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88" r:id="rId4"/>
  </p:sldMasterIdLst>
  <p:notesMasterIdLst>
    <p:notesMasterId r:id="rId22"/>
  </p:notesMasterIdLst>
  <p:sldIdLst>
    <p:sldId id="3451" r:id="rId5"/>
    <p:sldId id="3401" r:id="rId6"/>
    <p:sldId id="3473" r:id="rId7"/>
    <p:sldId id="3464" r:id="rId8"/>
    <p:sldId id="3458" r:id="rId9"/>
    <p:sldId id="3466" r:id="rId10"/>
    <p:sldId id="3461" r:id="rId11"/>
    <p:sldId id="3435" r:id="rId12"/>
    <p:sldId id="3410" r:id="rId13"/>
    <p:sldId id="3470" r:id="rId14"/>
    <p:sldId id="3469" r:id="rId15"/>
    <p:sldId id="3467" r:id="rId16"/>
    <p:sldId id="3472" r:id="rId17"/>
    <p:sldId id="3438" r:id="rId18"/>
    <p:sldId id="3442" r:id="rId19"/>
    <p:sldId id="3455" r:id="rId20"/>
    <p:sldId id="3441" r:id="rId21"/>
  </p:sldIdLst>
  <p:sldSz cx="14722475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icoechea" initials="AG" lastIdx="4" clrIdx="0">
    <p:extLst>
      <p:ext uri="{19B8F6BF-5375-455C-9EA6-DF929625EA0E}">
        <p15:presenceInfo xmlns:p15="http://schemas.microsoft.com/office/powerpoint/2012/main" userId="S::agoicoechea@worldbank.org::e3dbdd21-e3ed-43ca-aa36-c1e113767b89" providerId="AD"/>
      </p:ext>
    </p:extLst>
  </p:cmAuthor>
  <p:cmAuthor id="2" name="Mary C. Hallward-Driemeier" initials="MCHD" lastIdx="26" clrIdx="1">
    <p:extLst>
      <p:ext uri="{19B8F6BF-5375-455C-9EA6-DF929625EA0E}">
        <p15:presenceInfo xmlns:p15="http://schemas.microsoft.com/office/powerpoint/2012/main" userId="S::mhallward@worldbank.org::05482985-947b-4fa2-97af-f19abf3e5df8" providerId="AD"/>
      </p:ext>
    </p:extLst>
  </p:cmAuthor>
  <p:cmAuthor id="3" name="Gaurav Nayyar" initials="GN" lastIdx="22" clrIdx="2">
    <p:extLst>
      <p:ext uri="{19B8F6BF-5375-455C-9EA6-DF929625EA0E}">
        <p15:presenceInfo xmlns:p15="http://schemas.microsoft.com/office/powerpoint/2012/main" userId="S::gnayyar@worldbank.org::e798a7d0-1546-44f7-a4b4-0419a8b859ea" providerId="AD"/>
      </p:ext>
    </p:extLst>
  </p:cmAuthor>
  <p:cmAuthor id="4" name="Elwyn Davies" initials="ED" lastIdx="9" clrIdx="3">
    <p:extLst>
      <p:ext uri="{19B8F6BF-5375-455C-9EA6-DF929625EA0E}">
        <p15:presenceInfo xmlns:p15="http://schemas.microsoft.com/office/powerpoint/2012/main" userId="S::edavies@worldbank.org::3b2da10e-b84d-4d9f-a6fa-ab00bc7c7e7d" providerId="AD"/>
      </p:ext>
    </p:extLst>
  </p:cmAuthor>
  <p:cmAuthor id="5" name="Joseph Mawejje" initials="JM" lastIdx="2" clrIdx="4">
    <p:extLst>
      <p:ext uri="{19B8F6BF-5375-455C-9EA6-DF929625EA0E}">
        <p15:presenceInfo xmlns:p15="http://schemas.microsoft.com/office/powerpoint/2012/main" userId="S::jmawejje@worldbank.org::b2430613-9d61-47a1-8ab6-5275a6db05a6" providerId="AD"/>
      </p:ext>
    </p:extLst>
  </p:cmAuthor>
  <p:cmAuthor id="6" name="Jan von der Goltz" initials="JvdG" lastIdx="6" clrIdx="5">
    <p:extLst>
      <p:ext uri="{19B8F6BF-5375-455C-9EA6-DF929625EA0E}">
        <p15:presenceInfo xmlns:p15="http://schemas.microsoft.com/office/powerpoint/2012/main" userId="S::jvondergoltz@worldbankgroup.org::c5c186e9-0509-4ed1-b390-787f9359d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A36"/>
    <a:srgbClr val="447DA4"/>
    <a:srgbClr val="D0B058"/>
    <a:srgbClr val="FFD042"/>
    <a:srgbClr val="1B4A7D"/>
    <a:srgbClr val="FCE0B1"/>
    <a:srgbClr val="95B0C8"/>
    <a:srgbClr val="4C7248"/>
    <a:srgbClr val="267A9D"/>
    <a:srgbClr val="A1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65EBA-5D27-44EC-8041-3B2BA915E43E}" v="40" dt="2023-09-05T05:26:54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91" autoAdjust="0"/>
  </p:normalViewPr>
  <p:slideViewPr>
    <p:cSldViewPr snapToGrid="0">
      <p:cViewPr varScale="1">
        <p:scale>
          <a:sx n="52" d="100"/>
          <a:sy n="52" d="100"/>
        </p:scale>
        <p:origin x="796" y="52"/>
      </p:cViewPr>
      <p:guideLst>
        <p:guide orient="horz" pos="2160"/>
        <p:guide pos="4637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bankgroup-my.sharepoint.com/personal/tkhan_worldbank_org/Documents/Africa/S%20Sudan/Macro/PPT%20excel%20shee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bankgroup-my.sharepoint.com/personal/tkhan_worldbank_org/Documents/Africa/S%20Sudan/Macro/PPT%20excel%20shee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4311425062967"/>
          <c:y val="4.4435330092866078E-2"/>
          <c:w val="0.82311280297585665"/>
          <c:h val="0.81809432065672638"/>
        </c:manualLayout>
      </c:layout>
      <c:lineChart>
        <c:grouping val="standard"/>
        <c:varyColors val="0"/>
        <c:ser>
          <c:idx val="0"/>
          <c:order val="0"/>
          <c:tx>
            <c:strRef>
              <c:f>Sheet2!$M$54</c:f>
              <c:strCache>
                <c:ptCount val="1"/>
                <c:pt idx="0">
                  <c:v>Ethiopia</c:v>
                </c:pt>
              </c:strCache>
            </c:strRef>
          </c:tx>
          <c:spPr>
            <a:ln w="19050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FCE0B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Sheet2!$N$54:$O$54</c:f>
              <c:numCache>
                <c:formatCode>#,##0.00</c:formatCode>
                <c:ptCount val="2"/>
                <c:pt idx="0" formatCode="General">
                  <c:v>377.69400000000002</c:v>
                </c:pt>
                <c:pt idx="1">
                  <c:v>1156.4780000000001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3B-439B-A8DA-9D1DD9B8E8C5}"/>
            </c:ext>
          </c:extLst>
        </c:ser>
        <c:ser>
          <c:idx val="2"/>
          <c:order val="1"/>
          <c:tx>
            <c:strRef>
              <c:f>Sheet2!$M$56</c:f>
              <c:strCache>
                <c:ptCount val="1"/>
                <c:pt idx="0">
                  <c:v>Rwanda</c:v>
                </c:pt>
              </c:strCache>
            </c:strRef>
          </c:tx>
          <c:spPr>
            <a:ln w="19050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92D050"/>
              </a:solidFill>
              <a:ln w="9525">
                <a:noFill/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Sheet2!$N$56:$O$56</c:f>
              <c:numCache>
                <c:formatCode>General</c:formatCode>
                <c:ptCount val="2"/>
                <c:pt idx="0">
                  <c:v>674.65499999999997</c:v>
                </c:pt>
                <c:pt idx="1">
                  <c:v>958.41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3B-439B-A8DA-9D1DD9B8E8C5}"/>
            </c:ext>
          </c:extLst>
        </c:ser>
        <c:ser>
          <c:idx val="3"/>
          <c:order val="2"/>
          <c:tx>
            <c:strRef>
              <c:f>Sheet2!$M$57</c:f>
              <c:strCache>
                <c:ptCount val="1"/>
                <c:pt idx="0">
                  <c:v>Tanzania</c:v>
                </c:pt>
              </c:strCache>
            </c:strRef>
          </c:tx>
          <c:spPr>
            <a:ln w="19050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Sheet2!$N$57:$O$57</c:f>
              <c:numCache>
                <c:formatCode>#,##0.00</c:formatCode>
                <c:ptCount val="2"/>
                <c:pt idx="0" formatCode="General">
                  <c:v>768.16</c:v>
                </c:pt>
                <c:pt idx="1">
                  <c:v>1252.854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53B-439B-A8DA-9D1DD9B8E8C5}"/>
            </c:ext>
          </c:extLst>
        </c:ser>
        <c:ser>
          <c:idx val="4"/>
          <c:order val="3"/>
          <c:tx>
            <c:strRef>
              <c:f>Sheet2!$M$58</c:f>
              <c:strCache>
                <c:ptCount val="1"/>
                <c:pt idx="0">
                  <c:v>Uganda</c:v>
                </c:pt>
              </c:strCache>
            </c:strRef>
          </c:tx>
          <c:spPr>
            <a:ln w="19050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Sheet2!$N$58:$O$58</c:f>
              <c:numCache>
                <c:formatCode>#,##0.00</c:formatCode>
                <c:ptCount val="2"/>
                <c:pt idx="0" formatCode="General">
                  <c:v>872.03899999999999</c:v>
                </c:pt>
                <c:pt idx="1">
                  <c:v>1116.777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53B-439B-A8DA-9D1DD9B8E8C5}"/>
            </c:ext>
          </c:extLst>
        </c:ser>
        <c:ser>
          <c:idx val="6"/>
          <c:order val="4"/>
          <c:tx>
            <c:strRef>
              <c:f>Sheet2!$M$59</c:f>
              <c:strCache>
                <c:ptCount val="1"/>
                <c:pt idx="0">
                  <c:v>Zimbabwe</c:v>
                </c:pt>
              </c:strCache>
            </c:strRef>
          </c:tx>
          <c:spPr>
            <a:ln w="19050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FFFF00"/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Sheet2!$N$59:$O$59</c:f>
              <c:numCache>
                <c:formatCode>#,##0.00</c:formatCode>
                <c:ptCount val="2"/>
                <c:pt idx="0">
                  <c:v>1131.675</c:v>
                </c:pt>
                <c:pt idx="1">
                  <c:v>2087.6709999999998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53B-439B-A8DA-9D1DD9B8E8C5}"/>
            </c:ext>
          </c:extLst>
        </c:ser>
        <c:ser>
          <c:idx val="7"/>
          <c:order val="5"/>
          <c:tx>
            <c:strRef>
              <c:f>Sheet2!$M$60</c:f>
              <c:strCache>
                <c:ptCount val="1"/>
                <c:pt idx="0">
                  <c:v>Kenya</c:v>
                </c:pt>
              </c:strCache>
            </c:strRef>
          </c:tx>
          <c:spPr>
            <a:ln w="22225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Sheet2!$N$60:$O$60</c:f>
              <c:numCache>
                <c:formatCode>#,##0.00</c:formatCode>
                <c:ptCount val="2"/>
                <c:pt idx="0">
                  <c:v>1186.569</c:v>
                </c:pt>
                <c:pt idx="1">
                  <c:v>2277.692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53B-439B-A8DA-9D1DD9B8E8C5}"/>
            </c:ext>
          </c:extLst>
        </c:ser>
        <c:ser>
          <c:idx val="8"/>
          <c:order val="6"/>
          <c:tx>
            <c:strRef>
              <c:f>Sheet2!$M$61</c:f>
              <c:strCache>
                <c:ptCount val="1"/>
                <c:pt idx="0">
                  <c:v>S. Sudan</c:v>
                </c:pt>
              </c:strCache>
            </c:strRef>
          </c:tx>
          <c:spPr>
            <a:ln w="28575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circle"/>
            <c:size val="13"/>
            <c:spPr>
              <a:solidFill>
                <a:schemeClr val="bg1">
                  <a:lumMod val="95000"/>
                </a:schemeClr>
              </a:solidFill>
              <a:ln w="34925">
                <a:solidFill>
                  <a:schemeClr val="bg1">
                    <a:lumMod val="95000"/>
                  </a:schemeClr>
                </a:solidFill>
              </a:ln>
              <a:effectLst/>
            </c:spPr>
          </c:marker>
          <c:cat>
            <c:numRef>
              <c:f>Sheet2!$N$53:$O$53</c:f>
              <c:numCache>
                <c:formatCode>General</c:formatCode>
                <c:ptCount val="2"/>
                <c:pt idx="0">
                  <c:v>2011</c:v>
                </c:pt>
                <c:pt idx="1">
                  <c:v>2022</c:v>
                </c:pt>
              </c:numCache>
            </c:numRef>
          </c:cat>
          <c:val>
            <c:numRef>
              <c:f>Sheet2!$N$61:$O$61</c:f>
              <c:numCache>
                <c:formatCode>General</c:formatCode>
                <c:ptCount val="2"/>
                <c:pt idx="0" formatCode="#,##0.00">
                  <c:v>1659.546</c:v>
                </c:pt>
                <c:pt idx="1">
                  <c:v>539.45699999999999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53B-439B-A8DA-9D1DD9B8E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3284512"/>
        <c:axId val="1119222176"/>
      </c:lineChart>
      <c:catAx>
        <c:axId val="139328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222176"/>
        <c:crosses val="autoZero"/>
        <c:auto val="1"/>
        <c:lblAlgn val="ctr"/>
        <c:lblOffset val="100"/>
        <c:noMultiLvlLbl val="0"/>
      </c:catAx>
      <c:valAx>
        <c:axId val="111922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28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35627695164922"/>
          <c:y val="0.22826183141977033"/>
          <c:w val="0.74456133209520059"/>
          <c:h val="0.491307756930831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Sheet2!$N$72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Sheet2!$M$73:$M$76</c:f>
              <c:strCache>
                <c:ptCount val="4"/>
                <c:pt idx="0">
                  <c:v>Poverty Rate (%)</c:v>
                </c:pt>
                <c:pt idx="1">
                  <c:v>Elect. Access (%)</c:v>
                </c:pt>
                <c:pt idx="2">
                  <c:v>Life exp. (years)</c:v>
                </c:pt>
                <c:pt idx="3">
                  <c:v>% of Land used for Agr</c:v>
                </c:pt>
              </c:strCache>
            </c:strRef>
          </c:cat>
          <c:val>
            <c:numRef>
              <c:f>Sheet2!$N$73:$N$76</c:f>
              <c:numCache>
                <c:formatCode>General</c:formatCode>
                <c:ptCount val="4"/>
                <c:pt idx="0">
                  <c:v>50</c:v>
                </c:pt>
                <c:pt idx="1">
                  <c:v>3</c:v>
                </c:pt>
                <c:pt idx="2">
                  <c:v>54.9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9A-4C66-B002-C6005EDA2C9D}"/>
            </c:ext>
          </c:extLst>
        </c:ser>
        <c:ser>
          <c:idx val="1"/>
          <c:order val="1"/>
          <c:tx>
            <c:strRef>
              <c:f>Sheet2!$O$72</c:f>
              <c:strCache>
                <c:ptCount val="1"/>
                <c:pt idx="0">
                  <c:v>Most recent 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9.7829419386246293E-3"/>
                  <c:y val="-1.422570708485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9A-4C66-B002-C6005EDA2C9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Sheet2!$M$73:$M$76</c:f>
              <c:strCache>
                <c:ptCount val="4"/>
                <c:pt idx="0">
                  <c:v>Poverty Rate (%)</c:v>
                </c:pt>
                <c:pt idx="1">
                  <c:v>Elect. Access (%)</c:v>
                </c:pt>
                <c:pt idx="2">
                  <c:v>Life exp. (years)</c:v>
                </c:pt>
                <c:pt idx="3">
                  <c:v>% of Land used for Agr</c:v>
                </c:pt>
              </c:strCache>
            </c:strRef>
          </c:cat>
          <c:val>
            <c:numRef>
              <c:f>Sheet2!$O$73:$O$76</c:f>
              <c:numCache>
                <c:formatCode>General</c:formatCode>
                <c:ptCount val="4"/>
                <c:pt idx="0">
                  <c:v>82</c:v>
                </c:pt>
                <c:pt idx="1">
                  <c:v>7.24</c:v>
                </c:pt>
                <c:pt idx="2">
                  <c:v>55.4</c:v>
                </c:pt>
                <c:pt idx="3">
                  <c:v>3.79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9A-4C66-B002-C6005EDA2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286368"/>
        <c:axId val="1205459824"/>
      </c:barChart>
      <c:catAx>
        <c:axId val="139328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459824"/>
        <c:crosses val="autoZero"/>
        <c:auto val="1"/>
        <c:lblAlgn val="ctr"/>
        <c:lblOffset val="100"/>
        <c:noMultiLvlLbl val="0"/>
      </c:catAx>
      <c:valAx>
        <c:axId val="120545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28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71183165697024"/>
          <c:y val="0.11644981831197243"/>
          <c:w val="0.70255303641042066"/>
          <c:h val="0.115583000755042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1000 </a:t>
            </a:r>
            <a:r>
              <a:rPr lang="en-US" sz="1200" dirty="0" err="1"/>
              <a:t>bbl</a:t>
            </a:r>
            <a:r>
              <a:rPr lang="en-US" sz="1200"/>
              <a:t>/day</a:t>
            </a:r>
          </a:p>
        </c:rich>
      </c:tx>
      <c:layout>
        <c:manualLayout>
          <c:xMode val="edge"/>
          <c:yMode val="edge"/>
          <c:x val="2.3610206618909324E-3"/>
          <c:y val="5.21739130434782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729631494051291"/>
          <c:y val="0.20104614579598279"/>
          <c:w val="0.73544285126606257"/>
          <c:h val="0.5405560308197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Sheet1!$L$5</c:f>
              <c:strCache>
                <c:ptCount val="1"/>
                <c:pt idx="0">
                  <c:v>1000 bbl/day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CEA-4783-AAAD-6281A57A14CC}"/>
              </c:ext>
            </c:extLst>
          </c:dPt>
          <c:cat>
            <c:strRef>
              <c:f>Sheet1!$K$6:$K$7</c:f>
              <c:strCache>
                <c:ptCount val="2"/>
                <c:pt idx="0">
                  <c:v>Average 2006-10</c:v>
                </c:pt>
                <c:pt idx="1">
                  <c:v>2022</c:v>
                </c:pt>
              </c:strCache>
            </c:strRef>
          </c:cat>
          <c:val>
            <c:numRef>
              <c:f>Sheet1!$L$6:$L$7</c:f>
              <c:numCache>
                <c:formatCode>General</c:formatCode>
                <c:ptCount val="2"/>
                <c:pt idx="0">
                  <c:v>347</c:v>
                </c:pt>
                <c:pt idx="1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A-4783-AAAD-6281A57A1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0043744"/>
        <c:axId val="1205481904"/>
      </c:barChart>
      <c:catAx>
        <c:axId val="11900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481904"/>
        <c:crosses val="autoZero"/>
        <c:auto val="1"/>
        <c:lblAlgn val="ctr"/>
        <c:lblOffset val="100"/>
        <c:noMultiLvlLbl val="0"/>
      </c:catAx>
      <c:valAx>
        <c:axId val="120548190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004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1303515086467"/>
          <c:y val="6.043956043956044E-2"/>
          <c:w val="0.82268308705830107"/>
          <c:h val="0.79080557238037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Sheet3!$A$4</c:f>
              <c:strCache>
                <c:ptCount val="1"/>
                <c:pt idx="0">
                  <c:v>Real GDP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Sheet3!$B$3:$E$3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Sheet3!$B$4:$E$4</c:f>
              <c:numCache>
                <c:formatCode>General</c:formatCode>
                <c:ptCount val="4"/>
                <c:pt idx="0">
                  <c:v>12.9</c:v>
                </c:pt>
                <c:pt idx="1">
                  <c:v>-4.9000000000000004</c:v>
                </c:pt>
                <c:pt idx="2">
                  <c:v>-2.9</c:v>
                </c:pt>
                <c:pt idx="3">
                  <c:v>-0.4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98-4415-B4E6-4A4578898D3F}"/>
            </c:ext>
          </c:extLst>
        </c:ser>
        <c:ser>
          <c:idx val="1"/>
          <c:order val="1"/>
          <c:tx>
            <c:strRef>
              <c:f>Sheet3!$A$5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D042"/>
            </a:solidFill>
            <a:ln>
              <a:noFill/>
            </a:ln>
            <a:effectLst/>
          </c:spPr>
          <c:invertIfNegative val="0"/>
          <c:cat>
            <c:strRef>
              <c:f>Sheet3!$B$3:$E$3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Sheet3!$B$5:$E$5</c:f>
              <c:numCache>
                <c:formatCode>General</c:formatCode>
                <c:ptCount val="4"/>
                <c:pt idx="0">
                  <c:v>26.4</c:v>
                </c:pt>
                <c:pt idx="1">
                  <c:v>-0.9</c:v>
                </c:pt>
                <c:pt idx="2">
                  <c:v>-7.4</c:v>
                </c:pt>
                <c:pt idx="3">
                  <c:v>-3.8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98-4415-B4E6-4A4578898D3F}"/>
            </c:ext>
          </c:extLst>
        </c:ser>
        <c:ser>
          <c:idx val="2"/>
          <c:order val="2"/>
          <c:tx>
            <c:strRef>
              <c:f>Sheet3!$A$6</c:f>
              <c:strCache>
                <c:ptCount val="1"/>
                <c:pt idx="0">
                  <c:v>Non-oil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Sheet3!$B$3:$E$3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Sheet3!$B$6:$E$6</c:f>
              <c:numCache>
                <c:formatCode>General</c:formatCode>
                <c:ptCount val="4"/>
                <c:pt idx="0">
                  <c:v>0.5</c:v>
                </c:pt>
                <c:pt idx="1">
                  <c:v>-11.6</c:v>
                </c:pt>
                <c:pt idx="2">
                  <c:v>6</c:v>
                </c:pt>
                <c:pt idx="3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98-4415-B4E6-4A4578898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908976"/>
        <c:axId val="1205508304"/>
      </c:barChart>
      <c:catAx>
        <c:axId val="137990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508304"/>
        <c:crosses val="autoZero"/>
        <c:auto val="1"/>
        <c:lblAlgn val="ctr"/>
        <c:lblOffset val="100"/>
        <c:noMultiLvlLbl val="0"/>
      </c:catAx>
      <c:valAx>
        <c:axId val="1205508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90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004724409448816"/>
          <c:y val="0.17650408282298044"/>
          <c:w val="0.5657625581761152"/>
          <c:h val="9.2720429177122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662703717436559"/>
          <c:y val="9.3302034540772655E-2"/>
          <c:w val="0.81716663213422969"/>
          <c:h val="0.693325200059747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Sheet5!$C$8</c:f>
              <c:strCache>
                <c:ptCount val="1"/>
                <c:pt idx="0">
                  <c:v>1980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Sheet5!$B$9:$B$11</c:f>
              <c:strCache>
                <c:ptCount val="3"/>
                <c:pt idx="0">
                  <c:v>Botswana</c:v>
                </c:pt>
                <c:pt idx="1">
                  <c:v>S. Africa</c:v>
                </c:pt>
                <c:pt idx="2">
                  <c:v>Zambia</c:v>
                </c:pt>
              </c:strCache>
            </c:strRef>
          </c:cat>
          <c:val>
            <c:numRef>
              <c:f>Sheet5!$C$9:$C$11</c:f>
              <c:numCache>
                <c:formatCode>#,##0</c:formatCode>
                <c:ptCount val="3"/>
                <c:pt idx="0">
                  <c:v>5047.6880000000001</c:v>
                </c:pt>
                <c:pt idx="1">
                  <c:v>12267.050999999999</c:v>
                </c:pt>
                <c:pt idx="2">
                  <c:v>3146.9769999999999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E-44EE-8B73-A797AB340B45}"/>
            </c:ext>
          </c:extLst>
        </c:ser>
        <c:ser>
          <c:idx val="1"/>
          <c:order val="1"/>
          <c:tx>
            <c:strRef>
              <c:f>Sheet5!$D$8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Sheet5!$B$9:$B$11</c:f>
              <c:strCache>
                <c:ptCount val="3"/>
                <c:pt idx="0">
                  <c:v>Botswana</c:v>
                </c:pt>
                <c:pt idx="1">
                  <c:v>S. Africa</c:v>
                </c:pt>
                <c:pt idx="2">
                  <c:v>Zambia</c:v>
                </c:pt>
              </c:strCache>
            </c:strRef>
          </c:cat>
          <c:val>
            <c:numRef>
              <c:f>Sheet5!$D$9:$D$11</c:f>
              <c:numCache>
                <c:formatCode>#,##0</c:formatCode>
                <c:ptCount val="3"/>
                <c:pt idx="0">
                  <c:v>15538.13</c:v>
                </c:pt>
                <c:pt idx="1">
                  <c:v>13312.195</c:v>
                </c:pt>
                <c:pt idx="2">
                  <c:v>3257.0990000000002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DE-44EE-8B73-A797AB340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9917328"/>
        <c:axId val="648023488"/>
        <c:axId val="891925568"/>
      </c:bar3DChart>
      <c:catAx>
        <c:axId val="137991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023488"/>
        <c:crosses val="autoZero"/>
        <c:auto val="1"/>
        <c:lblAlgn val="ctr"/>
        <c:lblOffset val="100"/>
        <c:noMultiLvlLbl val="0"/>
      </c:catAx>
      <c:valAx>
        <c:axId val="64802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917328"/>
        <c:crosses val="autoZero"/>
        <c:crossBetween val="between"/>
      </c:valAx>
      <c:serAx>
        <c:axId val="891925568"/>
        <c:scaling>
          <c:orientation val="minMax"/>
        </c:scaling>
        <c:delete val="1"/>
        <c:axPos val="b"/>
        <c:majorTickMark val="none"/>
        <c:minorTickMark val="none"/>
        <c:tickLblPos val="nextTo"/>
        <c:crossAx val="64802348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261324261603687"/>
          <c:y val="0.60829127790854853"/>
          <c:w val="0.26289239739971348"/>
          <c:h val="0.37354285349803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Sheet5!$M$8</c:f>
              <c:strCache>
                <c:ptCount val="1"/>
                <c:pt idx="0">
                  <c:v>2010s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Sheet5!$L$9:$L$11</c:f>
              <c:strCache>
                <c:ptCount val="3"/>
                <c:pt idx="0">
                  <c:v>% of GDP</c:v>
                </c:pt>
                <c:pt idx="1">
                  <c:v>% of exports</c:v>
                </c:pt>
                <c:pt idx="2">
                  <c:v>% of FDI</c:v>
                </c:pt>
              </c:strCache>
            </c:strRef>
          </c:cat>
          <c:val>
            <c:numRef>
              <c:f>Sheet5!$M$9:$M$11</c:f>
              <c:numCache>
                <c:formatCode>General</c:formatCode>
                <c:ptCount val="3"/>
                <c:pt idx="0">
                  <c:v>32</c:v>
                </c:pt>
                <c:pt idx="1">
                  <c:v>67.741935483870961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F0-4C23-8E1F-F991CCDFD74E}"/>
            </c:ext>
          </c:extLst>
        </c:ser>
        <c:ser>
          <c:idx val="1"/>
          <c:order val="1"/>
          <c:tx>
            <c:strRef>
              <c:f>Sheet5!$N$8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Sheet5!$L$9:$L$11</c:f>
              <c:strCache>
                <c:ptCount val="3"/>
                <c:pt idx="0">
                  <c:v>% of GDP</c:v>
                </c:pt>
                <c:pt idx="1">
                  <c:v>% of exports</c:v>
                </c:pt>
                <c:pt idx="2">
                  <c:v>% of FDI</c:v>
                </c:pt>
              </c:strCache>
            </c:strRef>
          </c:cat>
          <c:val>
            <c:numRef>
              <c:f>Sheet5!$N$9:$N$11</c:f>
              <c:numCache>
                <c:formatCode>General</c:formatCode>
                <c:ptCount val="3"/>
                <c:pt idx="0">
                  <c:v>10</c:v>
                </c:pt>
                <c:pt idx="1">
                  <c:v>75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F0-4C23-8E1F-F991CCDFD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1881759"/>
        <c:axId val="1307429311"/>
      </c:barChart>
      <c:catAx>
        <c:axId val="1741881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429311"/>
        <c:crosses val="autoZero"/>
        <c:auto val="1"/>
        <c:lblAlgn val="ctr"/>
        <c:lblOffset val="100"/>
        <c:noMultiLvlLbl val="0"/>
      </c:catAx>
      <c:valAx>
        <c:axId val="1307429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881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CA282-DE3B-4415-A17D-DFD8EC305C4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60DB69-5F5D-427E-9E11-19CC16A3A90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Oil sector governance</a:t>
          </a:r>
        </a:p>
      </dgm:t>
    </dgm:pt>
    <dgm:pt modelId="{0F13B0CD-5700-40FB-A7F5-66EDB29CCC39}" type="parTrans" cxnId="{AC75BCA9-1FA6-45F6-B0F0-AF306D84262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87303-6EDA-435F-B7DE-338C1221A1CA}" type="sibTrans" cxnId="{AC75BCA9-1FA6-45F6-B0F0-AF306D84262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3C844F-F1ED-4F6E-BCF1-4B4ED3BE5EB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Accountability</a:t>
          </a:r>
        </a:p>
      </dgm:t>
    </dgm:pt>
    <dgm:pt modelId="{210EF07A-8BD5-43D3-AAE5-B21740DE2AAF}" type="parTrans" cxnId="{CA244A5E-F95B-4D07-A73F-342A5377D7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C21FCF-FEC9-43DF-A641-A5430954D497}" type="sibTrans" cxnId="{CA244A5E-F95B-4D07-A73F-342A5377D7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53D3BC-71D7-48B0-BEB0-09739EEDA0E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Governance</a:t>
          </a:r>
        </a:p>
      </dgm:t>
    </dgm:pt>
    <dgm:pt modelId="{63D1E12C-2701-44D2-988A-081B1407900E}" type="parTrans" cxnId="{E9C17FBE-3FCE-4587-8BCD-96AF40EA6E9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740DD1-8224-4672-A3F0-B51AA31510EA}" type="sibTrans" cxnId="{E9C17FBE-3FCE-4587-8BCD-96AF40EA6E9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40D2C6-BCD5-4198-A468-F735F1B15B1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Economic Transformation</a:t>
          </a:r>
        </a:p>
      </dgm:t>
    </dgm:pt>
    <dgm:pt modelId="{F0BC16B5-05E2-4D26-BC09-33FA66BF6F77}" type="parTrans" cxnId="{C89A8B20-B9AF-40CB-9409-D030DD5637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9E9D3B-D67D-4C7F-A414-ACCABA15BAAE}" type="sibTrans" cxnId="{C89A8B20-B9AF-40CB-9409-D030DD5637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32A895-51AF-4DB0-B98A-908EFF59B841}" type="pres">
      <dgm:prSet presAssocID="{49ECA282-DE3B-4415-A17D-DFD8EC305C43}" presName="cycle" presStyleCnt="0">
        <dgm:presLayoutVars>
          <dgm:dir/>
          <dgm:resizeHandles val="exact"/>
        </dgm:presLayoutVars>
      </dgm:prSet>
      <dgm:spPr/>
    </dgm:pt>
    <dgm:pt modelId="{3640784F-6804-45AE-AA15-FCD6FBD2CC3A}" type="pres">
      <dgm:prSet presAssocID="{D560DB69-5F5D-427E-9E11-19CC16A3A90E}" presName="node" presStyleLbl="node1" presStyleIdx="0" presStyleCnt="4">
        <dgm:presLayoutVars>
          <dgm:bulletEnabled val="1"/>
        </dgm:presLayoutVars>
      </dgm:prSet>
      <dgm:spPr/>
    </dgm:pt>
    <dgm:pt modelId="{17A0DB3D-A148-46FD-8E15-FB11FE6221DB}" type="pres">
      <dgm:prSet presAssocID="{D560DB69-5F5D-427E-9E11-19CC16A3A90E}" presName="spNode" presStyleCnt="0"/>
      <dgm:spPr/>
    </dgm:pt>
    <dgm:pt modelId="{795E2623-0B4E-4E0B-9E3F-208B6CBCF79D}" type="pres">
      <dgm:prSet presAssocID="{DF487303-6EDA-435F-B7DE-338C1221A1CA}" presName="sibTrans" presStyleLbl="sibTrans1D1" presStyleIdx="0" presStyleCnt="4"/>
      <dgm:spPr/>
    </dgm:pt>
    <dgm:pt modelId="{D81E1C45-C8E6-4804-9C28-EB0C3DDB1071}" type="pres">
      <dgm:prSet presAssocID="{0B3C844F-F1ED-4F6E-BCF1-4B4ED3BE5EB3}" presName="node" presStyleLbl="node1" presStyleIdx="1" presStyleCnt="4">
        <dgm:presLayoutVars>
          <dgm:bulletEnabled val="1"/>
        </dgm:presLayoutVars>
      </dgm:prSet>
      <dgm:spPr/>
    </dgm:pt>
    <dgm:pt modelId="{1C463C47-914F-4F77-ACE4-48B413C698ED}" type="pres">
      <dgm:prSet presAssocID="{0B3C844F-F1ED-4F6E-BCF1-4B4ED3BE5EB3}" presName="spNode" presStyleCnt="0"/>
      <dgm:spPr/>
    </dgm:pt>
    <dgm:pt modelId="{32EF05D0-60EF-479B-882C-3D5A3520BC71}" type="pres">
      <dgm:prSet presAssocID="{D5C21FCF-FEC9-43DF-A641-A5430954D497}" presName="sibTrans" presStyleLbl="sibTrans1D1" presStyleIdx="1" presStyleCnt="4"/>
      <dgm:spPr/>
    </dgm:pt>
    <dgm:pt modelId="{D1C68EA7-9FF2-4761-B42C-71C6B5A0BCEB}" type="pres">
      <dgm:prSet presAssocID="{B853D3BC-71D7-48B0-BEB0-09739EEDA0ED}" presName="node" presStyleLbl="node1" presStyleIdx="2" presStyleCnt="4">
        <dgm:presLayoutVars>
          <dgm:bulletEnabled val="1"/>
        </dgm:presLayoutVars>
      </dgm:prSet>
      <dgm:spPr/>
    </dgm:pt>
    <dgm:pt modelId="{332413EB-82C5-4F51-82B5-E3860468F2DB}" type="pres">
      <dgm:prSet presAssocID="{B853D3BC-71D7-48B0-BEB0-09739EEDA0ED}" presName="spNode" presStyleCnt="0"/>
      <dgm:spPr/>
    </dgm:pt>
    <dgm:pt modelId="{8F01014F-314B-49A2-B121-B8BFE6AC3A90}" type="pres">
      <dgm:prSet presAssocID="{44740DD1-8224-4672-A3F0-B51AA31510EA}" presName="sibTrans" presStyleLbl="sibTrans1D1" presStyleIdx="2" presStyleCnt="4"/>
      <dgm:spPr/>
    </dgm:pt>
    <dgm:pt modelId="{E0C8E213-C99B-41CA-9BF8-AF3CB6718B65}" type="pres">
      <dgm:prSet presAssocID="{5340D2C6-BCD5-4198-A468-F735F1B15B1F}" presName="node" presStyleLbl="node1" presStyleIdx="3" presStyleCnt="4">
        <dgm:presLayoutVars>
          <dgm:bulletEnabled val="1"/>
        </dgm:presLayoutVars>
      </dgm:prSet>
      <dgm:spPr/>
    </dgm:pt>
    <dgm:pt modelId="{C820CB11-A9F7-4597-988C-0BFB75DEB392}" type="pres">
      <dgm:prSet presAssocID="{5340D2C6-BCD5-4198-A468-F735F1B15B1F}" presName="spNode" presStyleCnt="0"/>
      <dgm:spPr/>
    </dgm:pt>
    <dgm:pt modelId="{E152BB11-84E3-410E-AF9B-8B2AF6B0F1D1}" type="pres">
      <dgm:prSet presAssocID="{EA9E9D3B-D67D-4C7F-A414-ACCABA15BAAE}" presName="sibTrans" presStyleLbl="sibTrans1D1" presStyleIdx="3" presStyleCnt="4"/>
      <dgm:spPr/>
    </dgm:pt>
  </dgm:ptLst>
  <dgm:cxnLst>
    <dgm:cxn modelId="{6D7C3404-9244-43DD-B5B9-B09A6188787F}" type="presOf" srcId="{EA9E9D3B-D67D-4C7F-A414-ACCABA15BAAE}" destId="{E152BB11-84E3-410E-AF9B-8B2AF6B0F1D1}" srcOrd="0" destOrd="0" presId="urn:microsoft.com/office/officeart/2005/8/layout/cycle5"/>
    <dgm:cxn modelId="{C89A8B20-B9AF-40CB-9409-D030DD56379B}" srcId="{49ECA282-DE3B-4415-A17D-DFD8EC305C43}" destId="{5340D2C6-BCD5-4198-A468-F735F1B15B1F}" srcOrd="3" destOrd="0" parTransId="{F0BC16B5-05E2-4D26-BC09-33FA66BF6F77}" sibTransId="{EA9E9D3B-D67D-4C7F-A414-ACCABA15BAAE}"/>
    <dgm:cxn modelId="{633D5F5D-4F9B-4CF0-AD92-15161AE82387}" type="presOf" srcId="{0B3C844F-F1ED-4F6E-BCF1-4B4ED3BE5EB3}" destId="{D81E1C45-C8E6-4804-9C28-EB0C3DDB1071}" srcOrd="0" destOrd="0" presId="urn:microsoft.com/office/officeart/2005/8/layout/cycle5"/>
    <dgm:cxn modelId="{CA244A5E-F95B-4D07-A73F-342A5377D7C9}" srcId="{49ECA282-DE3B-4415-A17D-DFD8EC305C43}" destId="{0B3C844F-F1ED-4F6E-BCF1-4B4ED3BE5EB3}" srcOrd="1" destOrd="0" parTransId="{210EF07A-8BD5-43D3-AAE5-B21740DE2AAF}" sibTransId="{D5C21FCF-FEC9-43DF-A641-A5430954D497}"/>
    <dgm:cxn modelId="{5CE05845-32B7-4091-A6A7-382F761C93A7}" type="presOf" srcId="{D5C21FCF-FEC9-43DF-A641-A5430954D497}" destId="{32EF05D0-60EF-479B-882C-3D5A3520BC71}" srcOrd="0" destOrd="0" presId="urn:microsoft.com/office/officeart/2005/8/layout/cycle5"/>
    <dgm:cxn modelId="{9ECB046C-5278-48A3-9C50-A141DC00426F}" type="presOf" srcId="{5340D2C6-BCD5-4198-A468-F735F1B15B1F}" destId="{E0C8E213-C99B-41CA-9BF8-AF3CB6718B65}" srcOrd="0" destOrd="0" presId="urn:microsoft.com/office/officeart/2005/8/layout/cycle5"/>
    <dgm:cxn modelId="{57D22987-596B-4EA3-B575-8AB23C45F9D8}" type="presOf" srcId="{49ECA282-DE3B-4415-A17D-DFD8EC305C43}" destId="{8C32A895-51AF-4DB0-B98A-908EFF59B841}" srcOrd="0" destOrd="0" presId="urn:microsoft.com/office/officeart/2005/8/layout/cycle5"/>
    <dgm:cxn modelId="{07A2BE9F-54B8-438F-8B3B-BD6870259266}" type="presOf" srcId="{D560DB69-5F5D-427E-9E11-19CC16A3A90E}" destId="{3640784F-6804-45AE-AA15-FCD6FBD2CC3A}" srcOrd="0" destOrd="0" presId="urn:microsoft.com/office/officeart/2005/8/layout/cycle5"/>
    <dgm:cxn modelId="{AC75BCA9-1FA6-45F6-B0F0-AF306D84262D}" srcId="{49ECA282-DE3B-4415-A17D-DFD8EC305C43}" destId="{D560DB69-5F5D-427E-9E11-19CC16A3A90E}" srcOrd="0" destOrd="0" parTransId="{0F13B0CD-5700-40FB-A7F5-66EDB29CCC39}" sibTransId="{DF487303-6EDA-435F-B7DE-338C1221A1CA}"/>
    <dgm:cxn modelId="{E9C17FBE-3FCE-4587-8BCD-96AF40EA6E9E}" srcId="{49ECA282-DE3B-4415-A17D-DFD8EC305C43}" destId="{B853D3BC-71D7-48B0-BEB0-09739EEDA0ED}" srcOrd="2" destOrd="0" parTransId="{63D1E12C-2701-44D2-988A-081B1407900E}" sibTransId="{44740DD1-8224-4672-A3F0-B51AA31510EA}"/>
    <dgm:cxn modelId="{3D0140C0-57F6-4A29-AF9F-DDEC238A4BE3}" type="presOf" srcId="{DF487303-6EDA-435F-B7DE-338C1221A1CA}" destId="{795E2623-0B4E-4E0B-9E3F-208B6CBCF79D}" srcOrd="0" destOrd="0" presId="urn:microsoft.com/office/officeart/2005/8/layout/cycle5"/>
    <dgm:cxn modelId="{7EAC49D5-5847-4745-B599-582F4FD376EE}" type="presOf" srcId="{44740DD1-8224-4672-A3F0-B51AA31510EA}" destId="{8F01014F-314B-49A2-B121-B8BFE6AC3A90}" srcOrd="0" destOrd="0" presId="urn:microsoft.com/office/officeart/2005/8/layout/cycle5"/>
    <dgm:cxn modelId="{FB836CD8-6ADC-4B57-ACEB-41F4EF97525E}" type="presOf" srcId="{B853D3BC-71D7-48B0-BEB0-09739EEDA0ED}" destId="{D1C68EA7-9FF2-4761-B42C-71C6B5A0BCEB}" srcOrd="0" destOrd="0" presId="urn:microsoft.com/office/officeart/2005/8/layout/cycle5"/>
    <dgm:cxn modelId="{9573948C-8E3A-495F-B975-FEDDF13F05D0}" type="presParOf" srcId="{8C32A895-51AF-4DB0-B98A-908EFF59B841}" destId="{3640784F-6804-45AE-AA15-FCD6FBD2CC3A}" srcOrd="0" destOrd="0" presId="urn:microsoft.com/office/officeart/2005/8/layout/cycle5"/>
    <dgm:cxn modelId="{32533597-298F-47E3-9F11-94F223F0CDD2}" type="presParOf" srcId="{8C32A895-51AF-4DB0-B98A-908EFF59B841}" destId="{17A0DB3D-A148-46FD-8E15-FB11FE6221DB}" srcOrd="1" destOrd="0" presId="urn:microsoft.com/office/officeart/2005/8/layout/cycle5"/>
    <dgm:cxn modelId="{19A29152-DA88-4F30-BAB0-954D42F242E9}" type="presParOf" srcId="{8C32A895-51AF-4DB0-B98A-908EFF59B841}" destId="{795E2623-0B4E-4E0B-9E3F-208B6CBCF79D}" srcOrd="2" destOrd="0" presId="urn:microsoft.com/office/officeart/2005/8/layout/cycle5"/>
    <dgm:cxn modelId="{D05FAF60-9DAD-4995-92F1-C98A027D3C16}" type="presParOf" srcId="{8C32A895-51AF-4DB0-B98A-908EFF59B841}" destId="{D81E1C45-C8E6-4804-9C28-EB0C3DDB1071}" srcOrd="3" destOrd="0" presId="urn:microsoft.com/office/officeart/2005/8/layout/cycle5"/>
    <dgm:cxn modelId="{7794CE6E-8318-4B47-BF37-AE56D37657E6}" type="presParOf" srcId="{8C32A895-51AF-4DB0-B98A-908EFF59B841}" destId="{1C463C47-914F-4F77-ACE4-48B413C698ED}" srcOrd="4" destOrd="0" presId="urn:microsoft.com/office/officeart/2005/8/layout/cycle5"/>
    <dgm:cxn modelId="{FBB46D68-57FA-4FB2-ACEC-328F2FBCA0C3}" type="presParOf" srcId="{8C32A895-51AF-4DB0-B98A-908EFF59B841}" destId="{32EF05D0-60EF-479B-882C-3D5A3520BC71}" srcOrd="5" destOrd="0" presId="urn:microsoft.com/office/officeart/2005/8/layout/cycle5"/>
    <dgm:cxn modelId="{75F13F57-C2A7-49CD-BC77-AA87C0B3C306}" type="presParOf" srcId="{8C32A895-51AF-4DB0-B98A-908EFF59B841}" destId="{D1C68EA7-9FF2-4761-B42C-71C6B5A0BCEB}" srcOrd="6" destOrd="0" presId="urn:microsoft.com/office/officeart/2005/8/layout/cycle5"/>
    <dgm:cxn modelId="{85CAE142-54A2-4FB2-B044-67415B3C6B85}" type="presParOf" srcId="{8C32A895-51AF-4DB0-B98A-908EFF59B841}" destId="{332413EB-82C5-4F51-82B5-E3860468F2DB}" srcOrd="7" destOrd="0" presId="urn:microsoft.com/office/officeart/2005/8/layout/cycle5"/>
    <dgm:cxn modelId="{164FFF09-1D98-4AE8-A557-07D962EE76D2}" type="presParOf" srcId="{8C32A895-51AF-4DB0-B98A-908EFF59B841}" destId="{8F01014F-314B-49A2-B121-B8BFE6AC3A90}" srcOrd="8" destOrd="0" presId="urn:microsoft.com/office/officeart/2005/8/layout/cycle5"/>
    <dgm:cxn modelId="{27236CF2-36B3-4FF6-9380-EB219D044467}" type="presParOf" srcId="{8C32A895-51AF-4DB0-B98A-908EFF59B841}" destId="{E0C8E213-C99B-41CA-9BF8-AF3CB6718B65}" srcOrd="9" destOrd="0" presId="urn:microsoft.com/office/officeart/2005/8/layout/cycle5"/>
    <dgm:cxn modelId="{1F456BBE-9AEB-4724-B9A8-7382CC6519BE}" type="presParOf" srcId="{8C32A895-51AF-4DB0-B98A-908EFF59B841}" destId="{C820CB11-A9F7-4597-988C-0BFB75DEB392}" srcOrd="10" destOrd="0" presId="urn:microsoft.com/office/officeart/2005/8/layout/cycle5"/>
    <dgm:cxn modelId="{DC57CCAE-71F5-473A-9628-F4C5AF05A743}" type="presParOf" srcId="{8C32A895-51AF-4DB0-B98A-908EFF59B841}" destId="{E152BB11-84E3-410E-AF9B-8B2AF6B0F1D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4CAF18-E640-4DB5-8000-BCD2BD1D43D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FF8A00A-21BD-4CFE-95BE-CCFA5B9746F3}">
      <dgm:prSet phldrT="[Text]" custT="1"/>
      <dgm:spPr/>
      <dgm:t>
        <a:bodyPr/>
        <a:lstStyle/>
        <a:p>
          <a:pPr algn="l"/>
          <a:r>
            <a:rPr lang="en-US" sz="4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</a:t>
          </a:r>
          <a:r>
            <a:rPr lang="en-U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Public capital</a:t>
          </a:r>
        </a:p>
      </dgm:t>
    </dgm:pt>
    <dgm:pt modelId="{EBFE9D91-6394-47A8-84D3-72639A25B596}" type="parTrans" cxnId="{EE2F1E70-1692-4048-8661-847582A9C7B9}">
      <dgm:prSet/>
      <dgm:spPr/>
      <dgm:t>
        <a:bodyPr/>
        <a:lstStyle/>
        <a:p>
          <a:endParaRPr lang="en-US"/>
        </a:p>
      </dgm:t>
    </dgm:pt>
    <dgm:pt modelId="{3FF50040-75AE-4972-BE5D-BE270C87F6CD}" type="sibTrans" cxnId="{EE2F1E70-1692-4048-8661-847582A9C7B9}">
      <dgm:prSet/>
      <dgm:spPr/>
      <dgm:t>
        <a:bodyPr/>
        <a:lstStyle/>
        <a:p>
          <a:endParaRPr lang="en-US"/>
        </a:p>
      </dgm:t>
    </dgm:pt>
    <dgm:pt modelId="{AEA1C706-770D-4BD2-B547-3D204FF5A365}">
      <dgm:prSet phldrT="[Text]" custT="1"/>
      <dgm:spPr/>
      <dgm:t>
        <a:bodyPr/>
        <a:lstStyle/>
        <a:p>
          <a:pPr algn="l"/>
          <a:r>
            <a:rPr lang="en-US" sz="4000" b="1" dirty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Transfers to households</a:t>
          </a:r>
        </a:p>
      </dgm:t>
    </dgm:pt>
    <dgm:pt modelId="{4A2CD1D2-93AB-4F1E-97ED-1509430E19DA}" type="parTrans" cxnId="{3FBD18D7-3B97-44C8-9DD6-520018D17827}">
      <dgm:prSet/>
      <dgm:spPr/>
      <dgm:t>
        <a:bodyPr/>
        <a:lstStyle/>
        <a:p>
          <a:endParaRPr lang="en-US"/>
        </a:p>
      </dgm:t>
    </dgm:pt>
    <dgm:pt modelId="{15F5ABCE-0316-44EE-9559-34BA453627EB}" type="sibTrans" cxnId="{3FBD18D7-3B97-44C8-9DD6-520018D17827}">
      <dgm:prSet/>
      <dgm:spPr/>
      <dgm:t>
        <a:bodyPr/>
        <a:lstStyle/>
        <a:p>
          <a:endParaRPr lang="en-US"/>
        </a:p>
      </dgm:t>
    </dgm:pt>
    <dgm:pt modelId="{CF0C7731-F7D2-4CB4-A5E5-A7544929947C}">
      <dgm:prSet phldrT="[Text]" custT="1"/>
      <dgm:spPr/>
      <dgm:t>
        <a:bodyPr/>
        <a:lstStyle/>
        <a:p>
          <a:pPr algn="l"/>
          <a:r>
            <a:rPr lang="en-US" sz="3000" kern="1200" dirty="0"/>
            <a:t>       </a:t>
          </a:r>
          <a:r>
            <a:rPr lang="en-U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Public capital + sovereign fund</a:t>
          </a:r>
        </a:p>
      </dgm:t>
    </dgm:pt>
    <dgm:pt modelId="{FDCA0E8E-FB37-494F-BB37-19B7C472BF93}" type="sibTrans" cxnId="{D520693F-C8C4-4701-B41E-DEC76389C0ED}">
      <dgm:prSet/>
      <dgm:spPr/>
      <dgm:t>
        <a:bodyPr/>
        <a:lstStyle/>
        <a:p>
          <a:endParaRPr lang="en-US"/>
        </a:p>
      </dgm:t>
    </dgm:pt>
    <dgm:pt modelId="{E87B1C15-57FB-4197-9DAC-7038465E5E2F}" type="parTrans" cxnId="{D520693F-C8C4-4701-B41E-DEC76389C0ED}">
      <dgm:prSet/>
      <dgm:spPr/>
      <dgm:t>
        <a:bodyPr/>
        <a:lstStyle/>
        <a:p>
          <a:endParaRPr lang="en-US"/>
        </a:p>
      </dgm:t>
    </dgm:pt>
    <dgm:pt modelId="{38BB92B1-1E8C-4B7C-A713-E84CD44DC134}" type="pres">
      <dgm:prSet presAssocID="{5C4CAF18-E640-4DB5-8000-BCD2BD1D43DE}" presName="linearFlow" presStyleCnt="0">
        <dgm:presLayoutVars>
          <dgm:dir/>
          <dgm:resizeHandles val="exact"/>
        </dgm:presLayoutVars>
      </dgm:prSet>
      <dgm:spPr/>
    </dgm:pt>
    <dgm:pt modelId="{205827F6-05CA-4192-9418-CCB576D1EF80}" type="pres">
      <dgm:prSet presAssocID="{2FF8A00A-21BD-4CFE-95BE-CCFA5B9746F3}" presName="composite" presStyleCnt="0"/>
      <dgm:spPr/>
    </dgm:pt>
    <dgm:pt modelId="{B76F1E0F-4840-4DCC-8C56-A07F5436DB19}" type="pres">
      <dgm:prSet presAssocID="{2FF8A00A-21BD-4CFE-95BE-CCFA5B9746F3}" presName="imgShp" presStyleLbl="fgImgPlace1" presStyleIdx="0" presStyleCnt="3" custLinFactNeighborX="-46060" custLinFactNeighborY="-2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959D2AE-FD0C-4DC9-BE8C-F6E1C47199CD}" type="pres">
      <dgm:prSet presAssocID="{2FF8A00A-21BD-4CFE-95BE-CCFA5B9746F3}" presName="txShp" presStyleLbl="node1" presStyleIdx="0" presStyleCnt="3" custScaleX="150376" custScaleY="92915" custLinFactNeighborX="212" custLinFactNeighborY="-3803">
        <dgm:presLayoutVars>
          <dgm:bulletEnabled val="1"/>
        </dgm:presLayoutVars>
      </dgm:prSet>
      <dgm:spPr/>
    </dgm:pt>
    <dgm:pt modelId="{31C0ABC5-EFE0-42E8-8204-A2AB7B5378EF}" type="pres">
      <dgm:prSet presAssocID="{3FF50040-75AE-4972-BE5D-BE270C87F6CD}" presName="spacing" presStyleCnt="0"/>
      <dgm:spPr/>
    </dgm:pt>
    <dgm:pt modelId="{7499AA59-BF17-494D-94EE-40F7325E8202}" type="pres">
      <dgm:prSet presAssocID="{AEA1C706-770D-4BD2-B547-3D204FF5A365}" presName="composite" presStyleCnt="0"/>
      <dgm:spPr/>
    </dgm:pt>
    <dgm:pt modelId="{33A35F20-D60B-4CE8-BC50-B5244EE31479}" type="pres">
      <dgm:prSet presAssocID="{AEA1C706-770D-4BD2-B547-3D204FF5A365}" presName="imgShp" presStyleLbl="fgImgPlace1" presStyleIdx="1" presStyleCnt="3" custLinFactNeighborX="-40686" custLinFactNeighborY="39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757D73C-E851-4EC2-A2C0-A6BC01708FA8}" type="pres">
      <dgm:prSet presAssocID="{AEA1C706-770D-4BD2-B547-3D204FF5A365}" presName="txShp" presStyleLbl="node1" presStyleIdx="1" presStyleCnt="3" custScaleX="147526" custLinFactNeighborX="11966" custLinFactNeighborY="402">
        <dgm:presLayoutVars>
          <dgm:bulletEnabled val="1"/>
        </dgm:presLayoutVars>
      </dgm:prSet>
      <dgm:spPr/>
    </dgm:pt>
    <dgm:pt modelId="{E7420AA7-403A-4838-9558-D569B1DCE823}" type="pres">
      <dgm:prSet presAssocID="{15F5ABCE-0316-44EE-9559-34BA453627EB}" presName="spacing" presStyleCnt="0"/>
      <dgm:spPr/>
    </dgm:pt>
    <dgm:pt modelId="{EC3B4993-B9AC-4667-83CA-D949104D0863}" type="pres">
      <dgm:prSet presAssocID="{CF0C7731-F7D2-4CB4-A5E5-A7544929947C}" presName="composite" presStyleCnt="0"/>
      <dgm:spPr/>
    </dgm:pt>
    <dgm:pt modelId="{99713404-C5D1-466E-9A13-597DF32CA884}" type="pres">
      <dgm:prSet presAssocID="{CF0C7731-F7D2-4CB4-A5E5-A7544929947C}" presName="imgShp" presStyleLbl="fgImgPlace1" presStyleIdx="2" presStyleCnt="3" custLinFactNeighborX="-47489" custLinFactNeighborY="26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964F58E0-725F-4B4B-B01E-4FB8A8B20656}" type="pres">
      <dgm:prSet presAssocID="{CF0C7731-F7D2-4CB4-A5E5-A7544929947C}" presName="txShp" presStyleLbl="node1" presStyleIdx="2" presStyleCnt="3" custScaleX="150376" custScaleY="97937" custLinFactNeighborX="4916" custLinFactNeighborY="1292">
        <dgm:presLayoutVars>
          <dgm:bulletEnabled val="1"/>
        </dgm:presLayoutVars>
      </dgm:prSet>
      <dgm:spPr/>
    </dgm:pt>
  </dgm:ptLst>
  <dgm:cxnLst>
    <dgm:cxn modelId="{400EE319-011B-48F6-95C8-70C784D39C8E}" type="presOf" srcId="{2FF8A00A-21BD-4CFE-95BE-CCFA5B9746F3}" destId="{6959D2AE-FD0C-4DC9-BE8C-F6E1C47199CD}" srcOrd="0" destOrd="0" presId="urn:microsoft.com/office/officeart/2005/8/layout/vList3"/>
    <dgm:cxn modelId="{6B7CD73A-8842-4AB6-84D0-35761BA0E7E0}" type="presOf" srcId="{CF0C7731-F7D2-4CB4-A5E5-A7544929947C}" destId="{964F58E0-725F-4B4B-B01E-4FB8A8B20656}" srcOrd="0" destOrd="0" presId="urn:microsoft.com/office/officeart/2005/8/layout/vList3"/>
    <dgm:cxn modelId="{D520693F-C8C4-4701-B41E-DEC76389C0ED}" srcId="{5C4CAF18-E640-4DB5-8000-BCD2BD1D43DE}" destId="{CF0C7731-F7D2-4CB4-A5E5-A7544929947C}" srcOrd="2" destOrd="0" parTransId="{E87B1C15-57FB-4197-9DAC-7038465E5E2F}" sibTransId="{FDCA0E8E-FB37-494F-BB37-19B7C472BF93}"/>
    <dgm:cxn modelId="{EE2F1E70-1692-4048-8661-847582A9C7B9}" srcId="{5C4CAF18-E640-4DB5-8000-BCD2BD1D43DE}" destId="{2FF8A00A-21BD-4CFE-95BE-CCFA5B9746F3}" srcOrd="0" destOrd="0" parTransId="{EBFE9D91-6394-47A8-84D3-72639A25B596}" sibTransId="{3FF50040-75AE-4972-BE5D-BE270C87F6CD}"/>
    <dgm:cxn modelId="{AD0BF574-A383-4803-88BA-B2FA92B9B1F9}" type="presOf" srcId="{5C4CAF18-E640-4DB5-8000-BCD2BD1D43DE}" destId="{38BB92B1-1E8C-4B7C-A713-E84CD44DC134}" srcOrd="0" destOrd="0" presId="urn:microsoft.com/office/officeart/2005/8/layout/vList3"/>
    <dgm:cxn modelId="{BAE651C6-5259-4547-904E-F562F59E64A7}" type="presOf" srcId="{AEA1C706-770D-4BD2-B547-3D204FF5A365}" destId="{D757D73C-E851-4EC2-A2C0-A6BC01708FA8}" srcOrd="0" destOrd="0" presId="urn:microsoft.com/office/officeart/2005/8/layout/vList3"/>
    <dgm:cxn modelId="{3FBD18D7-3B97-44C8-9DD6-520018D17827}" srcId="{5C4CAF18-E640-4DB5-8000-BCD2BD1D43DE}" destId="{AEA1C706-770D-4BD2-B547-3D204FF5A365}" srcOrd="1" destOrd="0" parTransId="{4A2CD1D2-93AB-4F1E-97ED-1509430E19DA}" sibTransId="{15F5ABCE-0316-44EE-9559-34BA453627EB}"/>
    <dgm:cxn modelId="{93DF9D0E-3DEA-45E4-808A-33631198DAC5}" type="presParOf" srcId="{38BB92B1-1E8C-4B7C-A713-E84CD44DC134}" destId="{205827F6-05CA-4192-9418-CCB576D1EF80}" srcOrd="0" destOrd="0" presId="urn:microsoft.com/office/officeart/2005/8/layout/vList3"/>
    <dgm:cxn modelId="{4F8C12B8-03F8-4191-A766-10F9DB02C850}" type="presParOf" srcId="{205827F6-05CA-4192-9418-CCB576D1EF80}" destId="{B76F1E0F-4840-4DCC-8C56-A07F5436DB19}" srcOrd="0" destOrd="0" presId="urn:microsoft.com/office/officeart/2005/8/layout/vList3"/>
    <dgm:cxn modelId="{AA055E0C-D708-4C68-9432-BE9560E8EB50}" type="presParOf" srcId="{205827F6-05CA-4192-9418-CCB576D1EF80}" destId="{6959D2AE-FD0C-4DC9-BE8C-F6E1C47199CD}" srcOrd="1" destOrd="0" presId="urn:microsoft.com/office/officeart/2005/8/layout/vList3"/>
    <dgm:cxn modelId="{AA4BE503-ABEF-4F5F-A82C-550C8D9EC399}" type="presParOf" srcId="{38BB92B1-1E8C-4B7C-A713-E84CD44DC134}" destId="{31C0ABC5-EFE0-42E8-8204-A2AB7B5378EF}" srcOrd="1" destOrd="0" presId="urn:microsoft.com/office/officeart/2005/8/layout/vList3"/>
    <dgm:cxn modelId="{7BE00ABD-63E7-42DC-8FC9-7D755E974DF7}" type="presParOf" srcId="{38BB92B1-1E8C-4B7C-A713-E84CD44DC134}" destId="{7499AA59-BF17-494D-94EE-40F7325E8202}" srcOrd="2" destOrd="0" presId="urn:microsoft.com/office/officeart/2005/8/layout/vList3"/>
    <dgm:cxn modelId="{773823CB-B477-48B2-A20F-BA9F4E563D3F}" type="presParOf" srcId="{7499AA59-BF17-494D-94EE-40F7325E8202}" destId="{33A35F20-D60B-4CE8-BC50-B5244EE31479}" srcOrd="0" destOrd="0" presId="urn:microsoft.com/office/officeart/2005/8/layout/vList3"/>
    <dgm:cxn modelId="{2F9AD27E-78D7-4ED8-99B8-5B1F658CEB4F}" type="presParOf" srcId="{7499AA59-BF17-494D-94EE-40F7325E8202}" destId="{D757D73C-E851-4EC2-A2C0-A6BC01708FA8}" srcOrd="1" destOrd="0" presId="urn:microsoft.com/office/officeart/2005/8/layout/vList3"/>
    <dgm:cxn modelId="{FC25ABC1-90AE-439F-A1DD-CDC6D683B3EC}" type="presParOf" srcId="{38BB92B1-1E8C-4B7C-A713-E84CD44DC134}" destId="{E7420AA7-403A-4838-9558-D569B1DCE823}" srcOrd="3" destOrd="0" presId="urn:microsoft.com/office/officeart/2005/8/layout/vList3"/>
    <dgm:cxn modelId="{58B2DBF8-7CB4-4AF9-BB6F-61DB2F68ED4F}" type="presParOf" srcId="{38BB92B1-1E8C-4B7C-A713-E84CD44DC134}" destId="{EC3B4993-B9AC-4667-83CA-D949104D0863}" srcOrd="4" destOrd="0" presId="urn:microsoft.com/office/officeart/2005/8/layout/vList3"/>
    <dgm:cxn modelId="{92236686-AEBB-47FA-A581-9FB50653632D}" type="presParOf" srcId="{EC3B4993-B9AC-4667-83CA-D949104D0863}" destId="{99713404-C5D1-466E-9A13-597DF32CA884}" srcOrd="0" destOrd="0" presId="urn:microsoft.com/office/officeart/2005/8/layout/vList3"/>
    <dgm:cxn modelId="{CD207288-5567-4E0D-B6FB-2058BD6BB2EA}" type="presParOf" srcId="{EC3B4993-B9AC-4667-83CA-D949104D0863}" destId="{964F58E0-725F-4B4B-B01E-4FB8A8B206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0784F-6804-45AE-AA15-FCD6FBD2CC3A}">
      <dsp:nvSpPr>
        <dsp:cNvPr id="0" name=""/>
        <dsp:cNvSpPr/>
      </dsp:nvSpPr>
      <dsp:spPr>
        <a:xfrm>
          <a:off x="2837742" y="2185"/>
          <a:ext cx="1685752" cy="1095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Oil sector governance</a:t>
          </a:r>
        </a:p>
      </dsp:txBody>
      <dsp:txXfrm>
        <a:off x="2891232" y="55675"/>
        <a:ext cx="1578772" cy="988758"/>
      </dsp:txXfrm>
    </dsp:sp>
    <dsp:sp modelId="{795E2623-0B4E-4E0B-9E3F-208B6CBCF79D}">
      <dsp:nvSpPr>
        <dsp:cNvPr id="0" name=""/>
        <dsp:cNvSpPr/>
      </dsp:nvSpPr>
      <dsp:spPr>
        <a:xfrm>
          <a:off x="1870943" y="550054"/>
          <a:ext cx="3619351" cy="3619351"/>
        </a:xfrm>
        <a:custGeom>
          <a:avLst/>
          <a:gdLst/>
          <a:ahLst/>
          <a:cxnLst/>
          <a:rect l="0" t="0" r="0" b="0"/>
          <a:pathLst>
            <a:path>
              <a:moveTo>
                <a:pt x="2885078" y="354191"/>
              </a:moveTo>
              <a:arcTo wR="1809675" hR="1809675" stAng="18387558" swAng="16331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1E1C45-C8E6-4804-9C28-EB0C3DDB1071}">
      <dsp:nvSpPr>
        <dsp:cNvPr id="0" name=""/>
        <dsp:cNvSpPr/>
      </dsp:nvSpPr>
      <dsp:spPr>
        <a:xfrm>
          <a:off x="4647418" y="1811861"/>
          <a:ext cx="1685752" cy="1095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Accountability</a:t>
          </a:r>
        </a:p>
      </dsp:txBody>
      <dsp:txXfrm>
        <a:off x="4700908" y="1865351"/>
        <a:ext cx="1578772" cy="988758"/>
      </dsp:txXfrm>
    </dsp:sp>
    <dsp:sp modelId="{32EF05D0-60EF-479B-882C-3D5A3520BC71}">
      <dsp:nvSpPr>
        <dsp:cNvPr id="0" name=""/>
        <dsp:cNvSpPr/>
      </dsp:nvSpPr>
      <dsp:spPr>
        <a:xfrm>
          <a:off x="1870943" y="550054"/>
          <a:ext cx="3619351" cy="3619351"/>
        </a:xfrm>
        <a:custGeom>
          <a:avLst/>
          <a:gdLst/>
          <a:ahLst/>
          <a:cxnLst/>
          <a:rect l="0" t="0" r="0" b="0"/>
          <a:pathLst>
            <a:path>
              <a:moveTo>
                <a:pt x="3431713" y="2612123"/>
              </a:moveTo>
              <a:arcTo wR="1809675" hR="1809675" stAng="1579341" swAng="16331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68EA7-9FF2-4761-B42C-71C6B5A0BCEB}">
      <dsp:nvSpPr>
        <dsp:cNvPr id="0" name=""/>
        <dsp:cNvSpPr/>
      </dsp:nvSpPr>
      <dsp:spPr>
        <a:xfrm>
          <a:off x="2837742" y="3621537"/>
          <a:ext cx="1685752" cy="1095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Governance</a:t>
          </a:r>
        </a:p>
      </dsp:txBody>
      <dsp:txXfrm>
        <a:off x="2891232" y="3675027"/>
        <a:ext cx="1578772" cy="988758"/>
      </dsp:txXfrm>
    </dsp:sp>
    <dsp:sp modelId="{8F01014F-314B-49A2-B121-B8BFE6AC3A90}">
      <dsp:nvSpPr>
        <dsp:cNvPr id="0" name=""/>
        <dsp:cNvSpPr/>
      </dsp:nvSpPr>
      <dsp:spPr>
        <a:xfrm>
          <a:off x="1870943" y="550054"/>
          <a:ext cx="3619351" cy="3619351"/>
        </a:xfrm>
        <a:custGeom>
          <a:avLst/>
          <a:gdLst/>
          <a:ahLst/>
          <a:cxnLst/>
          <a:rect l="0" t="0" r="0" b="0"/>
          <a:pathLst>
            <a:path>
              <a:moveTo>
                <a:pt x="734273" y="3265160"/>
              </a:moveTo>
              <a:arcTo wR="1809675" hR="1809675" stAng="7587558" swAng="16331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8E213-C99B-41CA-9BF8-AF3CB6718B65}">
      <dsp:nvSpPr>
        <dsp:cNvPr id="0" name=""/>
        <dsp:cNvSpPr/>
      </dsp:nvSpPr>
      <dsp:spPr>
        <a:xfrm>
          <a:off x="1028066" y="1811861"/>
          <a:ext cx="1685752" cy="1095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Economic Transformation</a:t>
          </a:r>
        </a:p>
      </dsp:txBody>
      <dsp:txXfrm>
        <a:off x="1081556" y="1865351"/>
        <a:ext cx="1578772" cy="988758"/>
      </dsp:txXfrm>
    </dsp:sp>
    <dsp:sp modelId="{E152BB11-84E3-410E-AF9B-8B2AF6B0F1D1}">
      <dsp:nvSpPr>
        <dsp:cNvPr id="0" name=""/>
        <dsp:cNvSpPr/>
      </dsp:nvSpPr>
      <dsp:spPr>
        <a:xfrm>
          <a:off x="1870943" y="550054"/>
          <a:ext cx="3619351" cy="3619351"/>
        </a:xfrm>
        <a:custGeom>
          <a:avLst/>
          <a:gdLst/>
          <a:ahLst/>
          <a:cxnLst/>
          <a:rect l="0" t="0" r="0" b="0"/>
          <a:pathLst>
            <a:path>
              <a:moveTo>
                <a:pt x="187638" y="1007227"/>
              </a:moveTo>
              <a:arcTo wR="1809675" hR="1809675" stAng="12379341" swAng="16331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9D2AE-FD0C-4DC9-BE8C-F6E1C47199CD}">
      <dsp:nvSpPr>
        <dsp:cNvPr id="0" name=""/>
        <dsp:cNvSpPr/>
      </dsp:nvSpPr>
      <dsp:spPr>
        <a:xfrm rot="10800000">
          <a:off x="-1" y="0"/>
          <a:ext cx="7361239" cy="11926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6023" tIns="182880" rIns="341376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</a:t>
          </a:r>
          <a:r>
            <a:rPr lang="en-U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Public capital</a:t>
          </a:r>
        </a:p>
      </dsp:txBody>
      <dsp:txXfrm rot="10800000">
        <a:off x="298158" y="0"/>
        <a:ext cx="7063080" cy="1192638"/>
      </dsp:txXfrm>
    </dsp:sp>
    <dsp:sp modelId="{B76F1E0F-4840-4DCC-8C56-A07F5436DB19}">
      <dsp:nvSpPr>
        <dsp:cNvPr id="0" name=""/>
        <dsp:cNvSpPr/>
      </dsp:nvSpPr>
      <dsp:spPr>
        <a:xfrm>
          <a:off x="0" y="2"/>
          <a:ext cx="1283579" cy="12835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7D73C-E851-4EC2-A2C0-A6BC01708FA8}">
      <dsp:nvSpPr>
        <dsp:cNvPr id="0" name=""/>
        <dsp:cNvSpPr/>
      </dsp:nvSpPr>
      <dsp:spPr>
        <a:xfrm rot="10800000">
          <a:off x="139510" y="1675238"/>
          <a:ext cx="7221726" cy="12835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6023" tIns="152400" rIns="28448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Transfers to households</a:t>
          </a:r>
        </a:p>
      </dsp:txBody>
      <dsp:txXfrm rot="10800000">
        <a:off x="460405" y="1675238"/>
        <a:ext cx="6900831" cy="1283579"/>
      </dsp:txXfrm>
    </dsp:sp>
    <dsp:sp modelId="{33A35F20-D60B-4CE8-BC50-B5244EE31479}">
      <dsp:nvSpPr>
        <dsp:cNvPr id="0" name=""/>
        <dsp:cNvSpPr/>
      </dsp:nvSpPr>
      <dsp:spPr>
        <a:xfrm>
          <a:off x="68980" y="1675122"/>
          <a:ext cx="1283579" cy="128357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F58E0-725F-4B4B-B01E-4FB8A8B20656}">
      <dsp:nvSpPr>
        <dsp:cNvPr id="0" name=""/>
        <dsp:cNvSpPr/>
      </dsp:nvSpPr>
      <dsp:spPr>
        <a:xfrm rot="10800000">
          <a:off x="-1" y="3366636"/>
          <a:ext cx="7361239" cy="1257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6023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       </a:t>
          </a:r>
          <a:r>
            <a:rPr lang="en-U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Public capital + sovereign fund</a:t>
          </a:r>
        </a:p>
      </dsp:txBody>
      <dsp:txXfrm rot="10800000">
        <a:off x="314274" y="3366636"/>
        <a:ext cx="7046964" cy="1257099"/>
      </dsp:txXfrm>
    </dsp:sp>
    <dsp:sp modelId="{99713404-C5D1-466E-9A13-597DF32CA884}">
      <dsp:nvSpPr>
        <dsp:cNvPr id="0" name=""/>
        <dsp:cNvSpPr/>
      </dsp:nvSpPr>
      <dsp:spPr>
        <a:xfrm>
          <a:off x="0" y="3340153"/>
          <a:ext cx="1283579" cy="128357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0.18753</cdr:x>
      <cdr:y>0.18029</cdr:y>
    </cdr:from>
    <cdr:to>
      <cdr:x>0.53405</cdr:x>
      <cdr:y>0.27291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D15E676-4B96-22B5-5047-BE23EC19928E}"/>
            </a:ext>
          </a:extLst>
        </cdr:cNvPr>
        <cdr:cNvSpPr txBox="1"/>
      </cdr:nvSpPr>
      <cdr:spPr>
        <a:xfrm xmlns:a="http://schemas.openxmlformats.org/drawingml/2006/main">
          <a:off x="891366" y="629026"/>
          <a:ext cx="1647086" cy="323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>
              <a:solidFill>
                <a:schemeClr val="bg1"/>
              </a:solidFill>
            </a:rPr>
            <a:t>South Sudan </a:t>
          </a:r>
        </a:p>
      </cdr:txBody>
    </cdr:sp>
  </cdr:relSizeAnchor>
  <cdr:relSizeAnchor xmlns:cdr="http://schemas.openxmlformats.org/drawingml/2006/chartDrawing">
    <cdr:from>
      <cdr:x>0.65348</cdr:x>
      <cdr:y>0.69437</cdr:y>
    </cdr:from>
    <cdr:to>
      <cdr:x>1</cdr:x>
      <cdr:y>0.78699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112B58A-1290-9EC2-578F-A9A7DF180F59}"/>
            </a:ext>
          </a:extLst>
        </cdr:cNvPr>
        <cdr:cNvSpPr txBox="1"/>
      </cdr:nvSpPr>
      <cdr:spPr>
        <a:xfrm xmlns:a="http://schemas.openxmlformats.org/drawingml/2006/main">
          <a:off x="3106166" y="2422647"/>
          <a:ext cx="1647086" cy="323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chemeClr val="bg1"/>
              </a:solidFill>
            </a:rPr>
            <a:t>South Sudan </a:t>
          </a:r>
        </a:p>
      </cdr:txBody>
    </cdr:sp>
  </cdr:relSizeAnchor>
  <cdr:relSizeAnchor xmlns:cdr="http://schemas.openxmlformats.org/drawingml/2006/chartDrawing">
    <cdr:from>
      <cdr:x>0.7894</cdr:x>
      <cdr:y>0.16428</cdr:y>
    </cdr:from>
    <cdr:to>
      <cdr:x>0.96068</cdr:x>
      <cdr:y>0.24143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E112B58A-1290-9EC2-578F-A9A7DF180F59}"/>
            </a:ext>
          </a:extLst>
        </cdr:cNvPr>
        <cdr:cNvSpPr txBox="1"/>
      </cdr:nvSpPr>
      <cdr:spPr>
        <a:xfrm xmlns:a="http://schemas.openxmlformats.org/drawingml/2006/main">
          <a:off x="3772244" y="573174"/>
          <a:ext cx="818495" cy="269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ZIM</a:t>
          </a:r>
        </a:p>
      </cdr:txBody>
    </cdr:sp>
  </cdr:relSizeAnchor>
  <cdr:relSizeAnchor xmlns:cdr="http://schemas.openxmlformats.org/drawingml/2006/chartDrawing">
    <cdr:from>
      <cdr:x>0.28173</cdr:x>
      <cdr:y>0.75481</cdr:y>
    </cdr:from>
    <cdr:to>
      <cdr:x>0.62825</cdr:x>
      <cdr:y>0.84743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E112B58A-1290-9EC2-578F-A9A7DF180F59}"/>
            </a:ext>
          </a:extLst>
        </cdr:cNvPr>
        <cdr:cNvSpPr txBox="1"/>
      </cdr:nvSpPr>
      <cdr:spPr>
        <a:xfrm xmlns:a="http://schemas.openxmlformats.org/drawingml/2006/main">
          <a:off x="1339140" y="2633526"/>
          <a:ext cx="1647086" cy="323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ETH</a:t>
          </a:r>
        </a:p>
      </cdr:txBody>
    </cdr:sp>
  </cdr:relSizeAnchor>
  <cdr:relSizeAnchor xmlns:cdr="http://schemas.openxmlformats.org/drawingml/2006/chartDrawing">
    <cdr:from>
      <cdr:x>0.80553</cdr:x>
      <cdr:y>0.39663</cdr:y>
    </cdr:from>
    <cdr:to>
      <cdr:x>0.99954</cdr:x>
      <cdr:y>0.4877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5089C628-5432-537D-8AF1-53B466535AC1}"/>
            </a:ext>
          </a:extLst>
        </cdr:cNvPr>
        <cdr:cNvSpPr txBox="1"/>
      </cdr:nvSpPr>
      <cdr:spPr>
        <a:xfrm xmlns:a="http://schemas.openxmlformats.org/drawingml/2006/main">
          <a:off x="3849356" y="1383830"/>
          <a:ext cx="927100" cy="317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ETH</a:t>
          </a:r>
        </a:p>
      </cdr:txBody>
    </cdr:sp>
  </cdr:relSizeAnchor>
  <cdr:relSizeAnchor xmlns:cdr="http://schemas.openxmlformats.org/drawingml/2006/chartDrawing">
    <cdr:from>
      <cdr:x>0.21658</cdr:x>
      <cdr:y>0.64063</cdr:y>
    </cdr:from>
    <cdr:to>
      <cdr:x>0.56309</cdr:x>
      <cdr:y>0.73325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8920668D-502C-AAC6-8CC5-C65258232DA7}"/>
            </a:ext>
          </a:extLst>
        </cdr:cNvPr>
        <cdr:cNvSpPr txBox="1"/>
      </cdr:nvSpPr>
      <cdr:spPr>
        <a:xfrm xmlns:a="http://schemas.openxmlformats.org/drawingml/2006/main">
          <a:off x="1029439" y="2235155"/>
          <a:ext cx="1647086" cy="323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RWA</a:t>
          </a:r>
        </a:p>
      </cdr:txBody>
    </cdr:sp>
  </cdr:relSizeAnchor>
  <cdr:relSizeAnchor xmlns:cdr="http://schemas.openxmlformats.org/drawingml/2006/chartDrawing">
    <cdr:from>
      <cdr:x>0.77682</cdr:x>
      <cdr:y>0.54946</cdr:y>
    </cdr:from>
    <cdr:to>
      <cdr:x>0.95649</cdr:x>
      <cdr:y>0.63889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7FAFC78A-BB89-628C-99F4-63EC7F659D72}"/>
            </a:ext>
          </a:extLst>
        </cdr:cNvPr>
        <cdr:cNvSpPr txBox="1"/>
      </cdr:nvSpPr>
      <cdr:spPr>
        <a:xfrm xmlns:a="http://schemas.openxmlformats.org/drawingml/2006/main">
          <a:off x="3712154" y="1917052"/>
          <a:ext cx="858555" cy="312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RWA</a:t>
          </a:r>
        </a:p>
      </cdr:txBody>
    </cdr:sp>
  </cdr:relSizeAnchor>
  <cdr:relSizeAnchor xmlns:cdr="http://schemas.openxmlformats.org/drawingml/2006/chartDrawing">
    <cdr:from>
      <cdr:x>0.22037</cdr:x>
      <cdr:y>0.57939</cdr:y>
    </cdr:from>
    <cdr:to>
      <cdr:x>0.41438</cdr:x>
      <cdr:y>0.67046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5837DB97-FDAD-7A8A-F632-EEE2F6AEF94F}"/>
            </a:ext>
          </a:extLst>
        </cdr:cNvPr>
        <cdr:cNvSpPr txBox="1"/>
      </cdr:nvSpPr>
      <cdr:spPr>
        <a:xfrm xmlns:a="http://schemas.openxmlformats.org/drawingml/2006/main">
          <a:off x="1374823" y="2176909"/>
          <a:ext cx="1210368" cy="3422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TZA</a:t>
          </a:r>
        </a:p>
      </cdr:txBody>
    </cdr:sp>
  </cdr:relSizeAnchor>
  <cdr:relSizeAnchor xmlns:cdr="http://schemas.openxmlformats.org/drawingml/2006/chartDrawing">
    <cdr:from>
      <cdr:x>0.77262</cdr:x>
      <cdr:y>0.33815</cdr:y>
    </cdr:from>
    <cdr:to>
      <cdr:x>0.91082</cdr:x>
      <cdr:y>0.39161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5837DB97-FDAD-7A8A-F632-EEE2F6AEF94F}"/>
            </a:ext>
          </a:extLst>
        </cdr:cNvPr>
        <cdr:cNvSpPr txBox="1"/>
      </cdr:nvSpPr>
      <cdr:spPr>
        <a:xfrm xmlns:a="http://schemas.openxmlformats.org/drawingml/2006/main">
          <a:off x="3692076" y="1179797"/>
          <a:ext cx="660400" cy="186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TZA</a:t>
          </a:r>
        </a:p>
      </cdr:txBody>
    </cdr:sp>
  </cdr:relSizeAnchor>
  <cdr:relSizeAnchor xmlns:cdr="http://schemas.openxmlformats.org/drawingml/2006/chartDrawing">
    <cdr:from>
      <cdr:x>0.80599</cdr:x>
      <cdr:y>0.47614</cdr:y>
    </cdr:from>
    <cdr:to>
      <cdr:x>1</cdr:x>
      <cdr:y>0.56722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7949335A-20DA-40B7-C4E4-6006F711615A}"/>
            </a:ext>
          </a:extLst>
        </cdr:cNvPr>
        <cdr:cNvSpPr txBox="1"/>
      </cdr:nvSpPr>
      <cdr:spPr>
        <a:xfrm xmlns:a="http://schemas.openxmlformats.org/drawingml/2006/main">
          <a:off x="3851552" y="1661258"/>
          <a:ext cx="927100" cy="317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UGA</a:t>
          </a:r>
        </a:p>
      </cdr:txBody>
    </cdr:sp>
  </cdr:relSizeAnchor>
  <cdr:relSizeAnchor xmlns:cdr="http://schemas.openxmlformats.org/drawingml/2006/chartDrawing">
    <cdr:from>
      <cdr:x>0.22277</cdr:x>
      <cdr:y>0.43123</cdr:y>
    </cdr:from>
    <cdr:to>
      <cdr:x>0.39406</cdr:x>
      <cdr:y>0.50838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DBCA0608-141F-39AD-BC12-29BCC9CA7621}"/>
            </a:ext>
          </a:extLst>
        </cdr:cNvPr>
        <cdr:cNvSpPr txBox="1"/>
      </cdr:nvSpPr>
      <cdr:spPr>
        <a:xfrm xmlns:a="http://schemas.openxmlformats.org/drawingml/2006/main">
          <a:off x="1064557" y="1504559"/>
          <a:ext cx="818495" cy="269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ZIM</a:t>
          </a:r>
        </a:p>
      </cdr:txBody>
    </cdr:sp>
  </cdr:relSizeAnchor>
  <cdr:relSizeAnchor xmlns:cdr="http://schemas.openxmlformats.org/drawingml/2006/chartDrawing">
    <cdr:from>
      <cdr:x>0.7894</cdr:x>
      <cdr:y>0.05156</cdr:y>
    </cdr:from>
    <cdr:to>
      <cdr:x>0.96068</cdr:x>
      <cdr:y>0.12871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407D8C84-F1B3-1C67-6D09-397066523161}"/>
            </a:ext>
          </a:extLst>
        </cdr:cNvPr>
        <cdr:cNvSpPr txBox="1"/>
      </cdr:nvSpPr>
      <cdr:spPr>
        <a:xfrm xmlns:a="http://schemas.openxmlformats.org/drawingml/2006/main">
          <a:off x="3772244" y="179891"/>
          <a:ext cx="818495" cy="269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KEN</a:t>
          </a:r>
        </a:p>
      </cdr:txBody>
    </cdr:sp>
  </cdr:relSizeAnchor>
  <cdr:relSizeAnchor xmlns:cdr="http://schemas.openxmlformats.org/drawingml/2006/chartDrawing">
    <cdr:from>
      <cdr:x>0.22863</cdr:x>
      <cdr:y>0.3713</cdr:y>
    </cdr:from>
    <cdr:to>
      <cdr:x>0.39991</cdr:x>
      <cdr:y>0.44846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24098B79-C286-C9FD-2323-1B395CD31FB6}"/>
            </a:ext>
          </a:extLst>
        </cdr:cNvPr>
        <cdr:cNvSpPr txBox="1"/>
      </cdr:nvSpPr>
      <cdr:spPr>
        <a:xfrm xmlns:a="http://schemas.openxmlformats.org/drawingml/2006/main">
          <a:off x="1092544" y="1295480"/>
          <a:ext cx="818495" cy="269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KEN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7843" cy="3418147"/>
          </a:xfrm>
          <a:prstGeom prst="rect">
            <a:avLst/>
          </a:prstGeom>
        </p:spPr>
        <p:txBody>
          <a:bodyPr vert="horz" lIns="183930" tIns="91966" rIns="183930" bIns="91966" rtlCol="0"/>
          <a:lstStyle>
            <a:lvl1pPr algn="l">
              <a:defRPr sz="2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4" y="2"/>
            <a:ext cx="3037843" cy="3418147"/>
          </a:xfrm>
          <a:prstGeom prst="rect">
            <a:avLst/>
          </a:prstGeom>
        </p:spPr>
        <p:txBody>
          <a:bodyPr vert="horz" lIns="183930" tIns="91966" rIns="183930" bIns="91966" rtlCol="0"/>
          <a:lstStyle>
            <a:lvl1pPr algn="r">
              <a:defRPr sz="2400"/>
            </a:lvl1pPr>
          </a:lstStyle>
          <a:p>
            <a:fld id="{4B664001-4671-4437-AC91-A7197635EF16}" type="datetimeFigureOut">
              <a:rPr lang="en-US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1174075" y="8515350"/>
            <a:ext cx="49358550" cy="22993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3930" tIns="91966" rIns="183930" bIns="919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3" y="32785778"/>
            <a:ext cx="5608320" cy="26824727"/>
          </a:xfrm>
          <a:prstGeom prst="rect">
            <a:avLst/>
          </a:prstGeom>
        </p:spPr>
        <p:txBody>
          <a:bodyPr vert="horz" lIns="183930" tIns="91966" rIns="183930" bIns="919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64708157"/>
            <a:ext cx="3037843" cy="3418138"/>
          </a:xfrm>
          <a:prstGeom prst="rect">
            <a:avLst/>
          </a:prstGeom>
        </p:spPr>
        <p:txBody>
          <a:bodyPr vert="horz" lIns="183930" tIns="91966" rIns="183930" bIns="91966" rtlCol="0" anchor="b"/>
          <a:lstStyle>
            <a:lvl1pPr algn="l">
              <a:defRPr sz="2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4" y="64708157"/>
            <a:ext cx="3037843" cy="3418138"/>
          </a:xfrm>
          <a:prstGeom prst="rect">
            <a:avLst/>
          </a:prstGeom>
        </p:spPr>
        <p:txBody>
          <a:bodyPr vert="horz" lIns="183930" tIns="91966" rIns="183930" bIns="91966" rtlCol="0" anchor="b"/>
          <a:lstStyle>
            <a:lvl1pPr algn="r">
              <a:defRPr sz="2400"/>
            </a:lvl1pPr>
          </a:lstStyle>
          <a:p>
            <a:fld id="{7E8DF661-1ED2-4204-B6AC-0D5317284BF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7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4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f88252dc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825" y="685800"/>
            <a:ext cx="735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f88252dc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42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dirty="0">
              <a:solidFill>
                <a:srgbClr val="1C1B1C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0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9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TimesNewRomanPS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46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27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79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53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4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3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8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52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30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73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DF661-1ED2-4204-B6AC-0D5317284B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8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0310" y="1122363"/>
            <a:ext cx="110418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0310" y="3602038"/>
            <a:ext cx="110418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4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35771" y="365125"/>
            <a:ext cx="31745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2170" y="365125"/>
            <a:ext cx="93395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25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5B60EB-17B9-4A40-81EC-A98D985063D7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90245-AF51-8D4D-8829-3DE2C72B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4" y="320727"/>
            <a:ext cx="12582774" cy="10028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D694-9FAC-C648-AE41-F3BFAFDA8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170" y="1582277"/>
            <a:ext cx="12698135" cy="4594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3F00-3A60-2147-9FE1-B3FE9B16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264B8-F1DA-494E-91AE-53F07025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74CCB-F731-2243-AFE2-5D7AA6BA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BCEA8BE-6B9E-4F3F-9A21-078DA73CD7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9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11CC-F390-094D-9C0A-0393032B5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170" y="1825625"/>
            <a:ext cx="625705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E042B-1A11-1F43-A0B1-8956AE753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3253" y="1825625"/>
            <a:ext cx="625705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B2563-237E-E44D-804A-B3EAC9EC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02305-5005-9544-AC92-DC8C7D4D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CF374-CEEF-B44F-88E1-59CD6AF6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052A2-1FFD-43CF-9059-0D98CEEAE7D6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E41910-EE63-4E81-B9B7-3B715C94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4" y="320727"/>
            <a:ext cx="12582774" cy="10028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947F8BD-8B9B-42F0-BC16-FC805D4516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09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B471-8276-6B49-8833-F6FD8CFAC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090" y="1681163"/>
            <a:ext cx="62282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1CA5A-02F5-C44A-8173-E35FB8EA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4090" y="2505075"/>
            <a:ext cx="622829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DC349-1D9C-8F4F-8B28-DCC64AF8D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53256" y="1681163"/>
            <a:ext cx="62589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66352-A144-9D4A-8B28-1488C7ECC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53256" y="2505075"/>
            <a:ext cx="62589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F4F51-9C69-4846-A8EB-06B6417F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82EE6-6735-4C4F-BCB0-0346BA70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7C9E8-A72F-3C48-9E4E-3ECF3B7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09EB5F-648B-4955-B0C3-74A01F1C7BCA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63D435-6CE3-4419-A7D0-CED87EB3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4" y="320727"/>
            <a:ext cx="12582774" cy="10028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B191277-4E25-4F1B-A67A-45E3DB353F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9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622F0-4FE4-8A44-BB0A-59EBB1C6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E9C2-B9C4-0F46-AB65-5F0AC446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61447-75F8-5F41-96A7-35452B53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B93C46-417D-4D28-B1B0-0020EBB2FE0A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1517FC-72BC-4154-A048-CEC6A2ED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4" y="320727"/>
            <a:ext cx="12582774" cy="10028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1D1C31D-C009-4FDA-A2A4-6A571B19FF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4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8A64F-CA3E-4323-B45A-005F4D1FD94B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FE278E5-CAB2-4DA5-9958-64472EC9A1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502" y="1709739"/>
            <a:ext cx="126981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4502" y="4589464"/>
            <a:ext cx="126981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9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2170" y="1825625"/>
            <a:ext cx="625705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3253" y="1825625"/>
            <a:ext cx="625705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17914-7A1D-435A-8951-81F702A3CE9A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34D2C8B-6991-46C8-9F1E-9F18644A12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5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88" y="365126"/>
            <a:ext cx="1269813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089" y="1681163"/>
            <a:ext cx="62282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4089" y="2505075"/>
            <a:ext cx="622829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53253" y="1681163"/>
            <a:ext cx="62589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53253" y="2505075"/>
            <a:ext cx="62589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75275-EC21-4B98-9EE4-805992BE0637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D9A5DF9-8E92-4111-81BC-8D4D00156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06ABE-D28E-4CC3-8014-23A68736B96A}"/>
              </a:ext>
            </a:extLst>
          </p:cNvPr>
          <p:cNvSpPr/>
          <p:nvPr userDrawn="1"/>
        </p:nvSpPr>
        <p:spPr>
          <a:xfrm>
            <a:off x="0" y="175452"/>
            <a:ext cx="14722475" cy="1261555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3F3ECED-91E5-4474-8312-DE499FD0B1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30" y="175448"/>
            <a:ext cx="1824190" cy="126156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8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4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88" y="457200"/>
            <a:ext cx="474838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969" y="987426"/>
            <a:ext cx="745325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4088" y="2057400"/>
            <a:ext cx="474838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088" y="457200"/>
            <a:ext cx="474838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58969" y="987426"/>
            <a:ext cx="745325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4088" y="2057400"/>
            <a:ext cx="474838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2170" y="365126"/>
            <a:ext cx="126981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2170" y="1825625"/>
            <a:ext cx="126981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2170" y="6356351"/>
            <a:ext cx="3312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20" y="6356351"/>
            <a:ext cx="4968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97748" y="6356351"/>
            <a:ext cx="3312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C610F-7FA5-EE49-9E3C-CC58B7AD1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Rezultate imazhesh pÃ«r world bank group logo">
            <a:extLst>
              <a:ext uri="{FF2B5EF4-FFF2-40B4-BE49-F238E27FC236}">
                <a16:creationId xmlns:a16="http://schemas.microsoft.com/office/drawing/2014/main" id="{8F95119F-E45E-49B4-B628-94E4A4BC2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duotone>
              <a:prstClr val="black"/>
              <a:srgbClr val="37668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47" y="6421123"/>
            <a:ext cx="2335182" cy="37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650" r:id="rId12"/>
    <p:sldLayoutId id="2147483652" r:id="rId13"/>
    <p:sldLayoutId id="2147483653" r:id="rId14"/>
    <p:sldLayoutId id="214748365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98A2E8-015B-443E-B189-843033E7826E}"/>
              </a:ext>
            </a:extLst>
          </p:cNvPr>
          <p:cNvSpPr txBox="1"/>
          <p:nvPr/>
        </p:nvSpPr>
        <p:spPr>
          <a:xfrm>
            <a:off x="-26931" y="-88900"/>
            <a:ext cx="14749406" cy="6946900"/>
          </a:xfrm>
          <a:prstGeom prst="rect">
            <a:avLst/>
          </a:prstGeom>
          <a:solidFill>
            <a:srgbClr val="1B4A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23265-627D-4DB1-9763-FF592F99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6F8B0-80A4-B9D7-3812-20F39DF0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31" y="2519329"/>
            <a:ext cx="6951605" cy="4338672"/>
          </a:xfrm>
          <a:prstGeom prst="rect">
            <a:avLst/>
          </a:prstGeom>
        </p:spPr>
      </p:pic>
      <p:pic>
        <p:nvPicPr>
          <p:cNvPr id="5" name="Picture 4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0F931478-BDBB-41F4-B976-1D909D847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3" y="2519329"/>
            <a:ext cx="7797801" cy="4338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E5046-6F5B-4F9A-B9E5-5D44096E0FC2}"/>
              </a:ext>
            </a:extLst>
          </p:cNvPr>
          <p:cNvSpPr txBox="1"/>
          <p:nvPr/>
        </p:nvSpPr>
        <p:spPr>
          <a:xfrm>
            <a:off x="0" y="50662"/>
            <a:ext cx="146955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 Dependence to Diversification: </a:t>
            </a:r>
          </a:p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Natural Resources for Growth and Jobs </a:t>
            </a:r>
          </a:p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South Sudan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12E6A-6605-4917-9DAB-AC088EDDE8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445" y="2685583"/>
            <a:ext cx="2098955" cy="8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8"/>
          <p:cNvSpPr txBox="1">
            <a:spLocks noGrp="1"/>
          </p:cNvSpPr>
          <p:nvPr>
            <p:ph type="title"/>
          </p:nvPr>
        </p:nvSpPr>
        <p:spPr>
          <a:xfrm>
            <a:off x="1442480" y="0"/>
            <a:ext cx="10358684" cy="9075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3600" b="1" dirty="0">
                <a:solidFill>
                  <a:srgbClr val="FFD042"/>
                </a:solidFill>
                <a:latin typeface="Franklin Gothic Medium" panose="020B0603020102020204" pitchFamily="34" charset="0"/>
              </a:rPr>
              <a:t>Key lessons from the international experience</a:t>
            </a:r>
            <a:endParaRPr sz="3600" b="1" dirty="0">
              <a:solidFill>
                <a:srgbClr val="FFD04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B9CA5-D8CE-49FD-9022-A57A8A96E468}"/>
              </a:ext>
            </a:extLst>
          </p:cNvPr>
          <p:cNvSpPr/>
          <p:nvPr/>
        </p:nvSpPr>
        <p:spPr>
          <a:xfrm>
            <a:off x="1392768" y="6372039"/>
            <a:ext cx="2373377" cy="4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47;p20">
            <a:extLst>
              <a:ext uri="{FF2B5EF4-FFF2-40B4-BE49-F238E27FC236}">
                <a16:creationId xmlns:a16="http://schemas.microsoft.com/office/drawing/2014/main" id="{D2A15ED5-C3C2-4F04-9FE3-C9842254309F}"/>
              </a:ext>
            </a:extLst>
          </p:cNvPr>
          <p:cNvSpPr txBox="1">
            <a:spLocks/>
          </p:cNvSpPr>
          <p:nvPr/>
        </p:nvSpPr>
        <p:spPr>
          <a:xfrm>
            <a:off x="125923" y="3910270"/>
            <a:ext cx="4217517" cy="294703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Insulate from volatility (e.g., fiscal rules)</a:t>
            </a:r>
          </a:p>
          <a:p>
            <a:r>
              <a:rPr lang="en-US" sz="16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Save for difficult times and for future generations (e.g., Sovereign Funds)</a:t>
            </a:r>
          </a:p>
          <a:p>
            <a:r>
              <a:rPr lang="en-US" sz="16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Gradually scale up spending for development considering what can be absorbed (mind capacity constraints)</a:t>
            </a:r>
          </a:p>
          <a:p>
            <a:r>
              <a:rPr lang="en-US" sz="16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Ensure that new borrowing does not compromise fiscal sustainability</a:t>
            </a:r>
            <a:endParaRPr lang="en-US" sz="1600" i="1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2DA8D-0B38-402C-8CB5-A9BC8F97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11" y="2375385"/>
            <a:ext cx="681901" cy="61111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A51DB93-14F3-4CF6-ADAC-1DA3EE2E1DB7}"/>
              </a:ext>
            </a:extLst>
          </p:cNvPr>
          <p:cNvSpPr/>
          <p:nvPr/>
        </p:nvSpPr>
        <p:spPr>
          <a:xfrm>
            <a:off x="252002" y="3155239"/>
            <a:ext cx="3752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B61AC"/>
                </a:solidFill>
                <a:latin typeface="Franklin Gothic Medium Cond" panose="020B0606030402020204" pitchFamily="34" charset="0"/>
              </a:rPr>
              <a:t>A credible macro-fiscal framework   that “ties the hands” of government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C8F80-CBE8-4DB1-A7C7-DC3D36E1D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385" y="2313585"/>
            <a:ext cx="903088" cy="7433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C0E4D0-ED77-4B0A-BCBF-C7AD7B7910FB}"/>
              </a:ext>
            </a:extLst>
          </p:cNvPr>
          <p:cNvGrpSpPr/>
          <p:nvPr/>
        </p:nvGrpSpPr>
        <p:grpSpPr>
          <a:xfrm>
            <a:off x="4217603" y="3176227"/>
            <a:ext cx="5457089" cy="3715850"/>
            <a:chOff x="3408747" y="3259242"/>
            <a:chExt cx="5457089" cy="37158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A4D8E1E-1C0C-4AC9-A754-D0A03F039423}"/>
                </a:ext>
              </a:extLst>
            </p:cNvPr>
            <p:cNvSpPr/>
            <p:nvPr/>
          </p:nvSpPr>
          <p:spPr>
            <a:xfrm>
              <a:off x="3408747" y="3259242"/>
              <a:ext cx="54570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1B61AC"/>
                  </a:solidFill>
                  <a:latin typeface="Franklin Gothic Medium Cond" panose="020B0606030402020204" pitchFamily="34" charset="0"/>
                  <a:sym typeface="Raleway"/>
                </a:rPr>
                <a:t>More efficient and effective use of resource revenues in support of diversification  </a:t>
              </a:r>
            </a:p>
          </p:txBody>
        </p:sp>
        <p:sp>
          <p:nvSpPr>
            <p:cNvPr id="45" name="Google Shape;147;p20">
              <a:extLst>
                <a:ext uri="{FF2B5EF4-FFF2-40B4-BE49-F238E27FC236}">
                  <a16:creationId xmlns:a16="http://schemas.microsoft.com/office/drawing/2014/main" id="{C3C5C788-D571-41AC-B92D-1FDBAD30EF71}"/>
                </a:ext>
              </a:extLst>
            </p:cNvPr>
            <p:cNvSpPr txBox="1">
              <a:spLocks/>
            </p:cNvSpPr>
            <p:nvPr/>
          </p:nvSpPr>
          <p:spPr>
            <a:xfrm>
              <a:off x="3660421" y="3884998"/>
              <a:ext cx="4886925" cy="3090094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Franklin Gothic Book" panose="020B0503020102020204" pitchFamily="34" charset="0"/>
                </a:rPr>
                <a:t>Integrate oil revenue and oil funds into the budget process  – No parallel spending programs</a:t>
              </a:r>
            </a:p>
            <a:p>
              <a:r>
                <a:rPr lang="en-US" sz="1600" dirty="0">
                  <a:latin typeface="Franklin Gothic Book" panose="020B0503020102020204" pitchFamily="34" charset="0"/>
                </a:rPr>
                <a:t>Strengthen PFM systems for a credible and accountable budget</a:t>
              </a:r>
            </a:p>
            <a:p>
              <a:r>
                <a:rPr lang="en-US" sz="1600" dirty="0">
                  <a:latin typeface="Franklin Gothic Book" panose="020B0503020102020204" pitchFamily="34" charset="0"/>
                </a:rPr>
                <a:t>Improve public investment management to get value for money and resilience to climate shocks</a:t>
              </a:r>
            </a:p>
            <a:p>
              <a:r>
                <a:rPr lang="en-US" sz="1600" dirty="0">
                  <a:latin typeface="Franklin Gothic Book" panose="020B0503020102020204" pitchFamily="34" charset="0"/>
                </a:rPr>
                <a:t>Use resource funds to reinforce fiscal discipline, not as a separate policy tool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D4CD383-DBB6-45E2-85E4-866FDBF9D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0493" y="2188187"/>
            <a:ext cx="1341259" cy="100013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C1F03A2-71CE-4C24-A906-DB82DC89DF0F}"/>
              </a:ext>
            </a:extLst>
          </p:cNvPr>
          <p:cNvGrpSpPr/>
          <p:nvPr/>
        </p:nvGrpSpPr>
        <p:grpSpPr>
          <a:xfrm>
            <a:off x="31532" y="954727"/>
            <a:ext cx="14690943" cy="1228121"/>
            <a:chOff x="-5256" y="1438502"/>
            <a:chExt cx="9083718" cy="1414526"/>
          </a:xfrm>
        </p:grpSpPr>
        <p:sp>
          <p:nvSpPr>
            <p:cNvPr id="55" name="Flowchart: Alternate Process 54">
              <a:extLst>
                <a:ext uri="{FF2B5EF4-FFF2-40B4-BE49-F238E27FC236}">
                  <a16:creationId xmlns:a16="http://schemas.microsoft.com/office/drawing/2014/main" id="{4269AF6D-4E8C-4942-A8D3-9D6DFD85A43D}"/>
                </a:ext>
              </a:extLst>
            </p:cNvPr>
            <p:cNvSpPr/>
            <p:nvPr/>
          </p:nvSpPr>
          <p:spPr>
            <a:xfrm>
              <a:off x="2922068" y="1438504"/>
              <a:ext cx="6156394" cy="1414524"/>
            </a:xfrm>
            <a:prstGeom prst="flowChartAlternateProcess">
              <a:avLst/>
            </a:prstGeom>
            <a:solidFill>
              <a:srgbClr val="447DA4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D0230FD-DDAA-419E-B480-78E9F1CE7D83}"/>
                </a:ext>
              </a:extLst>
            </p:cNvPr>
            <p:cNvGrpSpPr/>
            <p:nvPr/>
          </p:nvGrpSpPr>
          <p:grpSpPr>
            <a:xfrm>
              <a:off x="-5256" y="1438502"/>
              <a:ext cx="8879755" cy="1414526"/>
              <a:chOff x="-64905" y="1832165"/>
              <a:chExt cx="8290013" cy="1414526"/>
            </a:xfrm>
          </p:grpSpPr>
          <p:sp>
            <p:nvSpPr>
              <p:cNvPr id="57" name="Flowchart: Off-page Connector 56">
                <a:extLst>
                  <a:ext uri="{FF2B5EF4-FFF2-40B4-BE49-F238E27FC236}">
                    <a16:creationId xmlns:a16="http://schemas.microsoft.com/office/drawing/2014/main" id="{1ED6FA7E-A241-4FF2-93AC-30ACDB7E90C0}"/>
                  </a:ext>
                </a:extLst>
              </p:cNvPr>
              <p:cNvSpPr/>
              <p:nvPr/>
            </p:nvSpPr>
            <p:spPr>
              <a:xfrm rot="16200000">
                <a:off x="2843957" y="93415"/>
                <a:ext cx="1377558" cy="4869671"/>
              </a:xfrm>
              <a:prstGeom prst="flowChartOffpageConnector">
                <a:avLst/>
              </a:prstGeom>
              <a:solidFill>
                <a:srgbClr val="D0B058"/>
              </a:solidFill>
              <a:ln w="1047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01D20BF-3040-47C6-9460-BEA1029EFDE3}"/>
                  </a:ext>
                </a:extLst>
              </p:cNvPr>
              <p:cNvGrpSpPr/>
              <p:nvPr/>
            </p:nvGrpSpPr>
            <p:grpSpPr>
              <a:xfrm>
                <a:off x="-64905" y="1832165"/>
                <a:ext cx="2470165" cy="1384861"/>
                <a:chOff x="-64905" y="1832165"/>
                <a:chExt cx="2470165" cy="1384861"/>
              </a:xfrm>
            </p:grpSpPr>
            <p:sp>
              <p:nvSpPr>
                <p:cNvPr id="61" name="Flowchart: Off-page Connector 60">
                  <a:extLst>
                    <a:ext uri="{FF2B5EF4-FFF2-40B4-BE49-F238E27FC236}">
                      <a16:creationId xmlns:a16="http://schemas.microsoft.com/office/drawing/2014/main" id="{35A20BA7-423A-4DB3-AA8A-AB10ACFA8DE6}"/>
                    </a:ext>
                  </a:extLst>
                </p:cNvPr>
                <p:cNvSpPr/>
                <p:nvPr/>
              </p:nvSpPr>
              <p:spPr>
                <a:xfrm rot="16200000">
                  <a:off x="477747" y="1289513"/>
                  <a:ext cx="1384861" cy="2470165"/>
                </a:xfrm>
                <a:prstGeom prst="flowChartOffpageConnector">
                  <a:avLst/>
                </a:prstGeom>
                <a:solidFill>
                  <a:schemeClr val="bg1"/>
                </a:solidFill>
                <a:ln w="1174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BB6FC7D-3E5F-436D-879F-3478586DEA82}"/>
                    </a:ext>
                  </a:extLst>
                </p:cNvPr>
                <p:cNvSpPr txBox="1"/>
                <p:nvPr/>
              </p:nvSpPr>
              <p:spPr>
                <a:xfrm>
                  <a:off x="3384" y="1941852"/>
                  <a:ext cx="2225275" cy="9536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Integrated approach to manage oil by…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6C02B52-2AA3-41C5-AB43-870835EB4057}"/>
                  </a:ext>
                </a:extLst>
              </p:cNvPr>
              <p:cNvSpPr txBox="1"/>
              <p:nvPr/>
            </p:nvSpPr>
            <p:spPr>
              <a:xfrm>
                <a:off x="6043562" y="2001776"/>
                <a:ext cx="2181546" cy="953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…and transparency and accountability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D13F24D-8613-49F8-AAD8-3912BD1AF09A}"/>
                  </a:ext>
                </a:extLst>
              </p:cNvPr>
              <p:cNvSpPr txBox="1"/>
              <p:nvPr/>
            </p:nvSpPr>
            <p:spPr>
              <a:xfrm>
                <a:off x="2304651" y="1869133"/>
                <a:ext cx="3062200" cy="1377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….strong institutions to steer resource revenues into diversified assets  (human, physical, institutional)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3EFBD0-16A8-087B-A279-B0E71E881725}"/>
              </a:ext>
            </a:extLst>
          </p:cNvPr>
          <p:cNvGrpSpPr/>
          <p:nvPr/>
        </p:nvGrpSpPr>
        <p:grpSpPr>
          <a:xfrm>
            <a:off x="9674692" y="3177470"/>
            <a:ext cx="4995631" cy="3679836"/>
            <a:chOff x="3333367" y="3014361"/>
            <a:chExt cx="5457089" cy="36798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CACA03-CA4C-433D-861B-A56293512F4E}"/>
                </a:ext>
              </a:extLst>
            </p:cNvPr>
            <p:cNvSpPr/>
            <p:nvPr/>
          </p:nvSpPr>
          <p:spPr>
            <a:xfrm>
              <a:off x="3333367" y="3014361"/>
              <a:ext cx="54570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1B61AC"/>
                  </a:solidFill>
                  <a:latin typeface="Franklin Gothic Medium Cond" panose="020B0606030402020204" pitchFamily="34" charset="0"/>
                  <a:sym typeface="Raleway"/>
                </a:rPr>
                <a:t>Enhanced transparency in resource management, resource use and extractive sector</a:t>
              </a:r>
            </a:p>
          </p:txBody>
        </p:sp>
        <p:sp>
          <p:nvSpPr>
            <p:cNvPr id="9" name="Google Shape;147;p20">
              <a:extLst>
                <a:ext uri="{FF2B5EF4-FFF2-40B4-BE49-F238E27FC236}">
                  <a16:creationId xmlns:a16="http://schemas.microsoft.com/office/drawing/2014/main" id="{72092EA8-9882-3BAD-162C-48C9C0B99BDD}"/>
                </a:ext>
              </a:extLst>
            </p:cNvPr>
            <p:cNvSpPr txBox="1">
              <a:spLocks/>
            </p:cNvSpPr>
            <p:nvPr/>
          </p:nvSpPr>
          <p:spPr>
            <a:xfrm>
              <a:off x="3671287" y="3604103"/>
              <a:ext cx="5119169" cy="3090094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 dirty="0">
                <a:latin typeface="Franklin Gothic Book" panose="020B0503020102020204" pitchFamily="34" charset="0"/>
              </a:endParaRPr>
            </a:p>
            <a:p>
              <a:r>
                <a:rPr lang="en-US" sz="1600" dirty="0">
                  <a:latin typeface="Franklin Gothic Book" panose="020B0503020102020204" pitchFamily="34" charset="0"/>
                </a:rPr>
                <a:t>Publish detailed fiscal accounts, including data from resource funds and financial statements for public enterprises</a:t>
              </a:r>
            </a:p>
            <a:p>
              <a:r>
                <a:rPr lang="en-US" sz="1600" dirty="0">
                  <a:latin typeface="Franklin Gothic Book" panose="020B0503020102020204" pitchFamily="34" charset="0"/>
                </a:rPr>
                <a:t>Strengthen treasury, accounting and audit procedures </a:t>
              </a:r>
            </a:p>
            <a:p>
              <a:r>
                <a:rPr lang="en-US" sz="1600" dirty="0">
                  <a:latin typeface="Franklin Gothic Book" panose="020B0503020102020204" pitchFamily="34" charset="0"/>
                </a:rPr>
                <a:t>Fully implement the EITI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0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345BDC-0B6A-0ACB-2A95-1CF844474DC1}"/>
              </a:ext>
            </a:extLst>
          </p:cNvPr>
          <p:cNvSpPr/>
          <p:nvPr/>
        </p:nvSpPr>
        <p:spPr>
          <a:xfrm>
            <a:off x="0" y="0"/>
            <a:ext cx="14867467" cy="1272900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08E23-AD90-556B-943C-C09100A35C9E}"/>
              </a:ext>
            </a:extLst>
          </p:cNvPr>
          <p:cNvSpPr txBox="1"/>
          <p:nvPr/>
        </p:nvSpPr>
        <p:spPr>
          <a:xfrm>
            <a:off x="313281" y="133067"/>
            <a:ext cx="14063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Botswana: </a:t>
            </a:r>
            <a:r>
              <a:rPr lang="en-US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asset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diversification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(independence in 1966, current pop: 2.5mn)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DFBE4-3539-844D-394A-F8715B6A6E07}"/>
              </a:ext>
            </a:extLst>
          </p:cNvPr>
          <p:cNvSpPr txBox="1"/>
          <p:nvPr/>
        </p:nvSpPr>
        <p:spPr>
          <a:xfrm>
            <a:off x="407857" y="2297330"/>
            <a:ext cx="4911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 Prudent resource management, strong institutions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Generous social sector spending used to accumulate/diversify financial, human and physical assets…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B2F14-CAA5-A4C2-FF5F-D146538DB8BF}"/>
              </a:ext>
            </a:extLst>
          </p:cNvPr>
          <p:cNvSpPr txBox="1"/>
          <p:nvPr/>
        </p:nvSpPr>
        <p:spPr>
          <a:xfrm>
            <a:off x="478607" y="4914604"/>
            <a:ext cx="1391025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Less successful at economic diversification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7C516C-B70E-D1CF-50CD-4D6E894614D5}"/>
              </a:ext>
            </a:extLst>
          </p:cNvPr>
          <p:cNvGrpSpPr/>
          <p:nvPr/>
        </p:nvGrpSpPr>
        <p:grpSpPr>
          <a:xfrm>
            <a:off x="5663533" y="1420176"/>
            <a:ext cx="5149140" cy="3494428"/>
            <a:chOff x="5871945" y="1993141"/>
            <a:chExt cx="5902879" cy="3382639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944F421B-5BC0-1395-5028-9AAD2558B5D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27046600"/>
                </p:ext>
              </p:extLst>
            </p:nvPr>
          </p:nvGraphicFramePr>
          <p:xfrm>
            <a:off x="6218012" y="1993141"/>
            <a:ext cx="4816481" cy="3382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27638A-2AE2-42EF-274E-2E07D0FDEED8}"/>
                </a:ext>
              </a:extLst>
            </p:cNvPr>
            <p:cNvSpPr txBox="1"/>
            <p:nvPr/>
          </p:nvSpPr>
          <p:spPr>
            <a:xfrm>
              <a:off x="5871945" y="1993141"/>
              <a:ext cx="59028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GDP per capita, US$ constant prices, PPP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269EC8-6A19-A4E4-05EF-9FD0C0023025}"/>
              </a:ext>
            </a:extLst>
          </p:cNvPr>
          <p:cNvSpPr txBox="1"/>
          <p:nvPr/>
        </p:nvSpPr>
        <p:spPr>
          <a:xfrm>
            <a:off x="237282" y="5468488"/>
            <a:ext cx="14151577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Diamonds continue to drive the economy, govt revenues and comprise 90% of goods exports, and extractives receive bulk of FDI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Diversification hampered by large state footprint and monopolies, limited competition, import substitution policies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Future diversification efforts aimed at shifting from “mining minerals’ to ‘mining knowledge” </a:t>
            </a:r>
          </a:p>
          <a:p>
            <a:pPr algn="l">
              <a:spcBef>
                <a:spcPts val="600"/>
              </a:spcBef>
            </a:pPr>
            <a:endParaRPr lang="en-US" sz="200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8162BA7-18C5-9019-81B4-68B6229C18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862871"/>
              </p:ext>
            </p:extLst>
          </p:nvPr>
        </p:nvGraphicFramePr>
        <p:xfrm>
          <a:off x="11142132" y="1961197"/>
          <a:ext cx="3234267" cy="2835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DDF43B1-0FAD-E189-D946-45CE85628A4F}"/>
              </a:ext>
            </a:extLst>
          </p:cNvPr>
          <p:cNvSpPr txBox="1"/>
          <p:nvPr/>
        </p:nvSpPr>
        <p:spPr>
          <a:xfrm>
            <a:off x="11142133" y="1432382"/>
            <a:ext cx="28294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/>
              <a:t>Mining/Extractive sector,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74195-A8DD-7FA8-7378-83EFD657F3A3}"/>
              </a:ext>
            </a:extLst>
          </p:cNvPr>
          <p:cNvSpPr txBox="1"/>
          <p:nvPr/>
        </p:nvSpPr>
        <p:spPr>
          <a:xfrm>
            <a:off x="212568" y="1400487"/>
            <a:ext cx="58863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Successful at managing natural wealth</a:t>
            </a:r>
          </a:p>
        </p:txBody>
      </p:sp>
    </p:spTree>
    <p:extLst>
      <p:ext uri="{BB962C8B-B14F-4D97-AF65-F5344CB8AC3E}">
        <p14:creationId xmlns:p14="http://schemas.microsoft.com/office/powerpoint/2010/main" val="131558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921E77-8775-8CB9-0225-EAC9B793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345BDC-0B6A-0ACB-2A95-1CF844474DC1}"/>
              </a:ext>
            </a:extLst>
          </p:cNvPr>
          <p:cNvSpPr/>
          <p:nvPr/>
        </p:nvSpPr>
        <p:spPr>
          <a:xfrm>
            <a:off x="0" y="0"/>
            <a:ext cx="14722475" cy="1398084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08E23-AD90-556B-943C-C09100A35C9E}"/>
              </a:ext>
            </a:extLst>
          </p:cNvPr>
          <p:cNvSpPr txBox="1"/>
          <p:nvPr/>
        </p:nvSpPr>
        <p:spPr>
          <a:xfrm>
            <a:off x="253068" y="136524"/>
            <a:ext cx="134572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Timor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Leste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building financial wealth and supporting development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(independence in 2002, post-conflict country, current pop: 1.3mn)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DC9B96-4BFE-2317-5B5B-3A6FD75E6093}"/>
              </a:ext>
            </a:extLst>
          </p:cNvPr>
          <p:cNvSpPr txBox="1"/>
          <p:nvPr/>
        </p:nvSpPr>
        <p:spPr>
          <a:xfrm>
            <a:off x="-627528" y="1905485"/>
            <a:ext cx="623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Selected Development indicators</a:t>
            </a:r>
          </a:p>
          <a:p>
            <a:pPr algn="ctr"/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A207A4-74BA-59B9-721D-C4EE6BC4F374}"/>
              </a:ext>
            </a:extLst>
          </p:cNvPr>
          <p:cNvSpPr txBox="1"/>
          <p:nvPr/>
        </p:nvSpPr>
        <p:spPr>
          <a:xfrm>
            <a:off x="5283200" y="1503435"/>
            <a:ext cx="9439275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Petroleum Fund established in 2005 to preserve wealth for future generations and support use of oil resources for development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Between 2005-2021, $13bn transferred to budget to support development </a:t>
            </a:r>
            <a:endParaRPr lang="en-US" sz="2400" b="1" dirty="0"/>
          </a:p>
          <a:p>
            <a:pPr marL="0" lvl="1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Economy has grown in sophistication, institutional capacity, life expectancy is up 10 years, and thousands lifted out of poverty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Petroleum Fund governance is among the best in the world. Demonstrates viability of strong institutional arrangements in post-conflict environment to support longer term development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0D071-7369-5B6A-C571-D098691DC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8" y="2320982"/>
            <a:ext cx="4594994" cy="45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0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345BDC-0B6A-0ACB-2A95-1CF844474DC1}"/>
              </a:ext>
            </a:extLst>
          </p:cNvPr>
          <p:cNvSpPr/>
          <p:nvPr/>
        </p:nvSpPr>
        <p:spPr>
          <a:xfrm>
            <a:off x="0" y="0"/>
            <a:ext cx="14722475" cy="865966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08E23-AD90-556B-943C-C09100A35C9E}"/>
              </a:ext>
            </a:extLst>
          </p:cNvPr>
          <p:cNvSpPr txBox="1"/>
          <p:nvPr/>
        </p:nvSpPr>
        <p:spPr>
          <a:xfrm>
            <a:off x="313281" y="133067"/>
            <a:ext cx="14063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Malaysia and Chile:  successful </a:t>
            </a:r>
            <a:r>
              <a:rPr lang="en-US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export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diversification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5862F-F534-A9AC-204F-F10118040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65" y="2644492"/>
            <a:ext cx="5307763" cy="4038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F8E601-96E3-6C84-9DCF-67A488AD663A}"/>
              </a:ext>
            </a:extLst>
          </p:cNvPr>
          <p:cNvSpPr txBox="1"/>
          <p:nvPr/>
        </p:nvSpPr>
        <p:spPr>
          <a:xfrm>
            <a:off x="3224247" y="3933746"/>
            <a:ext cx="189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Manufacturing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7F58A7-5381-4A29-6962-444D1658CAC3}"/>
              </a:ext>
            </a:extLst>
          </p:cNvPr>
          <p:cNvSpPr txBox="1"/>
          <p:nvPr/>
        </p:nvSpPr>
        <p:spPr>
          <a:xfrm>
            <a:off x="601365" y="4346299"/>
            <a:ext cx="189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Agricultural raw materials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E95C55-4137-D1B8-DD91-795CB6448E43}"/>
              </a:ext>
            </a:extLst>
          </p:cNvPr>
          <p:cNvSpPr txBox="1"/>
          <p:nvPr/>
        </p:nvSpPr>
        <p:spPr>
          <a:xfrm>
            <a:off x="4954590" y="5347023"/>
            <a:ext cx="870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Fuel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4A98B-1B57-6353-B39B-B0FCE2F75073}"/>
              </a:ext>
            </a:extLst>
          </p:cNvPr>
          <p:cNvSpPr txBox="1"/>
          <p:nvPr/>
        </p:nvSpPr>
        <p:spPr>
          <a:xfrm>
            <a:off x="5310403" y="5747133"/>
            <a:ext cx="189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Food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4B1CAB-0AE6-2075-967A-40C42948DBB3}"/>
              </a:ext>
            </a:extLst>
          </p:cNvPr>
          <p:cNvSpPr txBox="1"/>
          <p:nvPr/>
        </p:nvSpPr>
        <p:spPr>
          <a:xfrm>
            <a:off x="1101562" y="6088773"/>
            <a:ext cx="211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Ores and minerals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24F937-380B-BC9E-518C-7EB9A10E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778" y="3021329"/>
            <a:ext cx="5035398" cy="36696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AC70C5-66EF-DF20-A5DB-03FEA88A80EC}"/>
              </a:ext>
            </a:extLst>
          </p:cNvPr>
          <p:cNvSpPr txBox="1"/>
          <p:nvPr/>
        </p:nvSpPr>
        <p:spPr>
          <a:xfrm>
            <a:off x="12822595" y="5792328"/>
            <a:ext cx="189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Manufacturing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F72B0-1319-A8AB-7D25-66561B7980D4}"/>
              </a:ext>
            </a:extLst>
          </p:cNvPr>
          <p:cNvSpPr txBox="1"/>
          <p:nvPr/>
        </p:nvSpPr>
        <p:spPr>
          <a:xfrm>
            <a:off x="12822595" y="6202753"/>
            <a:ext cx="101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Fuel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E51CE-24A2-90A3-E692-713EC05D7FA7}"/>
              </a:ext>
            </a:extLst>
          </p:cNvPr>
          <p:cNvSpPr txBox="1"/>
          <p:nvPr/>
        </p:nvSpPr>
        <p:spPr>
          <a:xfrm>
            <a:off x="12620171" y="4438499"/>
            <a:ext cx="211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Ores and minerals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C4929E-597E-774E-1C77-34821407E302}"/>
              </a:ext>
            </a:extLst>
          </p:cNvPr>
          <p:cNvSpPr txBox="1"/>
          <p:nvPr/>
        </p:nvSpPr>
        <p:spPr>
          <a:xfrm>
            <a:off x="12828736" y="5251279"/>
            <a:ext cx="189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Agricultural raw materials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4A8AA8-D75E-5DE8-D0B3-860707FC23C6}"/>
              </a:ext>
            </a:extLst>
          </p:cNvPr>
          <p:cNvSpPr txBox="1"/>
          <p:nvPr/>
        </p:nvSpPr>
        <p:spPr>
          <a:xfrm>
            <a:off x="11058012" y="5933807"/>
            <a:ext cx="189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Food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6B83DB-9732-5AC1-B8C1-322F756F370E}"/>
              </a:ext>
            </a:extLst>
          </p:cNvPr>
          <p:cNvSpPr txBox="1"/>
          <p:nvPr/>
        </p:nvSpPr>
        <p:spPr>
          <a:xfrm>
            <a:off x="1829013" y="3555584"/>
            <a:ext cx="355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Share of exports (%)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B678E6-96AE-6BC3-9F84-7349D896D39B}"/>
              </a:ext>
            </a:extLst>
          </p:cNvPr>
          <p:cNvSpPr txBox="1"/>
          <p:nvPr/>
        </p:nvSpPr>
        <p:spPr>
          <a:xfrm>
            <a:off x="9969153" y="3580885"/>
            <a:ext cx="355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Share of exports (%)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22AAD2-5647-A2EB-742D-6310174D35C4}"/>
              </a:ext>
            </a:extLst>
          </p:cNvPr>
          <p:cNvSpPr txBox="1"/>
          <p:nvPr/>
        </p:nvSpPr>
        <p:spPr>
          <a:xfrm>
            <a:off x="7963431" y="2988423"/>
            <a:ext cx="60838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Chile: copper  -&gt; high-value AGR products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6D4187-957D-9B57-BA85-06B5F08D9DAC}"/>
              </a:ext>
            </a:extLst>
          </p:cNvPr>
          <p:cNvSpPr txBox="1"/>
          <p:nvPr/>
        </p:nvSpPr>
        <p:spPr>
          <a:xfrm>
            <a:off x="166066" y="1855140"/>
            <a:ext cx="4788524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Targeted human capital accumulation/ technical training/ R&amp;D to support vertical  &amp; horizontal diversification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B2F14-CAA5-A4C2-FF5F-D146538DB8BF}"/>
              </a:ext>
            </a:extLst>
          </p:cNvPr>
          <p:cNvSpPr txBox="1"/>
          <p:nvPr/>
        </p:nvSpPr>
        <p:spPr>
          <a:xfrm>
            <a:off x="206687" y="2985039"/>
            <a:ext cx="7640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Malaysia: oil, </a:t>
            </a:r>
            <a:r>
              <a:rPr lang="en-US" sz="2400" b="1" dirty="0" err="1"/>
              <a:t>agr</a:t>
            </a:r>
            <a:r>
              <a:rPr lang="en-US" sz="2400" b="1" dirty="0"/>
              <a:t>-&gt; manufacturing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4A2D46-1F09-EEB5-5B18-6238D50C93CD}"/>
              </a:ext>
            </a:extLst>
          </p:cNvPr>
          <p:cNvSpPr txBox="1"/>
          <p:nvPr/>
        </p:nvSpPr>
        <p:spPr>
          <a:xfrm>
            <a:off x="111112" y="892024"/>
            <a:ext cx="14265287" cy="9079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/>
              <a:t>State not only “facilitated” diversification, but shaped the direction of diversification </a:t>
            </a:r>
          </a:p>
          <a:p>
            <a:pPr algn="ctr">
              <a:spcBef>
                <a:spcPts val="600"/>
              </a:spcBef>
            </a:pPr>
            <a:r>
              <a:rPr lang="en-US" sz="2400" b="1" dirty="0"/>
              <a:t>by linking the extractives sector with the rest of the economy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657E11-644E-DC49-A7AD-983215D81BBD}"/>
              </a:ext>
            </a:extLst>
          </p:cNvPr>
          <p:cNvSpPr txBox="1"/>
          <p:nvPr/>
        </p:nvSpPr>
        <p:spPr>
          <a:xfrm>
            <a:off x="4869283" y="1763419"/>
            <a:ext cx="495111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Rules-based macro management, leveraging oil/copper rents to support human capital and infrastructure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FB5CB2-3898-5E9D-FF33-4A3544F172FD}"/>
              </a:ext>
            </a:extLst>
          </p:cNvPr>
          <p:cNvSpPr txBox="1"/>
          <p:nvPr/>
        </p:nvSpPr>
        <p:spPr>
          <a:xfrm>
            <a:off x="10235765" y="1786736"/>
            <a:ext cx="437559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Trade openness facilitated access to markets and integration into global/regional value chains</a:t>
            </a:r>
          </a:p>
        </p:txBody>
      </p:sp>
    </p:spTree>
    <p:extLst>
      <p:ext uri="{BB962C8B-B14F-4D97-AF65-F5344CB8AC3E}">
        <p14:creationId xmlns:p14="http://schemas.microsoft.com/office/powerpoint/2010/main" val="207423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1265237" y="3711387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0" y="0"/>
            <a:ext cx="14722475" cy="6946232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598F0-F4D9-9DF4-10B3-8309974F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41" y="-1"/>
            <a:ext cx="8204033" cy="6946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3B97E-DE66-A02C-AA9B-09C10354ECE0}"/>
              </a:ext>
            </a:extLst>
          </p:cNvPr>
          <p:cNvSpPr txBox="1"/>
          <p:nvPr/>
        </p:nvSpPr>
        <p:spPr>
          <a:xfrm>
            <a:off x="683088" y="2299371"/>
            <a:ext cx="548639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What will it take</a:t>
            </a:r>
          </a:p>
          <a:p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Directions for reform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9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309183-16DC-4001-A764-95A493B6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0150A-7D07-4B2C-B8BD-A951EEDA0D65}"/>
              </a:ext>
            </a:extLst>
          </p:cNvPr>
          <p:cNvSpPr/>
          <p:nvPr/>
        </p:nvSpPr>
        <p:spPr>
          <a:xfrm>
            <a:off x="0" y="-156"/>
            <a:ext cx="14722475" cy="1323439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54A45-833F-41CF-B796-B39206E1CD09}"/>
              </a:ext>
            </a:extLst>
          </p:cNvPr>
          <p:cNvSpPr txBox="1"/>
          <p:nvPr/>
        </p:nvSpPr>
        <p:spPr>
          <a:xfrm>
            <a:off x="1" y="1"/>
            <a:ext cx="14722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Leveraging natural capital requires peace, strong institutions, and prudent macroeconomic policies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2AF3C9-99C0-44DE-AB85-0C49DA9C96D8}"/>
              </a:ext>
            </a:extLst>
          </p:cNvPr>
          <p:cNvSpPr/>
          <p:nvPr/>
        </p:nvSpPr>
        <p:spPr>
          <a:xfrm>
            <a:off x="9526735" y="2112335"/>
            <a:ext cx="3327990" cy="33375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Resilient </a:t>
            </a:r>
          </a:p>
          <a:p>
            <a:pPr algn="ctr"/>
            <a:r>
              <a:rPr lang="en-US" sz="3600" b="1" dirty="0"/>
              <a:t>Agriculture Sector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126C9C-C750-4190-9055-C2BC24C3F39D}"/>
              </a:ext>
            </a:extLst>
          </p:cNvPr>
          <p:cNvSpPr/>
          <p:nvPr/>
        </p:nvSpPr>
        <p:spPr>
          <a:xfrm>
            <a:off x="1669275" y="1967023"/>
            <a:ext cx="3526465" cy="333753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Oil Sector Governance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2E3F88-4637-48F3-B4AF-8C531A732A40}"/>
              </a:ext>
            </a:extLst>
          </p:cNvPr>
          <p:cNvSpPr/>
          <p:nvPr/>
        </p:nvSpPr>
        <p:spPr>
          <a:xfrm>
            <a:off x="4846639" y="1408134"/>
            <a:ext cx="5029199" cy="518405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ECC4A9-0EF6-450C-A9D1-903807021E36}"/>
              </a:ext>
            </a:extLst>
          </p:cNvPr>
          <p:cNvSpPr/>
          <p:nvPr/>
        </p:nvSpPr>
        <p:spPr>
          <a:xfrm>
            <a:off x="5969257" y="1408134"/>
            <a:ext cx="2783958" cy="1685941"/>
          </a:xfrm>
          <a:prstGeom prst="ellipse">
            <a:avLst/>
          </a:prstGeom>
          <a:solidFill>
            <a:srgbClr val="267A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Peace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01F285-A4A4-410D-B9A9-04C4936B59F4}"/>
              </a:ext>
            </a:extLst>
          </p:cNvPr>
          <p:cNvSpPr/>
          <p:nvPr/>
        </p:nvSpPr>
        <p:spPr>
          <a:xfrm>
            <a:off x="5969257" y="3152075"/>
            <a:ext cx="2783958" cy="168594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Institutions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6609FD-F29A-448B-A8CB-3CEA501E0DD0}"/>
              </a:ext>
            </a:extLst>
          </p:cNvPr>
          <p:cNvSpPr/>
          <p:nvPr/>
        </p:nvSpPr>
        <p:spPr>
          <a:xfrm>
            <a:off x="5969257" y="4906244"/>
            <a:ext cx="2783958" cy="1685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Macro Stability</a:t>
            </a:r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78554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4A98B-CF8A-442D-AC01-F1EE9313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A7B5C-940B-433E-90DE-938E88BBAD4D}"/>
              </a:ext>
            </a:extLst>
          </p:cNvPr>
          <p:cNvSpPr/>
          <p:nvPr/>
        </p:nvSpPr>
        <p:spPr>
          <a:xfrm>
            <a:off x="0" y="1"/>
            <a:ext cx="14722475" cy="930441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B49E2C3-3E13-5FC0-DA38-C8AF82757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329844"/>
              </p:ext>
            </p:extLst>
          </p:nvPr>
        </p:nvGraphicFramePr>
        <p:xfrm>
          <a:off x="-543453" y="1283666"/>
          <a:ext cx="7361238" cy="471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5BF470-D47A-8033-D582-663A75ED9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73334"/>
              </p:ext>
            </p:extLst>
          </p:nvPr>
        </p:nvGraphicFramePr>
        <p:xfrm>
          <a:off x="7010399" y="1646583"/>
          <a:ext cx="7361237" cy="462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9A9440D-8EC7-EB56-2381-03E396EDCFC4}"/>
              </a:ext>
            </a:extLst>
          </p:cNvPr>
          <p:cNvSpPr txBox="1"/>
          <p:nvPr/>
        </p:nvSpPr>
        <p:spPr>
          <a:xfrm>
            <a:off x="197426" y="114001"/>
            <a:ext cx="14339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Oil revenue investment options for South Sudan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1265237" y="3711387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3EABE-554D-48C9-9A8D-6C6C543A6E82}"/>
              </a:ext>
            </a:extLst>
          </p:cNvPr>
          <p:cNvSpPr txBox="1"/>
          <p:nvPr/>
        </p:nvSpPr>
        <p:spPr>
          <a:xfrm>
            <a:off x="5392882" y="1460726"/>
            <a:ext cx="91128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800" dirty="0">
                <a:solidFill>
                  <a:srgbClr val="1B4A7D"/>
                </a:solidFill>
                <a:latin typeface="Lucida Handwriting" panose="03010101010101010101" pitchFamily="66" charset="0"/>
                <a:ea typeface="Roboto" panose="02000000000000000000" pitchFamily="2" charset="0"/>
              </a:rPr>
              <a:t>Thank you</a:t>
            </a:r>
          </a:p>
          <a:p>
            <a:pPr algn="ctr"/>
            <a:endParaRPr lang="en-US" sz="4800" dirty="0">
              <a:solidFill>
                <a:srgbClr val="1B4A7D"/>
              </a:solidFill>
              <a:latin typeface="Lucida Handwriting" panose="03010101010101010101" pitchFamily="66" charset="0"/>
              <a:ea typeface="Roboto" panose="02000000000000000000" pitchFamily="2" charset="0"/>
            </a:endParaRPr>
          </a:p>
          <a:p>
            <a:pPr algn="ctr"/>
            <a:r>
              <a:rPr lang="en-US" sz="3600" dirty="0">
                <a:solidFill>
                  <a:srgbClr val="1B4A7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www.worldbank.org/en/country/southsudan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4B1EA-69B6-429B-8DD5-87BD0019D6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028" y="5093846"/>
            <a:ext cx="2444056" cy="1070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F69EB-E408-445E-92C9-1D140EA5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2" y="1"/>
            <a:ext cx="5174673" cy="68579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277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A3262-91FA-4BA0-AD41-11CEDA74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63E25-DA4F-473C-9C27-D10AC4E20F06}"/>
              </a:ext>
            </a:extLst>
          </p:cNvPr>
          <p:cNvSpPr/>
          <p:nvPr/>
        </p:nvSpPr>
        <p:spPr>
          <a:xfrm>
            <a:off x="0" y="0"/>
            <a:ext cx="14722475" cy="1261560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Outline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F65EC3-4893-4CCB-B8F3-2392BC37C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84656"/>
              </p:ext>
            </p:extLst>
          </p:nvPr>
        </p:nvGraphicFramePr>
        <p:xfrm>
          <a:off x="1" y="1261561"/>
          <a:ext cx="7361236" cy="559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426">
                  <a:extLst>
                    <a:ext uri="{9D8B030D-6E8A-4147-A177-3AD203B41FA5}">
                      <a16:colId xmlns:a16="http://schemas.microsoft.com/office/drawing/2014/main" val="167968642"/>
                    </a:ext>
                  </a:extLst>
                </a:gridCol>
                <a:gridCol w="6306810">
                  <a:extLst>
                    <a:ext uri="{9D8B030D-6E8A-4147-A177-3AD203B41FA5}">
                      <a16:colId xmlns:a16="http://schemas.microsoft.com/office/drawing/2014/main" val="2859269345"/>
                    </a:ext>
                  </a:extLst>
                </a:gridCol>
              </a:tblGrid>
              <a:tr h="1549409">
                <a:tc>
                  <a:txBody>
                    <a:bodyPr/>
                    <a:lstStyle/>
                    <a:p>
                      <a:r>
                        <a:rPr lang="en-US" sz="3600" b="1" dirty="0"/>
                        <a:t>01.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7A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Why the urgency: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/>
                        <a:t>The unfulfilled promise of oil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7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922236"/>
                  </a:ext>
                </a:extLst>
              </a:tr>
              <a:tr h="2012298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dependence to diversification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Principles and case studies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7827382"/>
                  </a:ext>
                </a:extLst>
              </a:tr>
              <a:tr h="2034733">
                <a:tc>
                  <a:txBody>
                    <a:bodyPr/>
                    <a:lstStyle/>
                    <a:p>
                      <a:r>
                        <a:rPr lang="en-US" sz="3600" b="1" dirty="0"/>
                        <a:t>03.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What will it take: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800" b="0" dirty="0"/>
                        <a:t>Directions for reforms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695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43BDB23-305B-F2D1-457B-32310196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37" y="1261559"/>
            <a:ext cx="7361238" cy="55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1265237" y="3711387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0" y="-84084"/>
            <a:ext cx="14722475" cy="6942083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0E6A-3982-4A60-B5B0-5BE18873E1B3}"/>
              </a:ext>
            </a:extLst>
          </p:cNvPr>
          <p:cNvSpPr txBox="1"/>
          <p:nvPr/>
        </p:nvSpPr>
        <p:spPr>
          <a:xfrm>
            <a:off x="527225" y="2423338"/>
            <a:ext cx="54863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the urgency:</a:t>
            </a:r>
          </a:p>
          <a:p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unfulfilled promise of oil</a:t>
            </a:r>
            <a:endParaRPr lang="en-US" sz="3200" i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060A-1300-4734-9143-CA24752949C0}"/>
              </a:ext>
            </a:extLst>
          </p:cNvPr>
          <p:cNvSpPr txBox="1"/>
          <p:nvPr/>
        </p:nvSpPr>
        <p:spPr>
          <a:xfrm>
            <a:off x="8663987" y="6356355"/>
            <a:ext cx="3955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142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https://www.worldbank.org/en/country/southsudan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0EFC4-4C52-419B-9CF2-803A95CCC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155" y="-73693"/>
            <a:ext cx="9371414" cy="69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49188" y="0"/>
            <a:ext cx="14827697" cy="7136238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317500" y="1066025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0E6A-3982-4A60-B5B0-5BE18873E1B3}"/>
              </a:ext>
            </a:extLst>
          </p:cNvPr>
          <p:cNvSpPr txBox="1"/>
          <p:nvPr/>
        </p:nvSpPr>
        <p:spPr>
          <a:xfrm>
            <a:off x="1436905" y="171702"/>
            <a:ext cx="14454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South Sudan is caught in a “resource curse”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92125-A364-4FC6-AE84-5C88AC496F8F}"/>
              </a:ext>
            </a:extLst>
          </p:cNvPr>
          <p:cNvSpPr/>
          <p:nvPr/>
        </p:nvSpPr>
        <p:spPr>
          <a:xfrm>
            <a:off x="49188" y="313017"/>
            <a:ext cx="1000152" cy="112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7DA7D5"/>
              </a:solidFill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060A-1300-4734-9143-CA24752949C0}"/>
              </a:ext>
            </a:extLst>
          </p:cNvPr>
          <p:cNvSpPr txBox="1"/>
          <p:nvPr/>
        </p:nvSpPr>
        <p:spPr>
          <a:xfrm>
            <a:off x="8663987" y="6356355"/>
            <a:ext cx="3955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142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https://www.worldbank.org/en/country/southsudan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F78B48-DAC3-14E0-1C0C-8F1A9C8F8A02}"/>
              </a:ext>
            </a:extLst>
          </p:cNvPr>
          <p:cNvSpPr txBox="1"/>
          <p:nvPr/>
        </p:nvSpPr>
        <p:spPr>
          <a:xfrm>
            <a:off x="1083140" y="2383810"/>
            <a:ext cx="738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GDP per capita, US$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A78B2D-9E88-C382-50AE-470CC1A514BA}"/>
              </a:ext>
            </a:extLst>
          </p:cNvPr>
          <p:cNvSpPr txBox="1"/>
          <p:nvPr/>
        </p:nvSpPr>
        <p:spPr>
          <a:xfrm>
            <a:off x="317500" y="6312004"/>
            <a:ext cx="295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Sources: IMF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380E2E37-1E59-EB0F-E80B-AD8267B2B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754161"/>
              </p:ext>
            </p:extLst>
          </p:nvPr>
        </p:nvGraphicFramePr>
        <p:xfrm>
          <a:off x="1083140" y="2683205"/>
          <a:ext cx="5982784" cy="3757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1">
            <a:extLst>
              <a:ext uri="{FF2B5EF4-FFF2-40B4-BE49-F238E27FC236}">
                <a16:creationId xmlns:a16="http://schemas.microsoft.com/office/drawing/2014/main" id="{7949335A-20DA-40B7-C4E4-6006F711615A}"/>
              </a:ext>
            </a:extLst>
          </p:cNvPr>
          <p:cNvSpPr txBox="1"/>
          <p:nvPr/>
        </p:nvSpPr>
        <p:spPr>
          <a:xfrm>
            <a:off x="2457963" y="4629534"/>
            <a:ext cx="815473" cy="3120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UGA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295536-7C93-D5FA-7F2E-638C1E2B9543}"/>
              </a:ext>
            </a:extLst>
          </p:cNvPr>
          <p:cNvSpPr txBox="1"/>
          <p:nvPr/>
        </p:nvSpPr>
        <p:spPr>
          <a:xfrm>
            <a:off x="8981386" y="2437082"/>
            <a:ext cx="4951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Selected Development indicators, South Sudan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F0226707-8EC4-5B78-7F6B-D0F6053D77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257827"/>
              </p:ext>
            </p:extLst>
          </p:nvPr>
        </p:nvGraphicFramePr>
        <p:xfrm>
          <a:off x="8477049" y="2749294"/>
          <a:ext cx="5959926" cy="4218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705932-881B-32F7-1ED4-A039A36F7623}"/>
              </a:ext>
            </a:extLst>
          </p:cNvPr>
          <p:cNvSpPr txBox="1"/>
          <p:nvPr/>
        </p:nvSpPr>
        <p:spPr>
          <a:xfrm>
            <a:off x="8342192" y="6718634"/>
            <a:ext cx="295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Sources: World Bank, FAO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F301E-3259-1293-456D-2566CF23648F}"/>
              </a:ext>
            </a:extLst>
          </p:cNvPr>
          <p:cNvSpPr txBox="1"/>
          <p:nvPr/>
        </p:nvSpPr>
        <p:spPr>
          <a:xfrm>
            <a:off x="509524" y="1255091"/>
            <a:ext cx="7235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2022 GDP</a:t>
            </a:r>
            <a:r>
              <a:rPr lang="en-US" sz="2400" b="0" i="0" u="none" strike="noStrike" baseline="0" dirty="0">
                <a:solidFill>
                  <a:schemeClr val="bg1"/>
                </a:solidFill>
              </a:rPr>
              <a:t> per capita was among the lowest in the world, and South Sudan is falling behind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24C71-2284-50DF-F1D1-933D275C4AE6}"/>
              </a:ext>
            </a:extLst>
          </p:cNvPr>
          <p:cNvSpPr txBox="1"/>
          <p:nvPr/>
        </p:nvSpPr>
        <p:spPr>
          <a:xfrm>
            <a:off x="8270404" y="1216744"/>
            <a:ext cx="659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espite abundant natural resources, poverty has risen and development gains are limited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5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-50901" y="-74994"/>
            <a:ext cx="14824275" cy="6932994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291575" y="1114873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0E6A-3982-4A60-B5B0-5BE18873E1B3}"/>
              </a:ext>
            </a:extLst>
          </p:cNvPr>
          <p:cNvSpPr txBox="1"/>
          <p:nvPr/>
        </p:nvSpPr>
        <p:spPr>
          <a:xfrm>
            <a:off x="427042" y="100299"/>
            <a:ext cx="14454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unfulfilled promise of oil in South Sudan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92125-A364-4FC6-AE84-5C88AC496F8F}"/>
              </a:ext>
            </a:extLst>
          </p:cNvPr>
          <p:cNvSpPr/>
          <p:nvPr/>
        </p:nvSpPr>
        <p:spPr>
          <a:xfrm>
            <a:off x="49188" y="313017"/>
            <a:ext cx="1000152" cy="112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7DA7D5"/>
              </a:solidFill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060A-1300-4734-9143-CA24752949C0}"/>
              </a:ext>
            </a:extLst>
          </p:cNvPr>
          <p:cNvSpPr txBox="1"/>
          <p:nvPr/>
        </p:nvSpPr>
        <p:spPr>
          <a:xfrm>
            <a:off x="8663987" y="6356355"/>
            <a:ext cx="3955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142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https://www.worldbank.org/en/country/southsudan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7150D-E86E-4F72-7DC8-9A91EDEA7A18}"/>
              </a:ext>
            </a:extLst>
          </p:cNvPr>
          <p:cNvSpPr txBox="1"/>
          <p:nvPr/>
        </p:nvSpPr>
        <p:spPr>
          <a:xfrm>
            <a:off x="-105263" y="1604251"/>
            <a:ext cx="5987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Oil reserves are 3</a:t>
            </a:r>
            <a:r>
              <a:rPr lang="en-US" sz="2400" b="1" baseline="30000" dirty="0">
                <a:solidFill>
                  <a:schemeClr val="bg1"/>
                </a:solidFill>
              </a:rPr>
              <a:t>rd</a:t>
            </a:r>
            <a:r>
              <a:rPr lang="en-US" sz="2400" b="1" dirty="0">
                <a:solidFill>
                  <a:schemeClr val="bg1"/>
                </a:solidFill>
              </a:rPr>
              <a:t> largest in Africa, but oil production fell to ½ the levels at independence due to civil war, flooding, and mismanagement of the oil sector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3EDB7785-8D52-91F6-8F44-3757B0B388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640646"/>
              </p:ext>
            </p:extLst>
          </p:nvPr>
        </p:nvGraphicFramePr>
        <p:xfrm>
          <a:off x="492270" y="3492867"/>
          <a:ext cx="4327536" cy="322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13FC2B5-6335-433C-EB68-C1674D7789BA}"/>
              </a:ext>
            </a:extLst>
          </p:cNvPr>
          <p:cNvSpPr txBox="1"/>
          <p:nvPr/>
        </p:nvSpPr>
        <p:spPr>
          <a:xfrm>
            <a:off x="2813198" y="3868212"/>
            <a:ext cx="170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Oil reserves =3.5bn </a:t>
            </a:r>
            <a:r>
              <a:rPr lang="en-US" dirty="0" err="1">
                <a:solidFill>
                  <a:schemeClr val="bg1"/>
                </a:solidFill>
              </a:rPr>
              <a:t>bbl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A78B2D-9E88-C382-50AE-470CC1A514BA}"/>
              </a:ext>
            </a:extLst>
          </p:cNvPr>
          <p:cNvSpPr txBox="1"/>
          <p:nvPr/>
        </p:nvSpPr>
        <p:spPr>
          <a:xfrm>
            <a:off x="427042" y="6319757"/>
            <a:ext cx="295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Sources: IEA Oil Market Report, other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4E36F4-C89E-A8E9-6CFA-411DEB34DF4E}"/>
              </a:ext>
            </a:extLst>
          </p:cNvPr>
          <p:cNvCxnSpPr/>
          <p:nvPr/>
        </p:nvCxnSpPr>
        <p:spPr>
          <a:xfrm>
            <a:off x="2785525" y="4563713"/>
            <a:ext cx="558800" cy="54610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82F13E6E-3C49-5DCB-4E02-46B609FA7F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075146"/>
              </p:ext>
            </p:extLst>
          </p:nvPr>
        </p:nvGraphicFramePr>
        <p:xfrm>
          <a:off x="6891451" y="3242368"/>
          <a:ext cx="6316150" cy="292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DCD160E7-A235-5E45-3E60-7A2FFCA833C2}"/>
              </a:ext>
            </a:extLst>
          </p:cNvPr>
          <p:cNvSpPr txBox="1"/>
          <p:nvPr/>
        </p:nvSpPr>
        <p:spPr>
          <a:xfrm>
            <a:off x="7885758" y="2977900"/>
            <a:ext cx="432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GDP growth, percent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C71743-7036-60A4-20AF-6B06FE784A8F}"/>
              </a:ext>
            </a:extLst>
          </p:cNvPr>
          <p:cNvSpPr txBox="1"/>
          <p:nvPr/>
        </p:nvSpPr>
        <p:spPr>
          <a:xfrm>
            <a:off x="6852441" y="6158322"/>
            <a:ext cx="295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Sources: IMF estimates,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D221-EAFA-711D-5C2D-BE091FFA82A9}"/>
              </a:ext>
            </a:extLst>
          </p:cNvPr>
          <p:cNvSpPr txBox="1"/>
          <p:nvPr/>
        </p:nvSpPr>
        <p:spPr>
          <a:xfrm>
            <a:off x="6852441" y="1523435"/>
            <a:ext cx="7667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Post-civil war: economic recovery interrupted by multiple shocks (COVID-19, climate shocks, localized conflict, and global shocks) </a:t>
            </a:r>
          </a:p>
        </p:txBody>
      </p:sp>
    </p:spTree>
    <p:extLst>
      <p:ext uri="{BB962C8B-B14F-4D97-AF65-F5344CB8AC3E}">
        <p14:creationId xmlns:p14="http://schemas.microsoft.com/office/powerpoint/2010/main" val="15191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0" y="0"/>
            <a:ext cx="14773376" cy="6867280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427042" y="1445265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0E6A-3982-4A60-B5B0-5BE18873E1B3}"/>
              </a:ext>
            </a:extLst>
          </p:cNvPr>
          <p:cNvSpPr txBox="1"/>
          <p:nvPr/>
        </p:nvSpPr>
        <p:spPr>
          <a:xfrm>
            <a:off x="268312" y="122468"/>
            <a:ext cx="13989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Challenges are amplified by competition over 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(and mismanagement) of oil resources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92125-A364-4FC6-AE84-5C88AC496F8F}"/>
              </a:ext>
            </a:extLst>
          </p:cNvPr>
          <p:cNvSpPr/>
          <p:nvPr/>
        </p:nvSpPr>
        <p:spPr>
          <a:xfrm>
            <a:off x="49188" y="313017"/>
            <a:ext cx="1000152" cy="112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7DA7D5"/>
              </a:solidFill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D6650-F787-E942-0C51-3E882D2F59E6}"/>
              </a:ext>
            </a:extLst>
          </p:cNvPr>
          <p:cNvSpPr txBox="1"/>
          <p:nvPr/>
        </p:nvSpPr>
        <p:spPr>
          <a:xfrm>
            <a:off x="6642538" y="6155352"/>
            <a:ext cx="6757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World Bank estimates Country Economic Memorandum (2022). Ministry of Finance, FY2021/22 Budget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1FC8B2-FC3E-A23F-067D-2E95802D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538" y="1845175"/>
            <a:ext cx="7476159" cy="4181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BA8149-8555-CF17-9CE1-6DF41BC9A527}"/>
              </a:ext>
            </a:extLst>
          </p:cNvPr>
          <p:cNvSpPr txBox="1"/>
          <p:nvPr/>
        </p:nvSpPr>
        <p:spPr>
          <a:xfrm>
            <a:off x="6871681" y="1967644"/>
            <a:ext cx="4273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Distribution of the Government’s oil revenue, FY22 Budget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8F526-3849-48BA-76E9-FE4D4D1F8E79}"/>
              </a:ext>
            </a:extLst>
          </p:cNvPr>
          <p:cNvSpPr txBox="1"/>
          <p:nvPr/>
        </p:nvSpPr>
        <p:spPr>
          <a:xfrm>
            <a:off x="440948" y="2643273"/>
            <a:ext cx="5833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Diversion of oil resources heavily constraints spending on development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(e.g., corruption, off-budget spending, repayment of oil-backed loans) </a:t>
            </a:r>
          </a:p>
        </p:txBody>
      </p:sp>
    </p:spTree>
    <p:extLst>
      <p:ext uri="{BB962C8B-B14F-4D97-AF65-F5344CB8AC3E}">
        <p14:creationId xmlns:p14="http://schemas.microsoft.com/office/powerpoint/2010/main" val="183794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1265237" y="3711387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0" y="-156"/>
            <a:ext cx="14722475" cy="1398084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9E3B10-2932-4035-B98C-8AA9682EF228}"/>
              </a:ext>
            </a:extLst>
          </p:cNvPr>
          <p:cNvSpPr txBox="1"/>
          <p:nvPr/>
        </p:nvSpPr>
        <p:spPr>
          <a:xfrm>
            <a:off x="277479" y="1776711"/>
            <a:ext cx="6344900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Macroeconomic reforms have begun but have further to go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Foreign exchange market reforms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Improvements in PFM systems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Non-oil revenue reforms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Transparency measures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Capacity building for better governance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DBC4E-AEAA-47EA-3034-F65BF2C7A643}"/>
              </a:ext>
            </a:extLst>
          </p:cNvPr>
          <p:cNvSpPr txBox="1"/>
          <p:nvPr/>
        </p:nvSpPr>
        <p:spPr>
          <a:xfrm>
            <a:off x="873015" y="330161"/>
            <a:ext cx="14454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Why the urgency to diversify: heightened risks (old and new)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695C0-22E7-620A-D247-9F9DE833E177}"/>
              </a:ext>
            </a:extLst>
          </p:cNvPr>
          <p:cNvSpPr txBox="1"/>
          <p:nvPr/>
        </p:nvSpPr>
        <p:spPr>
          <a:xfrm>
            <a:off x="7497918" y="3986471"/>
            <a:ext cx="6715014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“Newer” risks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Climate shocks (flooding and droughts), locusts, subnational violence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Oil resources to become stranded assets in the long term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Sudan crisis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73897-BD19-11E6-95EA-FB0C326F37E5}"/>
              </a:ext>
            </a:extLst>
          </p:cNvPr>
          <p:cNvSpPr txBox="1"/>
          <p:nvPr/>
        </p:nvSpPr>
        <p:spPr>
          <a:xfrm>
            <a:off x="7497918" y="1834330"/>
            <a:ext cx="6715014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“Old” risks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Crude oil price fluctuations (&gt;90% of government revenues come from oil)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Disruptions to oil production and exports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2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1265237" y="3711387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0" y="-84083"/>
            <a:ext cx="14722475" cy="6942083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0E6A-3982-4A60-B5B0-5BE18873E1B3}"/>
              </a:ext>
            </a:extLst>
          </p:cNvPr>
          <p:cNvSpPr txBox="1"/>
          <p:nvPr/>
        </p:nvSpPr>
        <p:spPr>
          <a:xfrm>
            <a:off x="662307" y="1540835"/>
            <a:ext cx="548639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From Dependence to Diversification</a:t>
            </a:r>
          </a:p>
          <a:p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Principles and </a:t>
            </a: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 studies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060A-1300-4734-9143-CA24752949C0}"/>
              </a:ext>
            </a:extLst>
          </p:cNvPr>
          <p:cNvSpPr txBox="1"/>
          <p:nvPr/>
        </p:nvSpPr>
        <p:spPr>
          <a:xfrm>
            <a:off x="8663987" y="6356355"/>
            <a:ext cx="3955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142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https://www.worldbank.org/en/country/southsudan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75A75-C87A-F6A1-D795-8A8ED3375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50" y="-84084"/>
            <a:ext cx="8192125" cy="69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5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CC76C-7167-45CF-B336-762D540A73F1}"/>
              </a:ext>
            </a:extLst>
          </p:cNvPr>
          <p:cNvCxnSpPr/>
          <p:nvPr/>
        </p:nvCxnSpPr>
        <p:spPr>
          <a:xfrm flipH="1">
            <a:off x="1265237" y="3711387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824F2-E553-4DAD-B8BB-1A3D87F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610F-7FA5-EE49-9E3C-CC58B7AD1315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C61CE-62E5-4853-94B3-8EFB1AC8931B}"/>
              </a:ext>
            </a:extLst>
          </p:cNvPr>
          <p:cNvSpPr/>
          <p:nvPr/>
        </p:nvSpPr>
        <p:spPr>
          <a:xfrm>
            <a:off x="0" y="-156"/>
            <a:ext cx="14722475" cy="1126352"/>
          </a:xfrm>
          <a:prstGeom prst="rect">
            <a:avLst/>
          </a:prstGeom>
          <a:solidFill>
            <a:srgbClr val="22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0E6A-3982-4A60-B5B0-5BE18873E1B3}"/>
              </a:ext>
            </a:extLst>
          </p:cNvPr>
          <p:cNvSpPr txBox="1"/>
          <p:nvPr/>
        </p:nvSpPr>
        <p:spPr>
          <a:xfrm>
            <a:off x="96253" y="213924"/>
            <a:ext cx="1462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Moving from “below ground” assets to “above ground”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C92E6-6C9C-DCBC-5976-263E0B20F7BB}"/>
              </a:ext>
            </a:extLst>
          </p:cNvPr>
          <p:cNvSpPr txBox="1"/>
          <p:nvPr/>
        </p:nvSpPr>
        <p:spPr>
          <a:xfrm>
            <a:off x="7838685" y="1817670"/>
            <a:ext cx="652182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Focus on building “above ground” assets: </a:t>
            </a:r>
            <a:r>
              <a:rPr lang="en-US" sz="2800" dirty="0"/>
              <a:t>human capital, physical capital, and institutional capital to underpin future wealth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Manage revenue exhaustibility and volatility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Manage trade-offs: </a:t>
            </a:r>
            <a:r>
              <a:rPr lang="en-US" sz="2800" dirty="0"/>
              <a:t>how much to spend/save, what to spend on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2C3641-5555-C4F3-57DE-745D2054D17B}"/>
              </a:ext>
            </a:extLst>
          </p:cNvPr>
          <p:cNvSpPr txBox="1"/>
          <p:nvPr/>
        </p:nvSpPr>
        <p:spPr>
          <a:xfrm>
            <a:off x="361962" y="2657845"/>
            <a:ext cx="69924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What is diversification?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3803D1-7C22-7C82-38D5-E4B673552853}"/>
              </a:ext>
            </a:extLst>
          </p:cNvPr>
          <p:cNvSpPr txBox="1"/>
          <p:nvPr/>
        </p:nvSpPr>
        <p:spPr>
          <a:xfrm>
            <a:off x="-201545" y="3523663"/>
            <a:ext cx="69924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800" dirty="0"/>
              <a:t>Are lower concentration of exports or production always more desirable?</a:t>
            </a:r>
            <a:endParaRPr lang="en-US" sz="2800" i="1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800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E5E93A6-6A8C-1CE2-38DF-A1D6F34F087B}"/>
              </a:ext>
            </a:extLst>
          </p:cNvPr>
          <p:cNvSpPr/>
          <p:nvPr/>
        </p:nvSpPr>
        <p:spPr>
          <a:xfrm>
            <a:off x="6498666" y="2775725"/>
            <a:ext cx="1466782" cy="1871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30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4A3277B7707A48B0E1B9AC835E8163" ma:contentTypeVersion="12" ma:contentTypeDescription="Create a new document." ma:contentTypeScope="" ma:versionID="3bdc4397dbb5d4b438d10ee35b54dd9b">
  <xsd:schema xmlns:xsd="http://www.w3.org/2001/XMLSchema" xmlns:xs="http://www.w3.org/2001/XMLSchema" xmlns:p="http://schemas.microsoft.com/office/2006/metadata/properties" xmlns:ns3="eda4fd43-f936-4ced-9b4a-46c1ef7d5473" xmlns:ns4="aa3449fd-d373-417f-9c8d-cf261ce8b785" targetNamespace="http://schemas.microsoft.com/office/2006/metadata/properties" ma:root="true" ma:fieldsID="59d6711916be0e814487771c0ba8392b" ns3:_="" ns4:_="">
    <xsd:import namespace="eda4fd43-f936-4ced-9b4a-46c1ef7d5473"/>
    <xsd:import namespace="aa3449fd-d373-417f-9c8d-cf261ce8b7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4fd43-f936-4ced-9b4a-46c1ef7d5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449fd-d373-417f-9c8d-cf261ce8b78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0D2524-4E96-40F9-A8F1-D7F901F3B7A2}">
  <ds:schemaRefs>
    <ds:schemaRef ds:uri="aa3449fd-d373-417f-9c8d-cf261ce8b785"/>
    <ds:schemaRef ds:uri="eda4fd43-f936-4ced-9b4a-46c1ef7d54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27F8064-4F55-4E16-8298-0EBBB3EF14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6B9A63-4818-4F78-B26D-1989355E7277}">
  <ds:schemaRefs>
    <ds:schemaRef ds:uri="http://purl.org/dc/terms/"/>
    <ds:schemaRef ds:uri="http://schemas.microsoft.com/office/2006/documentManagement/types"/>
    <ds:schemaRef ds:uri="eda4fd43-f936-4ced-9b4a-46c1ef7d5473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a3449fd-d373-417f-9c8d-cf261ce8b78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14556</TotalTime>
  <Words>1146</Words>
  <Application>Microsoft Office PowerPoint</Application>
  <PresentationFormat>Custom</PresentationFormat>
  <Paragraphs>194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Franklin Gothic Medium</vt:lpstr>
      <vt:lpstr>Franklin Gothic Medium Cond</vt:lpstr>
      <vt:lpstr>Lucida Handwriting</vt:lpstr>
      <vt:lpstr>Roboto</vt:lpstr>
      <vt:lpstr>Roboto Black</vt:lpstr>
      <vt:lpstr>TimesNewRomanPSMT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lessons from the international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Ghana Integrated Business Establishment Survey (IBES)</dc:title>
  <dc:creator>Marco Hernandez</dc:creator>
  <cp:lastModifiedBy>Zerihun Getachew Kelbore</cp:lastModifiedBy>
  <cp:revision>21</cp:revision>
  <cp:lastPrinted>2022-06-06T11:28:12Z</cp:lastPrinted>
  <dcterms:created xsi:type="dcterms:W3CDTF">2019-12-01T19:59:58Z</dcterms:created>
  <dcterms:modified xsi:type="dcterms:W3CDTF">2023-09-05T07:11:54Z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0x010100884A3277B7707A48B0E1B9AC835E8163</vt:lpwstr>
  </property>
</Properties>
</file>