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charts/chart2.xml" ContentType="application/vnd.openxmlformats-officedocument.drawingml.chart+xml"/>
  <Override PartName="/ppt/charts/style2.xml" ContentType="application/vnd.ms-office.chartstyle+xml"/>
  <Override PartName="/ppt/charts/colors2.xml" ContentType="application/vnd.ms-office.chartcolorstyle+xml"/>
  <Override PartName="/ppt/charts/chart3.xml" ContentType="application/vnd.openxmlformats-officedocument.drawingml.chart+xml"/>
  <Override PartName="/ppt/charts/style3.xml" ContentType="application/vnd.ms-office.chartstyle+xml"/>
  <Override PartName="/ppt/charts/colors3.xml" ContentType="application/vnd.ms-office.chartcolorstyle+xml"/>
  <Override PartName="/ppt/charts/chart4.xml" ContentType="application/vnd.openxmlformats-officedocument.drawingml.chart+xml"/>
  <Override PartName="/ppt/charts/style4.xml" ContentType="application/vnd.ms-office.chartstyle+xml"/>
  <Override PartName="/ppt/charts/colors4.xml" ContentType="application/vnd.ms-office.chartcolorstyl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0"/>
  </p:notesMasterIdLst>
  <p:handoutMasterIdLst>
    <p:handoutMasterId r:id="rId51"/>
  </p:handoutMasterIdLst>
  <p:sldIdLst>
    <p:sldId id="256" r:id="rId2"/>
    <p:sldId id="317" r:id="rId3"/>
    <p:sldId id="261" r:id="rId4"/>
    <p:sldId id="262" r:id="rId5"/>
    <p:sldId id="359" r:id="rId6"/>
    <p:sldId id="360" r:id="rId7"/>
    <p:sldId id="263" r:id="rId8"/>
    <p:sldId id="363" r:id="rId9"/>
    <p:sldId id="264" r:id="rId10"/>
    <p:sldId id="265" r:id="rId11"/>
    <p:sldId id="266" r:id="rId12"/>
    <p:sldId id="327" r:id="rId13"/>
    <p:sldId id="316" r:id="rId14"/>
    <p:sldId id="267" r:id="rId15"/>
    <p:sldId id="304" r:id="rId16"/>
    <p:sldId id="303" r:id="rId17"/>
    <p:sldId id="356" r:id="rId18"/>
    <p:sldId id="362" r:id="rId19"/>
    <p:sldId id="308" r:id="rId20"/>
    <p:sldId id="319" r:id="rId21"/>
    <p:sldId id="328" r:id="rId22"/>
    <p:sldId id="321" r:id="rId23"/>
    <p:sldId id="354" r:id="rId24"/>
    <p:sldId id="355" r:id="rId25"/>
    <p:sldId id="318" r:id="rId26"/>
    <p:sldId id="271" r:id="rId27"/>
    <p:sldId id="272" r:id="rId28"/>
    <p:sldId id="307" r:id="rId29"/>
    <p:sldId id="357" r:id="rId30"/>
    <p:sldId id="358" r:id="rId31"/>
    <p:sldId id="339" r:id="rId32"/>
    <p:sldId id="342" r:id="rId33"/>
    <p:sldId id="353" r:id="rId34"/>
    <p:sldId id="344" r:id="rId35"/>
    <p:sldId id="345" r:id="rId36"/>
    <p:sldId id="346" r:id="rId37"/>
    <p:sldId id="347" r:id="rId38"/>
    <p:sldId id="343" r:id="rId39"/>
    <p:sldId id="348" r:id="rId40"/>
    <p:sldId id="349" r:id="rId41"/>
    <p:sldId id="350" r:id="rId42"/>
    <p:sldId id="352" r:id="rId43"/>
    <p:sldId id="351" r:id="rId44"/>
    <p:sldId id="324" r:id="rId45"/>
    <p:sldId id="293" r:id="rId46"/>
    <p:sldId id="315" r:id="rId47"/>
    <p:sldId id="295" r:id="rId48"/>
    <p:sldId id="364" r:id="rId4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1" clrIdx="0">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27F97BB-C833-4FB7-BDE5-3F7075034690}" styleName="Themed Style 2 - Accent 5">
    <a:tblBg>
      <a:fillRef idx="3">
        <a:schemeClr val="accent5"/>
      </a:fillRef>
      <a:effectRef idx="3">
        <a:schemeClr val="accent5"/>
      </a:effectRef>
    </a:tblBg>
    <a:wholeTbl>
      <a:tcTxStyle>
        <a:fontRef idx="minor">
          <a:scrgbClr r="0" g="0" b="0"/>
        </a:fontRef>
        <a:schemeClr val="lt1"/>
      </a:tcTxStyle>
      <a:tcStyle>
        <a:tcBdr>
          <a:left>
            <a:lnRef idx="1">
              <a:schemeClr val="accent5">
                <a:tint val="50000"/>
              </a:schemeClr>
            </a:lnRef>
          </a:left>
          <a:right>
            <a:lnRef idx="1">
              <a:schemeClr val="accent5">
                <a:tint val="50000"/>
              </a:schemeClr>
            </a:lnRef>
          </a:right>
          <a:top>
            <a:lnRef idx="1">
              <a:schemeClr val="accent5">
                <a:tint val="50000"/>
              </a:schemeClr>
            </a:lnRef>
          </a:top>
          <a:bottom>
            <a:lnRef idx="1">
              <a:schemeClr val="accent5">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E269D01E-BC32-4049-B463-5C60D7B0CCD2}" styleName="Themed Style 2 - Accent 4">
    <a:tblBg>
      <a:fillRef idx="3">
        <a:schemeClr val="accent4"/>
      </a:fillRef>
      <a:effectRef idx="3">
        <a:schemeClr val="accent4"/>
      </a:effectRef>
    </a:tblBg>
    <a:wholeTbl>
      <a:tcTxStyle>
        <a:fontRef idx="minor">
          <a:scrgbClr r="0" g="0" b="0"/>
        </a:fontRef>
        <a:schemeClr val="lt1"/>
      </a:tcTxStyle>
      <a:tcStyle>
        <a:tcBdr>
          <a:left>
            <a:lnRef idx="1">
              <a:schemeClr val="accent4">
                <a:tint val="50000"/>
              </a:schemeClr>
            </a:lnRef>
          </a:left>
          <a:right>
            <a:lnRef idx="1">
              <a:schemeClr val="accent4">
                <a:tint val="50000"/>
              </a:schemeClr>
            </a:lnRef>
          </a:right>
          <a:top>
            <a:lnRef idx="1">
              <a:schemeClr val="accent4">
                <a:tint val="50000"/>
              </a:schemeClr>
            </a:lnRef>
          </a:top>
          <a:bottom>
            <a:lnRef idx="1">
              <a:schemeClr val="accent4">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306799F8-075E-4A3A-A7F6-7FBC6576F1A4}" styleName="Themed Style 2 - Accent 3">
    <a:tblBg>
      <a:fillRef idx="3">
        <a:schemeClr val="accent3"/>
      </a:fillRef>
      <a:effectRef idx="3">
        <a:schemeClr val="accent3"/>
      </a:effectRef>
    </a:tblBg>
    <a:wholeTbl>
      <a:tcTxStyle>
        <a:fontRef idx="minor">
          <a:scrgbClr r="0" g="0" b="0"/>
        </a:fontRef>
        <a:schemeClr val="lt1"/>
      </a:tcTxStyle>
      <a:tcStyle>
        <a:tcBdr>
          <a:left>
            <a:lnRef idx="1">
              <a:schemeClr val="accent3">
                <a:tint val="50000"/>
              </a:schemeClr>
            </a:lnRef>
          </a:left>
          <a:right>
            <a:lnRef idx="1">
              <a:schemeClr val="accent3">
                <a:tint val="50000"/>
              </a:schemeClr>
            </a:lnRef>
          </a:right>
          <a:top>
            <a:lnRef idx="1">
              <a:schemeClr val="accent3">
                <a:tint val="50000"/>
              </a:schemeClr>
            </a:lnRef>
          </a:top>
          <a:bottom>
            <a:lnRef idx="1">
              <a:schemeClr val="accent3">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3C2FFA5D-87B4-456A-9821-1D502468CF0F}" styleName="Themed Style 1 - Accent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69C7853C-536D-4A76-A0AE-DD22124D55A5}" styleName="Themed Style 1 - Accent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69012ECD-51FC-41F1-AA8D-1B2483CD663E}" styleName="Light Style 2 - Accent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AF606853-7671-496A-8E4F-DF71F8EC918B}" styleName="Dark Style 1 - Accent 6">
    <a:wholeTbl>
      <a:tcTxStyle>
        <a:fontRef idx="minor">
          <a:scrgbClr r="0" g="0" b="0"/>
        </a:fontRef>
        <a:schemeClr val="lt1"/>
      </a:tcTxStyle>
      <a:tcStyle>
        <a:tcBdr>
          <a:left>
            <a:ln>
              <a:noFill/>
            </a:ln>
          </a:left>
          <a:right>
            <a:ln>
              <a:noFill/>
            </a:ln>
          </a:right>
          <a:top>
            <a:ln>
              <a:noFill/>
            </a:ln>
          </a:top>
          <a:bottom>
            <a:ln>
              <a:noFill/>
            </a:ln>
          </a:bottom>
          <a:insideH>
            <a:ln>
              <a:noFill/>
            </a:ln>
          </a:insideH>
          <a:insideV>
            <a:ln>
              <a:noFill/>
            </a:ln>
          </a:insideV>
        </a:tcBdr>
        <a:fill>
          <a:solidFill>
            <a:schemeClr val="accent6"/>
          </a:solidFill>
        </a:fill>
      </a:tcStyle>
    </a:wholeTbl>
    <a:band1H>
      <a:tcStyle>
        <a:tcBdr/>
        <a:fill>
          <a:solidFill>
            <a:schemeClr val="accent6">
              <a:shade val="60000"/>
            </a:schemeClr>
          </a:solidFill>
        </a:fill>
      </a:tcStyle>
    </a:band1H>
    <a:band1V>
      <a:tcStyle>
        <a:tcBdr/>
        <a:fill>
          <a:solidFill>
            <a:schemeClr val="accent6">
              <a:shade val="60000"/>
            </a:schemeClr>
          </a:solidFill>
        </a:fill>
      </a:tcStyle>
    </a:band1V>
    <a:lastCol>
      <a:tcTxStyle b="on"/>
      <a:tcStyle>
        <a:tcBdr>
          <a:left>
            <a:ln w="25400" cmpd="sng">
              <a:solidFill>
                <a:schemeClr val="lt1"/>
              </a:solidFill>
            </a:ln>
          </a:left>
        </a:tcBdr>
        <a:fill>
          <a:solidFill>
            <a:schemeClr val="accent6">
              <a:shade val="60000"/>
            </a:schemeClr>
          </a:solidFill>
        </a:fill>
      </a:tcStyle>
    </a:lastCol>
    <a:firstCol>
      <a:tcTxStyle b="on"/>
      <a:tcStyle>
        <a:tcBdr>
          <a:right>
            <a:ln w="25400" cmpd="sng">
              <a:solidFill>
                <a:schemeClr val="lt1"/>
              </a:solidFill>
            </a:ln>
          </a:right>
        </a:tcBdr>
        <a:fill>
          <a:solidFill>
            <a:schemeClr val="accent6">
              <a:shade val="60000"/>
            </a:schemeClr>
          </a:solidFill>
        </a:fill>
      </a:tcStyle>
    </a:firstCol>
    <a:lastRow>
      <a:tcTxStyle b="on"/>
      <a:tcStyle>
        <a:tcBdr>
          <a:top>
            <a:ln w="25400" cmpd="sng">
              <a:solidFill>
                <a:schemeClr val="lt1"/>
              </a:solidFill>
            </a:ln>
          </a:top>
        </a:tcBdr>
        <a:fill>
          <a:solidFill>
            <a:schemeClr val="accent6">
              <a:shade val="40000"/>
            </a:schemeClr>
          </a:solidFill>
        </a:fill>
      </a:tcStyle>
    </a:lastRow>
    <a:seCell>
      <a:tcStyle>
        <a:tcBdr>
          <a:left>
            <a:ln>
              <a:noFill/>
            </a:ln>
          </a:left>
        </a:tcBdr>
      </a:tcStyle>
    </a:seCell>
    <a:swCell>
      <a:tcStyle>
        <a:tcBdr>
          <a:right>
            <a:ln>
              <a:noFill/>
            </a:ln>
          </a:right>
        </a:tcBdr>
      </a:tcStyle>
    </a:swCell>
    <a:firstRow>
      <a:tcTxStyle b="on"/>
      <a:tcStyle>
        <a:tcBdr>
          <a:bottom>
            <a:ln w="25400" cmpd="sng">
              <a:solidFill>
                <a:schemeClr val="lt1"/>
              </a:solidFill>
            </a:ln>
          </a:bottom>
        </a:tcBdr>
        <a:fill>
          <a:solidFill>
            <a:schemeClr val="dk1"/>
          </a:solidFill>
        </a:fill>
      </a:tcStyle>
    </a:firstRow>
    <a:neCell>
      <a:tcStyle>
        <a:tcBdr>
          <a:left>
            <a:ln>
              <a:noFill/>
            </a:ln>
          </a:left>
        </a:tcBdr>
      </a:tcStyle>
    </a:neCell>
    <a:nwCell>
      <a:tcStyle>
        <a:tcBdr>
          <a:right>
            <a:ln>
              <a:noFill/>
            </a:ln>
          </a:right>
        </a:tcBdr>
      </a:tcStyle>
    </a:nwCel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58" autoAdjust="0"/>
    <p:restoredTop sz="94963"/>
  </p:normalViewPr>
  <p:slideViewPr>
    <p:cSldViewPr snapToGrid="0">
      <p:cViewPr varScale="1">
        <p:scale>
          <a:sx n="111" d="100"/>
          <a:sy n="111" d="100"/>
        </p:scale>
        <p:origin x="616" y="192"/>
      </p:cViewPr>
      <p:guideLst/>
    </p:cSldViewPr>
  </p:slideViewPr>
  <p:notesTextViewPr>
    <p:cViewPr>
      <p:scale>
        <a:sx n="75" d="100"/>
        <a:sy n="75"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50" Type="http://schemas.openxmlformats.org/officeDocument/2006/relationships/notesMaster" Target="notesMasters/notesMaster1.xml"/><Relationship Id="rId51" Type="http://schemas.openxmlformats.org/officeDocument/2006/relationships/handoutMaster" Target="handoutMasters/handoutMaster1.xml"/><Relationship Id="rId52" Type="http://schemas.openxmlformats.org/officeDocument/2006/relationships/commentAuthors" Target="commentAuthors.xml"/><Relationship Id="rId53" Type="http://schemas.openxmlformats.org/officeDocument/2006/relationships/presProps" Target="presProps.xml"/><Relationship Id="rId54" Type="http://schemas.openxmlformats.org/officeDocument/2006/relationships/viewProps" Target="viewProps.xml"/><Relationship Id="rId55" Type="http://schemas.openxmlformats.org/officeDocument/2006/relationships/theme" Target="theme/theme1.xml"/><Relationship Id="rId56" Type="http://schemas.openxmlformats.org/officeDocument/2006/relationships/tableStyles" Target="tableStyles.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 Id="rId46" Type="http://schemas.openxmlformats.org/officeDocument/2006/relationships/slide" Target="slides/slide45.xml"/><Relationship Id="rId47" Type="http://schemas.openxmlformats.org/officeDocument/2006/relationships/slide" Target="slides/slide46.xml"/><Relationship Id="rId48" Type="http://schemas.openxmlformats.org/officeDocument/2006/relationships/slide" Target="slides/slide47.xml"/><Relationship Id="rId49" Type="http://schemas.openxmlformats.org/officeDocument/2006/relationships/slide" Target="slides/slide48.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s>
</file>

<file path=ppt/charts/_rels/chart1.xml.rels><?xml version="1.0" encoding="UTF-8" standalone="yes"?>
<Relationships xmlns="http://schemas.openxmlformats.org/package/2006/relationships"><Relationship Id="rId1" Type="http://schemas.microsoft.com/office/2011/relationships/chartStyle" Target="style1.xml"/><Relationship Id="rId2" Type="http://schemas.microsoft.com/office/2011/relationships/chartColorStyle" Target="colors1.xml"/><Relationship Id="rId3" Type="http://schemas.openxmlformats.org/officeDocument/2006/relationships/oleObject" Target="file:///C:\Users\Areng\Desktop\Projects\Projects_GRSS\Approved%20Budgets\Public%20Payroll%20by%20Staff%20Grade%20FY2019-2020_2021%2006%2015%20(CPI).xlsx" TargetMode="External"/></Relationships>
</file>

<file path=ppt/charts/_rels/chart2.xml.rels><?xml version="1.0" encoding="UTF-8" standalone="yes"?>
<Relationships xmlns="http://schemas.openxmlformats.org/package/2006/relationships"><Relationship Id="rId1" Type="http://schemas.microsoft.com/office/2011/relationships/chartStyle" Target="style2.xml"/><Relationship Id="rId2" Type="http://schemas.microsoft.com/office/2011/relationships/chartColorStyle" Target="colors2.xml"/><Relationship Id="rId3" Type="http://schemas.openxmlformats.org/officeDocument/2006/relationships/oleObject" Target="file:///C:\Users\Lenovo\AppData\Roaming\Microsoft\Excel\Data%20tables-%20Histograms%20(version%201).xlsb" TargetMode="External"/></Relationships>
</file>

<file path=ppt/charts/_rels/chart3.xml.rels><?xml version="1.0" encoding="UTF-8" standalone="yes"?>
<Relationships xmlns="http://schemas.openxmlformats.org/package/2006/relationships"><Relationship Id="rId1" Type="http://schemas.microsoft.com/office/2011/relationships/chartStyle" Target="style3.xml"/><Relationship Id="rId2" Type="http://schemas.microsoft.com/office/2011/relationships/chartColorStyle" Target="colors3.xml"/><Relationship Id="rId3" Type="http://schemas.openxmlformats.org/officeDocument/2006/relationships/oleObject" Target="file://localhost/Users/profjohn/Documents/Wage%20percentage%20in%20US%202007.xlsx" TargetMode="External"/></Relationships>
</file>

<file path=ppt/charts/_rels/chart4.xml.rels><?xml version="1.0" encoding="UTF-8" standalone="yes"?>
<Relationships xmlns="http://schemas.openxmlformats.org/package/2006/relationships"><Relationship Id="rId1" Type="http://schemas.microsoft.com/office/2011/relationships/chartStyle" Target="style4.xml"/><Relationship Id="rId2" Type="http://schemas.microsoft.com/office/2011/relationships/chartColorStyle" Target="colors4.xml"/><Relationship Id="rId3" Type="http://schemas.openxmlformats.org/officeDocument/2006/relationships/oleObject" Target="Book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800" b="0" i="0" u="none" strike="noStrike" kern="1200" cap="none" spc="0" normalizeH="0" baseline="0">
                <a:solidFill>
                  <a:schemeClr val="tx1">
                    <a:lumMod val="65000"/>
                    <a:lumOff val="35000"/>
                  </a:schemeClr>
                </a:solidFill>
                <a:latin typeface="+mj-lt"/>
                <a:ea typeface="+mj-ea"/>
                <a:cs typeface="+mj-cs"/>
              </a:defRPr>
            </a:pPr>
            <a:endParaRPr lang="en-US" sz="2800" b="1" baseline="0" dirty="0"/>
          </a:p>
          <a:p>
            <a:pPr>
              <a:defRPr sz="2800"/>
            </a:pPr>
            <a:r>
              <a:rPr lang="en-US" sz="2800" b="1" baseline="0" dirty="0">
                <a:solidFill>
                  <a:schemeClr val="tx1"/>
                </a:solidFill>
              </a:rPr>
              <a:t>Wage Bill </a:t>
            </a:r>
            <a:r>
              <a:rPr lang="en-US" sz="2800" b="1" baseline="0" dirty="0" smtClean="0">
                <a:solidFill>
                  <a:schemeClr val="tx1"/>
                </a:solidFill>
              </a:rPr>
              <a:t>as Percentage of </a:t>
            </a:r>
            <a:r>
              <a:rPr lang="en-US" sz="2800" b="1" baseline="0" dirty="0">
                <a:solidFill>
                  <a:schemeClr val="tx1"/>
                </a:solidFill>
              </a:rPr>
              <a:t>Public </a:t>
            </a:r>
            <a:r>
              <a:rPr lang="en-US" sz="2800" b="1" baseline="0" dirty="0" smtClean="0">
                <a:solidFill>
                  <a:schemeClr val="tx1"/>
                </a:solidFill>
              </a:rPr>
              <a:t>Expenditure</a:t>
            </a:r>
            <a:endParaRPr lang="en-US" sz="2800" b="1" dirty="0"/>
          </a:p>
        </c:rich>
      </c:tx>
      <c:layout/>
      <c:overlay val="0"/>
      <c:spPr>
        <a:noFill/>
        <a:ln>
          <a:noFill/>
        </a:ln>
        <a:effectLst/>
      </c:spPr>
      <c:txPr>
        <a:bodyPr rot="0" spcFirstLastPara="1" vertOverflow="ellipsis" vert="horz" wrap="square" anchor="ctr" anchorCtr="1"/>
        <a:lstStyle/>
        <a:p>
          <a:pPr>
            <a:defRPr sz="2800" b="0" i="0" u="none" strike="noStrike" kern="1200" cap="none" spc="0" normalizeH="0" baseline="0">
              <a:solidFill>
                <a:schemeClr val="tx1">
                  <a:lumMod val="65000"/>
                  <a:lumOff val="35000"/>
                </a:schemeClr>
              </a:solidFill>
              <a:latin typeface="+mj-lt"/>
              <a:ea typeface="+mj-ea"/>
              <a:cs typeface="+mj-cs"/>
            </a:defRPr>
          </a:pPr>
          <a:endParaRPr lang="en-US"/>
        </a:p>
      </c:txPr>
    </c:title>
    <c:autoTitleDeleted val="0"/>
    <c:plotArea>
      <c:layout/>
      <c:barChart>
        <c:barDir val="col"/>
        <c:grouping val="clustered"/>
        <c:varyColors val="0"/>
        <c:ser>
          <c:idx val="0"/>
          <c:order val="0"/>
          <c:tx>
            <c:strRef>
              <c:f>'Wage Bill Trends_SS and Kenya'!$B$9</c:f>
              <c:strCache>
                <c:ptCount val="1"/>
                <c:pt idx="0">
                  <c:v>South Sudan</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4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'Wage Bill Trends_SS and Kenya'!$C$8:$G$8</c:f>
              <c:strCache>
                <c:ptCount val="5"/>
                <c:pt idx="0">
                  <c:v>2015/16</c:v>
                </c:pt>
                <c:pt idx="1">
                  <c:v>2016/17</c:v>
                </c:pt>
                <c:pt idx="2">
                  <c:v>2017/18</c:v>
                </c:pt>
                <c:pt idx="3">
                  <c:v>2018/19</c:v>
                </c:pt>
                <c:pt idx="4">
                  <c:v>2019/20*</c:v>
                </c:pt>
              </c:strCache>
            </c:strRef>
          </c:cat>
          <c:val>
            <c:numRef>
              <c:f>'Wage Bill Trends_SS and Kenya'!$C$9:$G$9</c:f>
              <c:numCache>
                <c:formatCode>0%</c:formatCode>
                <c:ptCount val="5"/>
                <c:pt idx="0">
                  <c:v>0.51</c:v>
                </c:pt>
                <c:pt idx="1">
                  <c:v>0.41</c:v>
                </c:pt>
                <c:pt idx="2">
                  <c:v>0.48</c:v>
                </c:pt>
                <c:pt idx="3">
                  <c:v>0.29</c:v>
                </c:pt>
                <c:pt idx="4">
                  <c:v>0.13</c:v>
                </c:pt>
              </c:numCache>
            </c:numRef>
          </c:val>
          <c:extLst xmlns:c16r2="http://schemas.microsoft.com/office/drawing/2015/06/chart">
            <c:ext xmlns:c16="http://schemas.microsoft.com/office/drawing/2014/chart" uri="{C3380CC4-5D6E-409C-BE32-E72D297353CC}">
              <c16:uniqueId val="{00000000-3BBD-4796-89BF-EE92188EAD91}"/>
            </c:ext>
          </c:extLst>
        </c:ser>
        <c:ser>
          <c:idx val="1"/>
          <c:order val="1"/>
          <c:tx>
            <c:strRef>
              <c:f>'Wage Bill Trends_SS and Kenya'!$B$10</c:f>
              <c:strCache>
                <c:ptCount val="1"/>
                <c:pt idx="0">
                  <c:v>Kenya</c:v>
                </c:pt>
              </c:strCache>
            </c:strRef>
          </c:tx>
          <c:spPr>
            <a:solidFill>
              <a:schemeClr val="accent2"/>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a:solidFill>
                        <a:schemeClr val="tx1">
                          <a:lumMod val="35000"/>
                          <a:lumOff val="65000"/>
                        </a:schemeClr>
                      </a:solidFill>
                    </a:ln>
                    <a:effectLst/>
                  </c:spPr>
                </c15:leaderLines>
              </c:ext>
            </c:extLst>
          </c:dLbls>
          <c:cat>
            <c:strRef>
              <c:f>'Wage Bill Trends_SS and Kenya'!$C$8:$G$8</c:f>
              <c:strCache>
                <c:ptCount val="5"/>
                <c:pt idx="0">
                  <c:v>2015/16</c:v>
                </c:pt>
                <c:pt idx="1">
                  <c:v>2016/17</c:v>
                </c:pt>
                <c:pt idx="2">
                  <c:v>2017/18</c:v>
                </c:pt>
                <c:pt idx="3">
                  <c:v>2018/19</c:v>
                </c:pt>
                <c:pt idx="4">
                  <c:v>2019/20*</c:v>
                </c:pt>
              </c:strCache>
            </c:strRef>
          </c:cat>
          <c:val>
            <c:numRef>
              <c:f>'Wage Bill Trends_SS and Kenya'!$C$10:$G$10</c:f>
              <c:numCache>
                <c:formatCode>0%</c:formatCode>
                <c:ptCount val="5"/>
                <c:pt idx="0">
                  <c:v>0.177</c:v>
                </c:pt>
                <c:pt idx="1">
                  <c:v>0.166</c:v>
                </c:pt>
                <c:pt idx="2">
                  <c:v>0.172</c:v>
                </c:pt>
                <c:pt idx="3">
                  <c:v>0.176</c:v>
                </c:pt>
                <c:pt idx="4">
                  <c:v>0.17</c:v>
                </c:pt>
              </c:numCache>
            </c:numRef>
          </c:val>
          <c:extLst xmlns:c16r2="http://schemas.microsoft.com/office/drawing/2015/06/chart">
            <c:ext xmlns:c16="http://schemas.microsoft.com/office/drawing/2014/chart" uri="{C3380CC4-5D6E-409C-BE32-E72D297353CC}">
              <c16:uniqueId val="{00000001-3BBD-4796-89BF-EE92188EAD91}"/>
            </c:ext>
          </c:extLst>
        </c:ser>
        <c:dLbls>
          <c:showLegendKey val="0"/>
          <c:showVal val="0"/>
          <c:showCatName val="0"/>
          <c:showSerName val="0"/>
          <c:showPercent val="0"/>
          <c:showBubbleSize val="0"/>
        </c:dLbls>
        <c:gapWidth val="199"/>
        <c:axId val="-2075472224"/>
        <c:axId val="-2076091328"/>
      </c:barChart>
      <c:catAx>
        <c:axId val="-2075472224"/>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100" b="0" i="0" u="none" strike="noStrike" kern="1200" cap="none" spc="0" normalizeH="0" baseline="0">
                <a:solidFill>
                  <a:schemeClr val="tx1">
                    <a:lumMod val="65000"/>
                    <a:lumOff val="35000"/>
                  </a:schemeClr>
                </a:solidFill>
                <a:latin typeface="+mn-lt"/>
                <a:ea typeface="+mn-ea"/>
                <a:cs typeface="+mn-cs"/>
              </a:defRPr>
            </a:pPr>
            <a:endParaRPr lang="en-US"/>
          </a:p>
        </c:txPr>
        <c:crossAx val="-2076091328"/>
        <c:crosses val="autoZero"/>
        <c:auto val="1"/>
        <c:lblAlgn val="ctr"/>
        <c:lblOffset val="100"/>
        <c:noMultiLvlLbl val="0"/>
      </c:catAx>
      <c:valAx>
        <c:axId val="-2076091328"/>
        <c:scaling>
          <c:orientation val="minMax"/>
        </c:scaling>
        <c:delete val="1"/>
        <c:axPos val="l"/>
        <c:numFmt formatCode="0%" sourceLinked="1"/>
        <c:majorTickMark val="none"/>
        <c:minorTickMark val="none"/>
        <c:tickLblPos val="nextTo"/>
        <c:crossAx val="-2075472224"/>
        <c:crosses val="autoZero"/>
        <c:crossBetween val="between"/>
      </c:valAx>
      <c:spPr>
        <a:noFill/>
        <a:ln>
          <a:noFill/>
        </a:ln>
        <a:effectLst/>
      </c:spPr>
    </c:plotArea>
    <c:legend>
      <c:legendPos val="t"/>
      <c:layout>
        <c:manualLayout>
          <c:xMode val="edge"/>
          <c:yMode val="edge"/>
          <c:x val="0.652607381889764"/>
          <c:y val="0.257160363548373"/>
          <c:w val="0.336109350634349"/>
          <c:h val="0.0768037763936224"/>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a:pPr>
      <a:endParaRPr lang="en-US"/>
    </a:p>
  </c:txPr>
  <c:externalData r:id="rId3">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r>
              <a:rPr lang="en-US" sz="2000" b="1" i="0" u="none" strike="noStrike" baseline="0" dirty="0">
                <a:effectLst/>
              </a:rPr>
              <a:t>Wage Bill </a:t>
            </a:r>
            <a:r>
              <a:rPr lang="en-US" sz="2000" b="1" i="0" u="none" strike="noStrike" baseline="0" dirty="0" smtClean="0">
                <a:effectLst/>
              </a:rPr>
              <a:t>as Percentage of </a:t>
            </a:r>
            <a:r>
              <a:rPr lang="en-US" sz="2000" b="1" i="0" u="none" strike="noStrike" baseline="0" dirty="0">
                <a:effectLst/>
              </a:rPr>
              <a:t>Public </a:t>
            </a:r>
            <a:r>
              <a:rPr lang="en-US" sz="2000" b="1" i="0" u="none" strike="noStrike" baseline="0" dirty="0" smtClean="0">
                <a:effectLst/>
              </a:rPr>
              <a:t>Revenue</a:t>
            </a:r>
            <a:r>
              <a:rPr lang="en-US" sz="2000" b="1" i="0" u="none" strike="noStrike" baseline="0" dirty="0" smtClean="0"/>
              <a:t> </a:t>
            </a:r>
            <a:endParaRPr lang="en-US" sz="2000" b="1" dirty="0"/>
          </a:p>
        </c:rich>
      </c:tx>
      <c:layout/>
      <c:overlay val="0"/>
      <c:spPr>
        <a:noFill/>
        <a:ln>
          <a:noFill/>
        </a:ln>
        <a:effectLst/>
      </c:spPr>
      <c:txPr>
        <a:bodyPr rot="0" spcFirstLastPara="1" vertOverflow="ellipsis" vert="horz" wrap="square" anchor="ctr" anchorCtr="1"/>
        <a:lstStyle/>
        <a:p>
          <a:pPr>
            <a:defRPr sz="2000" b="1"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manualLayout>
          <c:layoutTarget val="inner"/>
          <c:xMode val="edge"/>
          <c:yMode val="edge"/>
          <c:x val="0.0687079174158348"/>
          <c:y val="0.132813047804681"/>
          <c:w val="0.884988407699038"/>
          <c:h val="0.650205460194647"/>
        </c:manualLayout>
      </c:layout>
      <c:lineChart>
        <c:grouping val="standard"/>
        <c:varyColors val="0"/>
        <c:ser>
          <c:idx val="0"/>
          <c:order val="0"/>
          <c:tx>
            <c:strRef>
              <c:f>Sheet1!$A$5</c:f>
              <c:strCache>
                <c:ptCount val="1"/>
                <c:pt idx="0">
                  <c:v>South Sudan</c:v>
                </c:pt>
              </c:strCache>
            </c:strRef>
          </c:tx>
          <c:spPr>
            <a:ln w="28575" cap="rnd">
              <a:solidFill>
                <a:schemeClr val="accent1"/>
              </a:solidFill>
              <a:round/>
            </a:ln>
            <a:effectLst/>
          </c:spPr>
          <c:marker>
            <c:symbol val="none"/>
          </c:marker>
          <c:dLbls>
            <c:dLbl>
              <c:idx val="2"/>
              <c:layout>
                <c:manualLayout>
                  <c:x val="0.0708661417322834"/>
                  <c:y val="-0.09245745635092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0-2373-4F2C-B763-1609536CC832}"/>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20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Sheet1!$B$4:$F$4</c:f>
              <c:strCache>
                <c:ptCount val="5"/>
                <c:pt idx="0">
                  <c:v>2015/16</c:v>
                </c:pt>
                <c:pt idx="1">
                  <c:v>2016/17</c:v>
                </c:pt>
                <c:pt idx="2">
                  <c:v>2017/18</c:v>
                </c:pt>
                <c:pt idx="3">
                  <c:v>2018/19</c:v>
                </c:pt>
                <c:pt idx="4">
                  <c:v>2019/20</c:v>
                </c:pt>
              </c:strCache>
            </c:strRef>
          </c:cat>
          <c:val>
            <c:numRef>
              <c:f>Sheet1!$B$5:$F$5</c:f>
              <c:numCache>
                <c:formatCode>0%</c:formatCode>
                <c:ptCount val="5"/>
                <c:pt idx="0">
                  <c:v>0.78</c:v>
                </c:pt>
                <c:pt idx="1">
                  <c:v>0.77</c:v>
                </c:pt>
                <c:pt idx="2">
                  <c:v>0.56</c:v>
                </c:pt>
                <c:pt idx="3">
                  <c:v>0.29</c:v>
                </c:pt>
                <c:pt idx="4">
                  <c:v>0.17</c:v>
                </c:pt>
              </c:numCache>
            </c:numRef>
          </c:val>
          <c:smooth val="0"/>
          <c:extLst xmlns:c16r2="http://schemas.microsoft.com/office/drawing/2015/06/chart">
            <c:ext xmlns:c16="http://schemas.microsoft.com/office/drawing/2014/chart" uri="{C3380CC4-5D6E-409C-BE32-E72D297353CC}">
              <c16:uniqueId val="{00000001-2373-4F2C-B763-1609536CC832}"/>
            </c:ext>
          </c:extLst>
        </c:ser>
        <c:ser>
          <c:idx val="1"/>
          <c:order val="1"/>
          <c:tx>
            <c:strRef>
              <c:f>Sheet1!$A$6</c:f>
              <c:strCache>
                <c:ptCount val="1"/>
                <c:pt idx="0">
                  <c:v>Kenya</c:v>
                </c:pt>
              </c:strCache>
            </c:strRef>
          </c:tx>
          <c:spPr>
            <a:ln w="28575" cap="rnd">
              <a:solidFill>
                <a:schemeClr val="accent2"/>
              </a:solidFill>
              <a:round/>
            </a:ln>
            <a:effectLst/>
          </c:spPr>
          <c:marker>
            <c:symbol val="none"/>
          </c:marker>
          <c:dLbls>
            <c:dLbl>
              <c:idx val="2"/>
              <c:layout>
                <c:manualLayout>
                  <c:x val="-0.078740157480315"/>
                  <c:y val="0.111922184003749"/>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2373-4F2C-B763-1609536CC832}"/>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800" b="0" i="0" u="none" strike="noStrike" kern="1200" baseline="0">
                    <a:solidFill>
                      <a:schemeClr val="tx1">
                        <a:lumMod val="75000"/>
                        <a:lumOff val="25000"/>
                      </a:schemeClr>
                    </a:solidFill>
                    <a:latin typeface="+mn-lt"/>
                    <a:ea typeface="+mn-ea"/>
                    <a:cs typeface="+mn-cs"/>
                  </a:defRPr>
                </a:pPr>
                <a:endParaRPr lang="en-US"/>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Sheet1!$B$4:$F$4</c:f>
              <c:strCache>
                <c:ptCount val="5"/>
                <c:pt idx="0">
                  <c:v>2015/16</c:v>
                </c:pt>
                <c:pt idx="1">
                  <c:v>2016/17</c:v>
                </c:pt>
                <c:pt idx="2">
                  <c:v>2017/18</c:v>
                </c:pt>
                <c:pt idx="3">
                  <c:v>2018/19</c:v>
                </c:pt>
                <c:pt idx="4">
                  <c:v>2019/20</c:v>
                </c:pt>
              </c:strCache>
            </c:strRef>
          </c:cat>
          <c:val>
            <c:numRef>
              <c:f>Sheet1!$B$6:$F$6</c:f>
              <c:numCache>
                <c:formatCode>0%</c:formatCode>
                <c:ptCount val="5"/>
                <c:pt idx="0">
                  <c:v>0.53</c:v>
                </c:pt>
                <c:pt idx="1">
                  <c:v>0.51</c:v>
                </c:pt>
                <c:pt idx="2">
                  <c:v>0.54</c:v>
                </c:pt>
                <c:pt idx="3">
                  <c:v>0.48</c:v>
                </c:pt>
                <c:pt idx="4">
                  <c:v>0.48</c:v>
                </c:pt>
              </c:numCache>
            </c:numRef>
          </c:val>
          <c:smooth val="0"/>
          <c:extLst xmlns:c16r2="http://schemas.microsoft.com/office/drawing/2015/06/chart">
            <c:ext xmlns:c16="http://schemas.microsoft.com/office/drawing/2014/chart" uri="{C3380CC4-5D6E-409C-BE32-E72D297353CC}">
              <c16:uniqueId val="{00000003-2373-4F2C-B763-1609536CC832}"/>
            </c:ext>
          </c:extLst>
        </c:ser>
        <c:dLbls>
          <c:showLegendKey val="0"/>
          <c:showVal val="1"/>
          <c:showCatName val="0"/>
          <c:showSerName val="0"/>
          <c:showPercent val="0"/>
          <c:showBubbleSize val="0"/>
        </c:dLbls>
        <c:smooth val="0"/>
        <c:axId val="-2043711840"/>
        <c:axId val="-2012526656"/>
      </c:lineChart>
      <c:catAx>
        <c:axId val="-204371184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012526656"/>
        <c:crosses val="autoZero"/>
        <c:auto val="1"/>
        <c:lblAlgn val="ctr"/>
        <c:lblOffset val="100"/>
        <c:noMultiLvlLbl val="0"/>
      </c:catAx>
      <c:valAx>
        <c:axId val="-2012526656"/>
        <c:scaling>
          <c:orientation val="minMax"/>
        </c:scaling>
        <c:delete val="0"/>
        <c:axPos val="l"/>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crossAx val="-204371184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8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noFill/>
    <a:ln w="19050">
      <a:solidFill>
        <a:schemeClr val="tx1"/>
      </a:solidFill>
    </a:ln>
    <a:effectLst/>
  </c:spPr>
  <c:txPr>
    <a:bodyPr/>
    <a:lstStyle/>
    <a:p>
      <a:pPr>
        <a:defRPr/>
      </a:pPr>
      <a:endParaRPr lang="en-US"/>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view3D>
      <c:rotX val="30"/>
      <c:rotY val="0"/>
      <c:depthPercent val="100"/>
      <c:rAngAx val="0"/>
    </c:view3D>
    <c:floor>
      <c:thickness val="0"/>
      <c:spPr>
        <a:noFill/>
        <a:ln>
          <a:noFill/>
        </a:ln>
        <a:effectLst/>
        <a:sp3d/>
      </c:spPr>
    </c:floor>
    <c:sideWall>
      <c:thickness val="0"/>
      <c:spPr>
        <a:noFill/>
        <a:ln>
          <a:noFill/>
        </a:ln>
        <a:effectLst/>
        <a:sp3d/>
      </c:spPr>
    </c:sideWall>
    <c:backWall>
      <c:thickness val="0"/>
      <c:spPr>
        <a:noFill/>
        <a:ln>
          <a:noFill/>
        </a:ln>
        <a:effectLst/>
        <a:sp3d/>
      </c:spPr>
    </c:backWall>
    <c:plotArea>
      <c:layout/>
      <c:pie3DChart>
        <c:varyColors val="1"/>
        <c:ser>
          <c:idx val="0"/>
          <c:order val="0"/>
          <c:dPt>
            <c:idx val="0"/>
            <c:bubble3D val="0"/>
            <c:spPr>
              <a:solidFill>
                <a:schemeClr val="accent1"/>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1"/>
            <c:bubble3D val="0"/>
            <c:spPr>
              <a:solidFill>
                <a:schemeClr val="accent2"/>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2"/>
            <c:bubble3D val="0"/>
            <c:spPr>
              <a:solidFill>
                <a:schemeClr val="accent3"/>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3"/>
            <c:bubble3D val="0"/>
            <c:spPr>
              <a:solidFill>
                <a:schemeClr val="accent4"/>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4"/>
            <c:bubble3D val="0"/>
            <c:spPr>
              <a:solidFill>
                <a:schemeClr val="accent5"/>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5"/>
            <c:bubble3D val="0"/>
            <c:spPr>
              <a:solidFill>
                <a:schemeClr val="accent6"/>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Pt>
            <c:idx val="6"/>
            <c:bubble3D val="0"/>
            <c:spPr>
              <a:solidFill>
                <a:schemeClr val="accent1">
                  <a:lumMod val="60000"/>
                </a:schemeClr>
              </a:solidFill>
              <a:ln>
                <a:noFill/>
              </a:ln>
              <a:effectLst>
                <a:outerShdw blurRad="88900" sx="102000" sy="102000" algn="ctr" rotWithShape="0">
                  <a:prstClr val="black">
                    <a:alpha val="10000"/>
                  </a:prstClr>
                </a:outerShdw>
              </a:effectLst>
              <a:scene3d>
                <a:camera prst="orthographicFront"/>
                <a:lightRig rig="threePt" dir="t"/>
              </a:scene3d>
              <a:sp3d>
                <a:bevelT w="127000" h="127000"/>
                <a:bevelB w="127000" h="127000"/>
              </a:sp3d>
            </c:spPr>
          </c:dPt>
          <c:dLbls>
            <c:dLbl>
              <c:idx val="0"/>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solidFill>
                      <a:latin typeface="+mn-lt"/>
                      <a:ea typeface="+mn-ea"/>
                      <a:cs typeface="+mn-cs"/>
                    </a:defRPr>
                  </a:pPr>
                  <a:endParaRPr lang="en-US"/>
                </a:p>
              </c:txPr>
              <c:dLblPos val="outEnd"/>
              <c:showLegendKey val="0"/>
              <c:showVal val="0"/>
              <c:showCatName val="1"/>
              <c:showSerName val="0"/>
              <c:showPercent val="0"/>
              <c:showBubbleSize val="0"/>
            </c:dLbl>
            <c:dLbl>
              <c:idx val="1"/>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2"/>
                      </a:solidFill>
                      <a:latin typeface="+mn-lt"/>
                      <a:ea typeface="+mn-ea"/>
                      <a:cs typeface="+mn-cs"/>
                    </a:defRPr>
                  </a:pPr>
                  <a:endParaRPr lang="en-US"/>
                </a:p>
              </c:txPr>
              <c:dLblPos val="outEnd"/>
              <c:showLegendKey val="0"/>
              <c:showVal val="0"/>
              <c:showCatName val="1"/>
              <c:showSerName val="0"/>
              <c:showPercent val="0"/>
              <c:showBubbleSize val="0"/>
            </c:dLbl>
            <c:dLbl>
              <c:idx val="2"/>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3"/>
                      </a:solidFill>
                      <a:latin typeface="+mn-lt"/>
                      <a:ea typeface="+mn-ea"/>
                      <a:cs typeface="+mn-cs"/>
                    </a:defRPr>
                  </a:pPr>
                  <a:endParaRPr lang="en-US"/>
                </a:p>
              </c:txPr>
              <c:dLblPos val="outEnd"/>
              <c:showLegendKey val="0"/>
              <c:showVal val="0"/>
              <c:showCatName val="1"/>
              <c:showSerName val="0"/>
              <c:showPercent val="0"/>
              <c:showBubbleSize val="0"/>
            </c:dLbl>
            <c:dLbl>
              <c:idx val="3"/>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4"/>
                      </a:solidFill>
                      <a:latin typeface="+mn-lt"/>
                      <a:ea typeface="+mn-ea"/>
                      <a:cs typeface="+mn-cs"/>
                    </a:defRPr>
                  </a:pPr>
                  <a:endParaRPr lang="en-US"/>
                </a:p>
              </c:txPr>
              <c:dLblPos val="outEnd"/>
              <c:showLegendKey val="0"/>
              <c:showVal val="0"/>
              <c:showCatName val="1"/>
              <c:showSerName val="0"/>
              <c:showPercent val="0"/>
              <c:showBubbleSize val="0"/>
            </c:dLbl>
            <c:dLbl>
              <c:idx val="4"/>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5"/>
                      </a:solidFill>
                      <a:latin typeface="+mn-lt"/>
                      <a:ea typeface="+mn-ea"/>
                      <a:cs typeface="+mn-cs"/>
                    </a:defRPr>
                  </a:pPr>
                  <a:endParaRPr lang="en-US"/>
                </a:p>
              </c:txPr>
              <c:dLblPos val="outEnd"/>
              <c:showLegendKey val="0"/>
              <c:showVal val="0"/>
              <c:showCatName val="1"/>
              <c:showSerName val="0"/>
              <c:showPercent val="0"/>
              <c:showBubbleSize val="0"/>
            </c:dLbl>
            <c:dLbl>
              <c:idx val="5"/>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6"/>
                      </a:solidFill>
                      <a:latin typeface="+mn-lt"/>
                      <a:ea typeface="+mn-ea"/>
                      <a:cs typeface="+mn-cs"/>
                    </a:defRPr>
                  </a:pPr>
                  <a:endParaRPr lang="en-US"/>
                </a:p>
              </c:txPr>
              <c:dLblPos val="outEnd"/>
              <c:showLegendKey val="0"/>
              <c:showVal val="0"/>
              <c:showCatName val="1"/>
              <c:showSerName val="0"/>
              <c:showPercent val="0"/>
              <c:showBubbleSize val="0"/>
            </c:dLbl>
            <c:dLbl>
              <c:idx val="6"/>
              <c:spPr>
                <a:noFill/>
                <a:ln>
                  <a:noFill/>
                </a:ln>
                <a:effectLst/>
              </c:spPr>
              <c:txPr>
                <a:bodyPr rot="0" spcFirstLastPara="1" vertOverflow="ellipsis" vert="horz" wrap="square" lIns="38100" tIns="19050" rIns="38100" bIns="19050" anchor="ctr" anchorCtr="1">
                  <a:spAutoFit/>
                </a:bodyPr>
                <a:lstStyle/>
                <a:p>
                  <a:pPr>
                    <a:defRPr sz="1000" b="1" i="0" u="none" strike="noStrike" kern="1200" spc="0" baseline="0">
                      <a:solidFill>
                        <a:schemeClr val="accent1">
                          <a:lumMod val="60000"/>
                        </a:schemeClr>
                      </a:solidFill>
                      <a:latin typeface="+mn-lt"/>
                      <a:ea typeface="+mn-ea"/>
                      <a:cs typeface="+mn-cs"/>
                    </a:defRPr>
                  </a:pPr>
                  <a:endParaRPr lang="en-US"/>
                </a:p>
              </c:txPr>
              <c:dLblPos val="outEnd"/>
              <c:showLegendKey val="0"/>
              <c:showVal val="0"/>
              <c:showCatName val="1"/>
              <c:showSerName val="0"/>
              <c:showPercent val="0"/>
              <c:showBubbleSize val="0"/>
            </c:dLbl>
            <c:spPr>
              <a:noFill/>
              <a:ln>
                <a:noFill/>
              </a:ln>
              <a:effectLst/>
            </c:spPr>
            <c:dLblPos val="outEnd"/>
            <c:showLegendKey val="0"/>
            <c:showVal val="0"/>
            <c:showCatName val="1"/>
            <c:showSerName val="0"/>
            <c:showPercent val="0"/>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Sheet1!$A$2:$A$8</c:f>
              <c:strCache>
                <c:ptCount val="7"/>
                <c:pt idx="0">
                  <c:v>Wages and Salaries</c:v>
                </c:pt>
                <c:pt idx="1">
                  <c:v>Benefits and other Labour income</c:v>
                </c:pt>
                <c:pt idx="2">
                  <c:v>Proprieters' income</c:v>
                </c:pt>
                <c:pt idx="3">
                  <c:v>Rental income</c:v>
                </c:pt>
                <c:pt idx="4">
                  <c:v>Corporate profits</c:v>
                </c:pt>
                <c:pt idx="5">
                  <c:v>Net interest</c:v>
                </c:pt>
                <c:pt idx="6">
                  <c:v>Taxes on production and other: </c:v>
                </c:pt>
              </c:strCache>
            </c:strRef>
          </c:cat>
          <c:val>
            <c:numRef>
              <c:f>Sheet1!$B$2:$B$8</c:f>
              <c:numCache>
                <c:formatCode>#,##0</c:formatCode>
                <c:ptCount val="7"/>
                <c:pt idx="0">
                  <c:v>6356.0</c:v>
                </c:pt>
                <c:pt idx="1">
                  <c:v>1457.0</c:v>
                </c:pt>
                <c:pt idx="2">
                  <c:v>1056.0</c:v>
                </c:pt>
                <c:pt idx="3" formatCode="General">
                  <c:v>40.0</c:v>
                </c:pt>
                <c:pt idx="4">
                  <c:v>1642.0</c:v>
                </c:pt>
                <c:pt idx="5" formatCode="General">
                  <c:v>664.0</c:v>
                </c:pt>
                <c:pt idx="6">
                  <c:v>1056.0</c:v>
                </c:pt>
              </c:numCache>
            </c:numRef>
          </c:val>
        </c:ser>
        <c:dLbls>
          <c:dLblPos val="outEnd"/>
          <c:showLegendKey val="0"/>
          <c:showVal val="0"/>
          <c:showCatName val="1"/>
          <c:showSerName val="0"/>
          <c:showPercent val="0"/>
          <c:showBubbleSize val="0"/>
          <c:showLeaderLines val="1"/>
        </c:dLbls>
      </c:pie3DChart>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r>
              <a:rPr lang="en-US" dirty="0"/>
              <a:t>Number of organized forces per country </a:t>
            </a:r>
          </a:p>
        </c:rich>
      </c:tx>
      <c:layout/>
      <c:overlay val="0"/>
      <c:spPr>
        <a:noFill/>
        <a:ln>
          <a:noFill/>
        </a:ln>
        <a:effectLst/>
      </c:spPr>
      <c:txPr>
        <a:bodyPr rot="0" spcFirstLastPara="1" vertOverflow="ellipsis" vert="horz" wrap="square" anchor="ctr" anchorCtr="1"/>
        <a:lstStyle/>
        <a:p>
          <a:pPr>
            <a:defRPr sz="1920" b="0" i="0" u="none" strike="noStrike" kern="1200" spc="0" baseline="0">
              <a:solidFill>
                <a:schemeClr val="tx1">
                  <a:lumMod val="65000"/>
                  <a:lumOff val="35000"/>
                </a:schemeClr>
              </a:solidFill>
              <a:latin typeface="+mn-lt"/>
              <a:ea typeface="+mn-ea"/>
              <a:cs typeface="+mn-cs"/>
            </a:defRPr>
          </a:pPr>
          <a:endParaRPr lang="en-US"/>
        </a:p>
      </c:txPr>
    </c:title>
    <c:autoTitleDeleted val="0"/>
    <c:plotArea>
      <c:layout/>
      <c:barChart>
        <c:barDir val="col"/>
        <c:grouping val="clustered"/>
        <c:varyColors val="0"/>
        <c:ser>
          <c:idx val="0"/>
          <c:order val="0"/>
          <c:spPr>
            <a:solidFill>
              <a:schemeClr val="accent1"/>
            </a:solidFill>
            <a:ln>
              <a:noFill/>
            </a:ln>
            <a:effectLst/>
          </c:spPr>
          <c:invertIfNegative val="0"/>
          <c:cat>
            <c:strRef>
              <c:f>Sheet1!$B$4:$B$13</c:f>
              <c:strCache>
                <c:ptCount val="10"/>
                <c:pt idx="0">
                  <c:v>South Sudan</c:v>
                </c:pt>
                <c:pt idx="1">
                  <c:v>Nigeria</c:v>
                </c:pt>
                <c:pt idx="2">
                  <c:v>Ethiopia</c:v>
                </c:pt>
                <c:pt idx="3">
                  <c:v>DRC</c:v>
                </c:pt>
                <c:pt idx="4">
                  <c:v>Sudan</c:v>
                </c:pt>
                <c:pt idx="5">
                  <c:v>Angola</c:v>
                </c:pt>
                <c:pt idx="6">
                  <c:v>Uganda</c:v>
                </c:pt>
                <c:pt idx="7">
                  <c:v>Kenya</c:v>
                </c:pt>
                <c:pt idx="8">
                  <c:v>Tanzania</c:v>
                </c:pt>
                <c:pt idx="9">
                  <c:v>Central African Republic</c:v>
                </c:pt>
              </c:strCache>
            </c:strRef>
          </c:cat>
          <c:val>
            <c:numRef>
              <c:f>Sheet1!$C$4:$C$13</c:f>
              <c:numCache>
                <c:formatCode>#,##0</c:formatCode>
                <c:ptCount val="10"/>
                <c:pt idx="0">
                  <c:v>414044.0</c:v>
                </c:pt>
                <c:pt idx="1">
                  <c:v>223000.0</c:v>
                </c:pt>
                <c:pt idx="2">
                  <c:v>138000.0</c:v>
                </c:pt>
                <c:pt idx="3">
                  <c:v>134250.0</c:v>
                </c:pt>
                <c:pt idx="4">
                  <c:v>124300.0</c:v>
                </c:pt>
                <c:pt idx="5">
                  <c:v>117000.0</c:v>
                </c:pt>
                <c:pt idx="6">
                  <c:v>45000.0</c:v>
                </c:pt>
                <c:pt idx="7">
                  <c:v>29100.0</c:v>
                </c:pt>
                <c:pt idx="8">
                  <c:v>28000.0</c:v>
                </c:pt>
                <c:pt idx="9">
                  <c:v>10150.0</c:v>
                </c:pt>
              </c:numCache>
            </c:numRef>
          </c:val>
          <c:extLst xmlns:c16r2="http://schemas.microsoft.com/office/drawing/2015/06/chart">
            <c:ext xmlns:c16="http://schemas.microsoft.com/office/drawing/2014/chart" uri="{C3380CC4-5D6E-409C-BE32-E72D297353CC}">
              <c16:uniqueId val="{00000000-C23D-4472-9214-E07FBD99B7E2}"/>
            </c:ext>
          </c:extLst>
        </c:ser>
        <c:dLbls>
          <c:showLegendKey val="0"/>
          <c:showVal val="0"/>
          <c:showCatName val="0"/>
          <c:showSerName val="0"/>
          <c:showPercent val="0"/>
          <c:showBubbleSize val="0"/>
        </c:dLbls>
        <c:gapWidth val="150"/>
        <c:axId val="-2024781184"/>
        <c:axId val="-2023868944"/>
      </c:barChart>
      <c:lineChart>
        <c:grouping val="standard"/>
        <c:varyColors val="0"/>
        <c:ser>
          <c:idx val="1"/>
          <c:order val="1"/>
          <c:spPr>
            <a:ln w="28575" cap="rnd">
              <a:solidFill>
                <a:schemeClr val="accent2"/>
              </a:solidFill>
              <a:round/>
            </a:ln>
            <a:effectLst/>
          </c:spPr>
          <c:marker>
            <c:symbol val="none"/>
          </c:marker>
          <c:cat>
            <c:strRef>
              <c:f>Sheet1!$B$4:$B$13</c:f>
              <c:strCache>
                <c:ptCount val="10"/>
                <c:pt idx="0">
                  <c:v>South Sudan</c:v>
                </c:pt>
                <c:pt idx="1">
                  <c:v>Nigeria</c:v>
                </c:pt>
                <c:pt idx="2">
                  <c:v>Ethiopia</c:v>
                </c:pt>
                <c:pt idx="3">
                  <c:v>DRC</c:v>
                </c:pt>
                <c:pt idx="4">
                  <c:v>Sudan</c:v>
                </c:pt>
                <c:pt idx="5">
                  <c:v>Angola</c:v>
                </c:pt>
                <c:pt idx="6">
                  <c:v>Uganda</c:v>
                </c:pt>
                <c:pt idx="7">
                  <c:v>Kenya</c:v>
                </c:pt>
                <c:pt idx="8">
                  <c:v>Tanzania</c:v>
                </c:pt>
                <c:pt idx="9">
                  <c:v>Central African Republic</c:v>
                </c:pt>
              </c:strCache>
            </c:strRef>
          </c:cat>
          <c:val>
            <c:numRef>
              <c:f>Sheet1!$D$4:$D$13</c:f>
              <c:numCache>
                <c:formatCode>#,##0</c:formatCode>
                <c:ptCount val="10"/>
                <c:pt idx="0" formatCode="_(* #,##0_);_(* \(#,##0\);_(* &quot;-&quot;??_);_(@_)">
                  <c:v>1.32E7</c:v>
                </c:pt>
                <c:pt idx="1">
                  <c:v>2.0614E8</c:v>
                </c:pt>
                <c:pt idx="2">
                  <c:v>1.14964E8</c:v>
                </c:pt>
                <c:pt idx="3">
                  <c:v>8.9561E7</c:v>
                </c:pt>
                <c:pt idx="4" formatCode="_(* #,##0_);_(* \(#,##0\);_(* &quot;-&quot;??_);_(@_)">
                  <c:v>4.3849E7</c:v>
                </c:pt>
                <c:pt idx="5" formatCode="_(* #,##0_);_(* \(#,##0\);_(* &quot;-&quot;??_);_(@_)">
                  <c:v>3.2866E7</c:v>
                </c:pt>
                <c:pt idx="6" formatCode="_(* #,##0.00_);_(* \(#,##0.00\);_(* &quot;-&quot;??_);_(@_)">
                  <c:v>4.5741E7</c:v>
                </c:pt>
                <c:pt idx="7" formatCode="_(* #,##0.00_);_(* \(#,##0.00\);_(* &quot;-&quot;??_);_(@_)">
                  <c:v>5.3771E7</c:v>
                </c:pt>
                <c:pt idx="8" formatCode="_(* #,##0.00_);_(* \(#,##0.00\);_(* &quot;-&quot;??_);_(@_)">
                  <c:v>5.9734E7</c:v>
                </c:pt>
                <c:pt idx="9" formatCode="_(* #,##0.00_);_(* \(#,##0.00\);_(* &quot;-&quot;??_);_(@_)">
                  <c:v>5.0E6</c:v>
                </c:pt>
              </c:numCache>
            </c:numRef>
          </c:val>
          <c:smooth val="0"/>
          <c:extLst xmlns:c16r2="http://schemas.microsoft.com/office/drawing/2015/06/chart">
            <c:ext xmlns:c16="http://schemas.microsoft.com/office/drawing/2014/chart" uri="{C3380CC4-5D6E-409C-BE32-E72D297353CC}">
              <c16:uniqueId val="{00000001-C23D-4472-9214-E07FBD99B7E2}"/>
            </c:ext>
          </c:extLst>
        </c:ser>
        <c:dLbls>
          <c:showLegendKey val="0"/>
          <c:showVal val="0"/>
          <c:showCatName val="0"/>
          <c:showSerName val="0"/>
          <c:showPercent val="0"/>
          <c:showBubbleSize val="0"/>
        </c:dLbls>
        <c:marker val="1"/>
        <c:smooth val="0"/>
        <c:axId val="-2023845728"/>
        <c:axId val="-2023863200"/>
      </c:lineChart>
      <c:catAx>
        <c:axId val="-2024781184"/>
        <c:scaling>
          <c:orientation val="minMax"/>
        </c:scaling>
        <c:delete val="0"/>
        <c:axPos val="b"/>
        <c:title>
          <c:tx>
            <c:rich>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a:t>Countries</a:t>
                </a:r>
              </a:p>
            </c:rich>
          </c:tx>
          <c:layout>
            <c:manualLayout>
              <c:xMode val="edge"/>
              <c:yMode val="edge"/>
              <c:x val="0.418937226596676"/>
              <c:y val="0.929606299212598"/>
            </c:manualLayout>
          </c:layout>
          <c:overlay val="0"/>
          <c:spPr>
            <a:noFill/>
            <a:ln>
              <a:noFill/>
            </a:ln>
            <a:effectLst/>
          </c:spPr>
          <c:txPr>
            <a:bodyPr rot="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600" b="1" i="0" u="none" strike="noStrike" kern="1200" baseline="0">
                <a:solidFill>
                  <a:schemeClr val="tx1">
                    <a:lumMod val="65000"/>
                    <a:lumOff val="35000"/>
                  </a:schemeClr>
                </a:solidFill>
                <a:latin typeface="+mn-lt"/>
                <a:ea typeface="+mn-ea"/>
                <a:cs typeface="+mn-cs"/>
              </a:defRPr>
            </a:pPr>
            <a:endParaRPr lang="en-US"/>
          </a:p>
        </c:txPr>
        <c:crossAx val="-2023868944"/>
        <c:crosses val="autoZero"/>
        <c:auto val="1"/>
        <c:lblAlgn val="ctr"/>
        <c:lblOffset val="100"/>
        <c:noMultiLvlLbl val="0"/>
      </c:catAx>
      <c:valAx>
        <c:axId val="-2023868944"/>
        <c:scaling>
          <c:orientation val="minMax"/>
        </c:scaling>
        <c:delete val="0"/>
        <c:axPos val="l"/>
        <c:title>
          <c:tx>
            <c:rich>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r>
                  <a:rPr lang="en-US" dirty="0"/>
                  <a:t>Organized forces</a:t>
                </a:r>
              </a:p>
            </c:rich>
          </c:tx>
          <c:layout/>
          <c:overlay val="0"/>
          <c:spPr>
            <a:noFill/>
            <a:ln>
              <a:noFill/>
            </a:ln>
            <a:effectLst/>
          </c:spPr>
          <c:txPr>
            <a:bodyPr rot="-54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title>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1600" b="0" i="0" u="none" strike="noStrike" kern="1200" baseline="0">
                <a:solidFill>
                  <a:schemeClr val="tx1">
                    <a:lumMod val="65000"/>
                    <a:lumOff val="35000"/>
                  </a:schemeClr>
                </a:solidFill>
                <a:latin typeface="+mn-lt"/>
                <a:ea typeface="+mn-ea"/>
                <a:cs typeface="+mn-cs"/>
              </a:defRPr>
            </a:pPr>
            <a:endParaRPr lang="en-US"/>
          </a:p>
        </c:txPr>
        <c:crossAx val="-2024781184"/>
        <c:crosses val="autoZero"/>
        <c:crossBetween val="between"/>
      </c:valAx>
      <c:valAx>
        <c:axId val="-2023863200"/>
        <c:scaling>
          <c:orientation val="minMax"/>
        </c:scaling>
        <c:delete val="0"/>
        <c:axPos val="r"/>
        <c:numFmt formatCode="_(* #,##0_);_(* \(#,##0\);_(* &quot;-&quot;??_);_(@_)" sourceLinked="1"/>
        <c:majorTickMark val="none"/>
        <c:minorTickMark val="none"/>
        <c:tickLblPos val="nextTo"/>
        <c:spPr>
          <a:noFill/>
          <a:ln>
            <a:noFill/>
          </a:ln>
          <a:effectLst/>
        </c:spPr>
        <c:txPr>
          <a:bodyPr rot="-60000000" spcFirstLastPara="1" vertOverflow="ellipsis" vert="horz" wrap="square" anchor="ctr" anchorCtr="1"/>
          <a:lstStyle/>
          <a:p>
            <a:pPr>
              <a:defRPr sz="400" b="0" i="0" u="none" strike="noStrike" kern="1200" baseline="0">
                <a:solidFill>
                  <a:schemeClr val="tx1">
                    <a:lumMod val="65000"/>
                    <a:lumOff val="35000"/>
                  </a:schemeClr>
                </a:solidFill>
                <a:latin typeface="+mn-lt"/>
                <a:ea typeface="+mn-ea"/>
                <a:cs typeface="+mn-cs"/>
              </a:defRPr>
            </a:pPr>
            <a:endParaRPr lang="en-US"/>
          </a:p>
        </c:txPr>
        <c:crossAx val="-2023845728"/>
        <c:crosses val="max"/>
        <c:crossBetween val="between"/>
      </c:valAx>
      <c:catAx>
        <c:axId val="-2023845728"/>
        <c:scaling>
          <c:orientation val="minMax"/>
        </c:scaling>
        <c:delete val="1"/>
        <c:axPos val="b"/>
        <c:numFmt formatCode="General" sourceLinked="1"/>
        <c:majorTickMark val="none"/>
        <c:minorTickMark val="none"/>
        <c:tickLblPos val="nextTo"/>
        <c:crossAx val="-2023863200"/>
        <c:crosses val="autoZero"/>
        <c:auto val="1"/>
        <c:lblAlgn val="ctr"/>
        <c:lblOffset val="100"/>
        <c:noMultiLvlLbl val="0"/>
      </c:catAx>
      <c:spPr>
        <a:noFill/>
        <a:ln>
          <a:noFill/>
        </a:ln>
        <a:effectLst/>
      </c:spPr>
    </c:plotArea>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noFill/>
    <a:ln>
      <a:noFill/>
    </a:ln>
    <a:effectLst/>
  </c:spPr>
  <c:txPr>
    <a:bodyPr/>
    <a:lstStyle/>
    <a:p>
      <a:pPr>
        <a:defRPr sz="1600"/>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3.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4.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12">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b="0" kern="1200" cap="none" spc="0" normalizeH="0" baseline="0"/>
  </cs:categoryAxis>
  <cs:chartArea mods="allowNoFillOverride allowNoLineOverride">
    <cs:lnRef idx="0"/>
    <cs:fillRef idx="0"/>
    <cs:effectRef idx="0"/>
    <cs:fontRef idx="minor">
      <a:schemeClr val="dk1"/>
    </cs:fontRef>
    <cs:spPr>
      <a:solidFill>
        <a:schemeClr val="bg1"/>
      </a:solidFill>
      <a:ln w="9525" cap="flat" cmpd="sng" algn="ctr">
        <a:solidFill>
          <a:schemeClr val="tx1">
            <a:lumMod val="15000"/>
            <a:lumOff val="85000"/>
          </a:schemeClr>
        </a:solidFill>
        <a:round/>
      </a:ln>
    </cs:spPr>
    <cs:defRPr sz="9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75000"/>
        <a:lumOff val="25000"/>
      </a:schemeClr>
    </cs:fontRef>
    <cs:spPr>
      <a:solidFill>
        <a:schemeClr val="dk1">
          <a:lumMod val="15000"/>
          <a:lumOff val="85000"/>
        </a:schemeClr>
      </a:solidFill>
    </cs:spPr>
    <cs:defRPr sz="900"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cs:spPr>
  </cs:dataPoint>
  <cs:dataPoint3D>
    <cs:lnRef idx="0"/>
    <cs:fillRef idx="0">
      <cs:styleClr val="auto"/>
    </cs:fillRef>
    <cs:effectRef idx="0"/>
    <cs:fontRef idx="minor">
      <a:schemeClr val="dk1"/>
    </cs:fontRef>
    <cs:spPr>
      <a:solidFill>
        <a:schemeClr val="phClr"/>
      </a:solidFill>
    </cs:spPr>
  </cs:dataPoint3D>
  <cs:dataPointLine>
    <cs:lnRef idx="0">
      <cs:styleClr val="auto"/>
    </cs:lnRef>
    <cs:fillRef idx="0"/>
    <cs:effectRef idx="0"/>
    <cs:fontRef idx="minor">
      <a:schemeClr val="dk1"/>
    </cs:fontRef>
    <cs:spPr>
      <a:ln w="38100" cap="rnd">
        <a:solidFill>
          <a:schemeClr val="phClr"/>
        </a:solidFill>
        <a:round/>
      </a:ln>
    </cs:spPr>
  </cs:dataPointLine>
  <cs:dataPointMarker>
    <cs:lnRef idx="0"/>
    <cs:fillRef idx="0">
      <cs:styleClr val="auto"/>
    </cs:fillRef>
    <cs:effectRef idx="0"/>
    <cs:fontRef idx="minor">
      <a:schemeClr val="dk1"/>
    </cs:fontRef>
    <cs:spPr>
      <a:solidFill>
        <a:schemeClr val="phClr"/>
      </a:solidFill>
    </cs:spPr>
  </cs:dataPointMarker>
  <cs:dataPointMarkerLayout symbol="circle" size="8"/>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ln w="9525">
        <a:solidFill>
          <a:schemeClr val="tx1">
            <a:lumMod val="15000"/>
            <a:lumOff val="85000"/>
          </a:schemeClr>
        </a:solidFill>
      </a:ln>
    </cs:spPr>
    <cs:defRPr sz="900" kern="1200"/>
  </cs:dataTable>
  <cs:downBar>
    <cs:lnRef idx="0"/>
    <cs:fillRef idx="0"/>
    <cs:effectRef idx="0"/>
    <cs:fontRef idx="minor">
      <a:schemeClr val="dk1"/>
    </cs:fontRef>
    <cs:spPr>
      <a:solidFill>
        <a:schemeClr val="dk1">
          <a:lumMod val="75000"/>
          <a:lumOff val="25000"/>
        </a:schemeClr>
      </a:solidFill>
      <a:ln w="9525">
        <a:solidFill>
          <a:schemeClr val="tx1">
            <a:lumMod val="50000"/>
            <a:lumOff val="50000"/>
          </a:schemeClr>
        </a:solidFill>
      </a:ln>
    </cs:spPr>
  </cs:downBar>
  <cs:dropLine>
    <cs:lnRef idx="0"/>
    <cs:fillRef idx="0"/>
    <cs:effectRef idx="0"/>
    <cs:fontRef idx="minor">
      <a:schemeClr val="dk1"/>
    </cs:fontRef>
    <cs:spPr>
      <a:ln w="9525">
        <a:solidFill>
          <a:schemeClr val="tx1">
            <a:lumMod val="50000"/>
            <a:lumOff val="50000"/>
          </a:schemeClr>
        </a:solidFill>
        <a:prstDash val="dash"/>
      </a:ln>
    </cs:spPr>
  </cs:dropLine>
  <cs:errorBar>
    <cs:lnRef idx="0"/>
    <cs:fillRef idx="0"/>
    <cs:effectRef idx="0"/>
    <cs:fontRef idx="minor">
      <a:schemeClr val="dk1"/>
    </cs:fontRef>
    <cs:spPr>
      <a:ln w="9525">
        <a:solidFill>
          <a:schemeClr val="tx1">
            <a:lumMod val="50000"/>
            <a:lumOff val="50000"/>
          </a:schemeClr>
        </a:solidFill>
        <a:round/>
      </a:ln>
    </cs:spPr>
  </cs:errorBar>
  <cs:floor>
    <cs:lnRef idx="0"/>
    <cs:fillRef idx="0"/>
    <cs:effectRef idx="0"/>
    <cs:fontRef idx="minor">
      <a:schemeClr val="dk1"/>
    </cs:fontRef>
  </cs:floor>
  <cs:gridlineMajor>
    <cs:lnRef idx="0"/>
    <cs:fillRef idx="0"/>
    <cs:effectRef idx="0"/>
    <cs:fontRef idx="minor">
      <a:schemeClr val="dk1"/>
    </cs:fontRef>
    <cs:spPr>
      <a:ln w="9525" cap="flat" cmpd="sng" algn="ctr">
        <a:solidFill>
          <a:schemeClr val="tx1">
            <a:lumMod val="15000"/>
            <a:lumOff val="85000"/>
          </a:schemeClr>
        </a:solidFill>
        <a:round/>
      </a:ln>
    </cs:spPr>
  </cs:gridlineMajor>
  <cs:gridlineMinor>
    <cs:lnRef idx="0"/>
    <cs:fillRef idx="0"/>
    <cs:effectRef idx="0"/>
    <cs:fontRef idx="minor">
      <a:schemeClr val="dk1"/>
    </cs:fontRef>
    <cs:spPr>
      <a:ln w="9525" cap="flat" cmpd="sng" algn="ctr">
        <a:solidFill>
          <a:schemeClr val="tx1">
            <a:lumMod val="5000"/>
            <a:lumOff val="95000"/>
          </a:schemeClr>
        </a:solidFill>
        <a:round/>
      </a:ln>
    </cs:spPr>
  </cs:gridlineMinor>
  <cs:hiLoLine>
    <cs:lnRef idx="0"/>
    <cs:fillRef idx="0"/>
    <cs:effectRef idx="0"/>
    <cs:fontRef idx="minor">
      <a:schemeClr val="dk1"/>
    </cs:fontRef>
    <cs:spPr>
      <a:ln w="9525">
        <a:solidFill>
          <a:schemeClr val="tx1">
            <a:lumMod val="50000"/>
            <a:lumOff val="50000"/>
          </a:schemeClr>
        </a:solidFill>
        <a:prstDash val="dash"/>
      </a:ln>
    </cs:spPr>
  </cs:hiLoLine>
  <cs:leaderLine>
    <cs:lnRef idx="0"/>
    <cs:fillRef idx="0"/>
    <cs:effectRef idx="0"/>
    <cs:fontRef idx="minor">
      <a:schemeClr val="dk1"/>
    </cs:fontRef>
    <cs:spPr>
      <a:ln w="9525">
        <a:solidFill>
          <a:schemeClr val="tx1">
            <a:lumMod val="35000"/>
            <a:lumOff val="65000"/>
          </a:schemeClr>
        </a:solidFill>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dk1"/>
    </cs:fontRef>
    <cs:spPr>
      <a:ln w="9525">
        <a:solidFill>
          <a:schemeClr val="tx1">
            <a:lumMod val="35000"/>
            <a:lumOff val="65000"/>
          </a:schemeClr>
        </a:solidFill>
        <a:round/>
      </a:ln>
    </cs:spPr>
  </cs:seriesLine>
  <cs:title>
    <cs:lnRef idx="0"/>
    <cs:fillRef idx="0"/>
    <cs:effectRef idx="0"/>
    <cs:fontRef idx="major">
      <a:schemeClr val="tx1">
        <a:lumMod val="65000"/>
        <a:lumOff val="35000"/>
      </a:schemeClr>
    </cs:fontRef>
    <cs:defRPr sz="2000" b="0" kern="1200" cap="none" spc="0" normalizeH="0" baseline="0"/>
  </cs:title>
  <cs:trendline>
    <cs:lnRef idx="0">
      <cs:styleClr val="auto"/>
    </cs:lnRef>
    <cs:fillRef idx="0"/>
    <cs:effectRef idx="0"/>
    <cs:fontRef idx="minor">
      <a:schemeClr val="dk1"/>
    </cs:fontRef>
    <cs:spPr>
      <a:ln w="19050" cap="rnd">
        <a:solidFill>
          <a:schemeClr val="phClr"/>
        </a:solidFill>
        <a:round/>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50000"/>
            <a:lumOff val="50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dk1"/>
    </cs:fontRef>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3.xml><?xml version="1.0" encoding="utf-8"?>
<cs:chartStyle xmlns:cs="http://schemas.microsoft.com/office/drawing/2012/chartStyle" xmlns:a="http://schemas.openxmlformats.org/drawingml/2006/main" id="259">
  <cs:axisTitle>
    <cs:lnRef idx="0"/>
    <cs:fillRef idx="0"/>
    <cs:effectRef idx="0"/>
    <cs:fontRef idx="minor">
      <a:schemeClr val="tx1">
        <a:lumMod val="65000"/>
        <a:lumOff val="35000"/>
      </a:schemeClr>
    </cs:fontRef>
    <cs:defRPr sz="900" kern="1200" cap="all"/>
  </cs:axisTitle>
  <cs:categoryAxis>
    <cs:lnRef idx="0"/>
    <cs:fillRef idx="0"/>
    <cs:effectRef idx="0"/>
    <cs:fontRef idx="minor">
      <a:schemeClr val="tx1">
        <a:lumMod val="65000"/>
        <a:lumOff val="35000"/>
      </a:schemeClr>
    </cs:fontRef>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cs:styleClr val="auto"/>
    </cs:fontRef>
    <cs:defRPr sz="1000" b="1" i="0" u="none" strike="noStrike" kern="1200" spc="0" baseline="0"/>
  </cs:dataLabel>
  <cs:dataLabelCallout>
    <cs:lnRef idx="0">
      <cs:styleClr val="auto"/>
    </cs:lnRef>
    <cs:fillRef idx="0"/>
    <cs:effectRef idx="0"/>
    <cs:fontRef idx="minor">
      <cs:styleClr val="auto"/>
    </cs:fontRef>
    <cs:spPr>
      <a:solidFill>
        <a:schemeClr val="lt1"/>
      </a:solidFill>
      <a:ln>
        <a:solidFill>
          <a:schemeClr val="phClr"/>
        </a:solidFill>
      </a:ln>
    </cs:spPr>
    <cs:defRPr sz="1000" b="1" kern="1200"/>
    <cs:bodyPr rot="0" spcFirstLastPara="1" vertOverflow="clip" horzOverflow="clip" vert="horz" wrap="square" lIns="36576" tIns="18288" rIns="36576" bIns="18288" anchor="ctr" anchorCtr="1">
      <a:spAutoFit/>
    </cs:bodyPr>
  </cs:dataLabelCallout>
  <cs:dataPoint>
    <cs:lnRef idx="0"/>
    <cs:fillRef idx="0">
      <cs:styleClr val="auto"/>
    </cs:fillRef>
    <cs:effectRef idx="0"/>
    <cs:fontRef idx="minor">
      <a:schemeClr val="dk1"/>
    </cs:fontRef>
    <cs:spPr>
      <a:solidFill>
        <a:schemeClr val="phClr"/>
      </a:solidFill>
      <a:effectLst>
        <a:outerShdw blurRad="63500" sx="102000" sy="102000" algn="ctr" rotWithShape="0">
          <a:prstClr val="black">
            <a:alpha val="20000"/>
          </a:prstClr>
        </a:outerShdw>
      </a:effectLst>
    </cs:spPr>
  </cs:dataPoint>
  <cs:dataPoint3D>
    <cs:lnRef idx="0"/>
    <cs:fillRef idx="0">
      <cs:styleClr val="auto"/>
    </cs:fillRef>
    <cs:effectRef idx="0"/>
    <cs:fontRef idx="minor">
      <a:schemeClr val="dk1"/>
    </cs:fontRef>
    <cs:spPr>
      <a:solidFill>
        <a:schemeClr val="phClr"/>
      </a:solidFill>
      <a:effectLst>
        <a:outerShdw blurRad="88900" sx="102000" sy="102000" algn="ctr" rotWithShape="0">
          <a:prstClr val="black">
            <a:alpha val="10000"/>
          </a:prstClr>
        </a:outerShdw>
      </a:effectLst>
      <a:scene3d>
        <a:camera prst="orthographicFront"/>
        <a:lightRig rig="threePt" dir="t"/>
      </a:scene3d>
      <a:sp3d>
        <a:bevelT w="127000" h="127000"/>
        <a:bevelB w="127000" h="127000"/>
      </a:sp3d>
    </cs:spPr>
  </cs:dataPoint3D>
  <cs:dataPointLine>
    <cs:lnRef idx="0">
      <cs:styleClr val="auto"/>
    </cs:lnRef>
    <cs:fillRef idx="0"/>
    <cs:effectRef idx="0"/>
    <cs:fontRef idx="minor">
      <a:schemeClr val="dk1"/>
    </cs:fontRef>
    <cs:spPr>
      <a:ln w="28575" cap="rnd">
        <a:solidFill>
          <a:schemeClr val="phClr"/>
        </a:solidFill>
        <a:round/>
      </a:ln>
    </cs:spPr>
  </cs:dataPointLine>
  <cs:dataPointMarker>
    <cs:lnRef idx="0"/>
    <cs:fillRef idx="0">
      <cs:styleClr val="auto"/>
    </cs:fillRef>
    <cs:effectRef idx="0"/>
    <cs:fontRef idx="minor">
      <a:schemeClr val="dk1"/>
    </cs:fontRef>
    <cs:spPr>
      <a:solidFill>
        <a:schemeClr val="phClr"/>
      </a:solidFill>
      <a:ln w="9525">
        <a:solidFill>
          <a:schemeClr val="lt1"/>
        </a:solidFill>
      </a:ln>
    </cs:spPr>
  </cs:dataPointMarker>
  <cs:dataPointMarkerLayout symbol="circle" size="6"/>
  <cs:dataPointWireframe>
    <cs:lnRef idx="0">
      <cs:styleClr val="auto"/>
    </cs:lnRef>
    <cs:fillRef idx="0"/>
    <cs:effectRef idx="0"/>
    <cs:fontRef idx="minor">
      <a:schemeClr val="dk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dk1"/>
    </cs:fontRef>
  </cs:plotArea>
  <cs:plotArea3D mods="allowNoFillOverride allowNoLineOverride">
    <cs:lnRef idx="0"/>
    <cs:fillRef idx="0"/>
    <cs:effectRef idx="0"/>
    <cs:fontRef idx="minor">
      <a:schemeClr val="dk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600" b="1" kern="1200" cap="all" baseline="0"/>
  </cs:title>
  <cs:trendline>
    <cs:lnRef idx="0">
      <cs:styleClr val="auto"/>
    </cs:lnRef>
    <cs:fillRef idx="0"/>
    <cs:effectRef idx="0"/>
    <cs:fontRef idx="minor">
      <a:schemeClr val="tx1"/>
    </cs:fontRef>
    <cs:spPr>
      <a:ln w="19050" cap="rnd">
        <a:solidFill>
          <a:schemeClr val="phClr"/>
        </a:solidFill>
        <a:prstDash val="sysDash"/>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charts/style4.xml><?xml version="1.0" encoding="utf-8"?>
<cs:chartStyle xmlns:cs="http://schemas.microsoft.com/office/drawing/2012/chartStyle" xmlns:a="http://schemas.openxmlformats.org/drawingml/2006/main" id="322">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6DFBD6A4-8AA9-4C7C-A914-C5ABC9606FDF}" type="datetimeFigureOut">
              <a:rPr lang="en-US" smtClean="0"/>
              <a:t>9/6/23</a:t>
            </a:fld>
            <a:endParaRPr lang="en-US"/>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D45A9FF-00C7-471D-9014-B991631F0093}" type="slidenum">
              <a:rPr lang="en-US" smtClean="0"/>
              <a:t>‹#›</a:t>
            </a:fld>
            <a:endParaRPr lang="en-US"/>
          </a:p>
        </p:txBody>
      </p:sp>
    </p:spTree>
    <p:extLst>
      <p:ext uri="{BB962C8B-B14F-4D97-AF65-F5344CB8AC3E}">
        <p14:creationId xmlns:p14="http://schemas.microsoft.com/office/powerpoint/2010/main" val="76071596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437467B-8D30-4871-AE38-348AF9AFCC69}" type="datetimeFigureOut">
              <a:rPr lang="en-US" smtClean="0"/>
              <a:t>9/6/23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F5FFA35-9B6D-4A63-AF75-4B2F4ED05B39}" type="slidenum">
              <a:rPr lang="en-US" smtClean="0"/>
              <a:t>‹#›</a:t>
            </a:fld>
            <a:endParaRPr lang="en-US"/>
          </a:p>
        </p:txBody>
      </p:sp>
    </p:spTree>
    <p:extLst>
      <p:ext uri="{BB962C8B-B14F-4D97-AF65-F5344CB8AC3E}">
        <p14:creationId xmlns:p14="http://schemas.microsoft.com/office/powerpoint/2010/main" val="14822603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F5FFA35-9B6D-4A63-AF75-4B2F4ED05B39}" type="slidenum">
              <a:rPr lang="en-US" smtClean="0"/>
              <a:t>22</a:t>
            </a:fld>
            <a:endParaRPr lang="en-US"/>
          </a:p>
        </p:txBody>
      </p:sp>
    </p:spTree>
    <p:extLst>
      <p:ext uri="{BB962C8B-B14F-4D97-AF65-F5344CB8AC3E}">
        <p14:creationId xmlns:p14="http://schemas.microsoft.com/office/powerpoint/2010/main" val="127453742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F5FFA35-9B6D-4A63-AF75-4B2F4ED05B39}" type="slidenum">
              <a:rPr lang="en-US" smtClean="0"/>
              <a:t>32</a:t>
            </a:fld>
            <a:endParaRPr lang="en-US"/>
          </a:p>
        </p:txBody>
      </p:sp>
    </p:spTree>
    <p:extLst>
      <p:ext uri="{BB962C8B-B14F-4D97-AF65-F5344CB8AC3E}">
        <p14:creationId xmlns:p14="http://schemas.microsoft.com/office/powerpoint/2010/main" val="1542205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F5FFA35-9B6D-4A63-AF75-4B2F4ED05B39}" type="slidenum">
              <a:rPr lang="en-US" smtClean="0"/>
              <a:t>41</a:t>
            </a:fld>
            <a:endParaRPr lang="en-US"/>
          </a:p>
        </p:txBody>
      </p:sp>
    </p:spTree>
    <p:extLst>
      <p:ext uri="{BB962C8B-B14F-4D97-AF65-F5344CB8AC3E}">
        <p14:creationId xmlns:p14="http://schemas.microsoft.com/office/powerpoint/2010/main" val="20559366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DE9C8EE0-8041-8F45-8AE8-84484F03E11C}" type="slidenum">
              <a:rPr lang="en-US" smtClean="0"/>
              <a:t>44</a:t>
            </a:fld>
            <a:endParaRPr lang="en-US"/>
          </a:p>
        </p:txBody>
      </p:sp>
    </p:spTree>
    <p:extLst>
      <p:ext uri="{BB962C8B-B14F-4D97-AF65-F5344CB8AC3E}">
        <p14:creationId xmlns:p14="http://schemas.microsoft.com/office/powerpoint/2010/main" val="3321333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066F44C-9496-4332-839B-CD77194EBCF1}" type="datetime1">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65606-7F5C-4FDB-AF3A-F17BEEE7D35C}" type="slidenum">
              <a:rPr lang="en-US" smtClean="0"/>
              <a:t>‹#›</a:t>
            </a:fld>
            <a:endParaRPr lang="en-US"/>
          </a:p>
        </p:txBody>
      </p:sp>
    </p:spTree>
    <p:extLst>
      <p:ext uri="{BB962C8B-B14F-4D97-AF65-F5344CB8AC3E}">
        <p14:creationId xmlns:p14="http://schemas.microsoft.com/office/powerpoint/2010/main" val="111516490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D32D080-0611-427A-9321-16856F57F81C}" type="datetime1">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65606-7F5C-4FDB-AF3A-F17BEEE7D35C}" type="slidenum">
              <a:rPr lang="en-US" smtClean="0"/>
              <a:t>‹#›</a:t>
            </a:fld>
            <a:endParaRPr lang="en-US"/>
          </a:p>
        </p:txBody>
      </p:sp>
    </p:spTree>
    <p:extLst>
      <p:ext uri="{BB962C8B-B14F-4D97-AF65-F5344CB8AC3E}">
        <p14:creationId xmlns:p14="http://schemas.microsoft.com/office/powerpoint/2010/main" val="233495971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5A5A451-1344-4E74-BB0D-95D15A265387}" type="datetime1">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65606-7F5C-4FDB-AF3A-F17BEEE7D35C}" type="slidenum">
              <a:rPr lang="en-US" smtClean="0"/>
              <a:t>‹#›</a:t>
            </a:fld>
            <a:endParaRPr lang="en-US"/>
          </a:p>
        </p:txBody>
      </p:sp>
    </p:spTree>
    <p:extLst>
      <p:ext uri="{BB962C8B-B14F-4D97-AF65-F5344CB8AC3E}">
        <p14:creationId xmlns:p14="http://schemas.microsoft.com/office/powerpoint/2010/main" val="7364668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D1D7069-D58E-41C4-879E-CA12877C3DB5}" type="datetime1">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65606-7F5C-4FDB-AF3A-F17BEEE7D35C}" type="slidenum">
              <a:rPr lang="en-US" smtClean="0"/>
              <a:t>‹#›</a:t>
            </a:fld>
            <a:endParaRPr lang="en-US"/>
          </a:p>
        </p:txBody>
      </p:sp>
    </p:spTree>
    <p:extLst>
      <p:ext uri="{BB962C8B-B14F-4D97-AF65-F5344CB8AC3E}">
        <p14:creationId xmlns:p14="http://schemas.microsoft.com/office/powerpoint/2010/main" val="7335685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25DF278-41CD-46A3-8100-B24FDD5F870F}" type="datetime1">
              <a:rPr lang="en-US" smtClean="0"/>
              <a:t>9/6/23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465606-7F5C-4FDB-AF3A-F17BEEE7D35C}" type="slidenum">
              <a:rPr lang="en-US" smtClean="0"/>
              <a:t>‹#›</a:t>
            </a:fld>
            <a:endParaRPr lang="en-US"/>
          </a:p>
        </p:txBody>
      </p:sp>
    </p:spTree>
    <p:extLst>
      <p:ext uri="{BB962C8B-B14F-4D97-AF65-F5344CB8AC3E}">
        <p14:creationId xmlns:p14="http://schemas.microsoft.com/office/powerpoint/2010/main" val="4617757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D991DC1-2FD3-4A43-B7EB-B48A0EDBCB87}" type="datetime1">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465606-7F5C-4FDB-AF3A-F17BEEE7D35C}" type="slidenum">
              <a:rPr lang="en-US" smtClean="0"/>
              <a:t>‹#›</a:t>
            </a:fld>
            <a:endParaRPr lang="en-US"/>
          </a:p>
        </p:txBody>
      </p:sp>
    </p:spTree>
    <p:extLst>
      <p:ext uri="{BB962C8B-B14F-4D97-AF65-F5344CB8AC3E}">
        <p14:creationId xmlns:p14="http://schemas.microsoft.com/office/powerpoint/2010/main" val="268645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F77F920-BE12-40FB-8D9F-7A3AC6C0A09E}" type="datetime1">
              <a:rPr lang="en-US" smtClean="0"/>
              <a:t>9/6/23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465606-7F5C-4FDB-AF3A-F17BEEE7D35C}" type="slidenum">
              <a:rPr lang="en-US" smtClean="0"/>
              <a:t>‹#›</a:t>
            </a:fld>
            <a:endParaRPr lang="en-US"/>
          </a:p>
        </p:txBody>
      </p:sp>
    </p:spTree>
    <p:extLst>
      <p:ext uri="{BB962C8B-B14F-4D97-AF65-F5344CB8AC3E}">
        <p14:creationId xmlns:p14="http://schemas.microsoft.com/office/powerpoint/2010/main" val="163049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08A4264-138C-493D-9937-0F966D6B99BE}" type="datetime1">
              <a:rPr lang="en-US" smtClean="0"/>
              <a:t>9/6/23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465606-7F5C-4FDB-AF3A-F17BEEE7D35C}" type="slidenum">
              <a:rPr lang="en-US" smtClean="0"/>
              <a:t>‹#›</a:t>
            </a:fld>
            <a:endParaRPr lang="en-US"/>
          </a:p>
        </p:txBody>
      </p:sp>
    </p:spTree>
    <p:extLst>
      <p:ext uri="{BB962C8B-B14F-4D97-AF65-F5344CB8AC3E}">
        <p14:creationId xmlns:p14="http://schemas.microsoft.com/office/powerpoint/2010/main" val="338744449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FC6DC6-D1F4-4205-A176-ED96BA60C4AF}" type="datetime1">
              <a:rPr lang="en-US" smtClean="0"/>
              <a:t>9/6/23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465606-7F5C-4FDB-AF3A-F17BEEE7D35C}" type="slidenum">
              <a:rPr lang="en-US" smtClean="0"/>
              <a:t>‹#›</a:t>
            </a:fld>
            <a:endParaRPr lang="en-US"/>
          </a:p>
        </p:txBody>
      </p:sp>
    </p:spTree>
    <p:extLst>
      <p:ext uri="{BB962C8B-B14F-4D97-AF65-F5344CB8AC3E}">
        <p14:creationId xmlns:p14="http://schemas.microsoft.com/office/powerpoint/2010/main" val="3628821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B963F7E-B5E3-4F42-9841-D4FE7D658289}" type="datetime1">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465606-7F5C-4FDB-AF3A-F17BEEE7D35C}" type="slidenum">
              <a:rPr lang="en-US" smtClean="0"/>
              <a:t>‹#›</a:t>
            </a:fld>
            <a:endParaRPr lang="en-US"/>
          </a:p>
        </p:txBody>
      </p:sp>
    </p:spTree>
    <p:extLst>
      <p:ext uri="{BB962C8B-B14F-4D97-AF65-F5344CB8AC3E}">
        <p14:creationId xmlns:p14="http://schemas.microsoft.com/office/powerpoint/2010/main" val="22861380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E9C87012-752A-424B-9770-A1293565A235}" type="datetime1">
              <a:rPr lang="en-US" smtClean="0"/>
              <a:t>9/6/23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465606-7F5C-4FDB-AF3A-F17BEEE7D35C}" type="slidenum">
              <a:rPr lang="en-US" smtClean="0"/>
              <a:t>‹#›</a:t>
            </a:fld>
            <a:endParaRPr lang="en-US"/>
          </a:p>
        </p:txBody>
      </p:sp>
    </p:spTree>
    <p:extLst>
      <p:ext uri="{BB962C8B-B14F-4D97-AF65-F5344CB8AC3E}">
        <p14:creationId xmlns:p14="http://schemas.microsoft.com/office/powerpoint/2010/main" val="911471847"/>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D7BC99-AF8E-4125-9490-E625A9DC1B25}" type="datetime1">
              <a:rPr lang="en-US" smtClean="0"/>
              <a:t>9/6/23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A465606-7F5C-4FDB-AF3A-F17BEEE7D35C}" type="slidenum">
              <a:rPr lang="en-US" smtClean="0"/>
              <a:t>‹#›</a:t>
            </a:fld>
            <a:endParaRPr lang="en-US"/>
          </a:p>
        </p:txBody>
      </p:sp>
    </p:spTree>
    <p:extLst>
      <p:ext uri="{BB962C8B-B14F-4D97-AF65-F5344CB8AC3E}">
        <p14:creationId xmlns:p14="http://schemas.microsoft.com/office/powerpoint/2010/main" val="200770729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 Id="rId2" Type="http://schemas.openxmlformats.org/officeDocument/2006/relationships/chart" Target="../charts/char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chart" Target="../charts/char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png"/></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35666" y="2170792"/>
            <a:ext cx="11523399" cy="1415372"/>
          </a:xfrm>
        </p:spPr>
        <p:txBody>
          <a:bodyPr>
            <a:noAutofit/>
          </a:bodyPr>
          <a:lstStyle/>
          <a:p>
            <a:r>
              <a:rPr lang="en-US" sz="3200" b="1" dirty="0" smtClean="0"/>
              <a:t/>
            </a:r>
            <a:br>
              <a:rPr lang="en-US" sz="3200" b="1" dirty="0" smtClean="0"/>
            </a:br>
            <a:r>
              <a:rPr lang="en-US" sz="3200" b="1" dirty="0"/>
              <a:t/>
            </a:r>
            <a:br>
              <a:rPr lang="en-US" sz="3200" b="1" dirty="0"/>
            </a:br>
            <a:r>
              <a:rPr lang="en-US" sz="2800" b="1" dirty="0" smtClean="0"/>
              <a:t>Comparative Analysis of Wage Bills &amp;  Inflation-Indexed</a:t>
            </a:r>
            <a:r>
              <a:rPr lang="en-US" sz="2800" b="1" dirty="0" smtClean="0"/>
              <a:t> Adjustment of </a:t>
            </a:r>
            <a:r>
              <a:rPr lang="en-US" sz="2800" b="1" dirty="0"/>
              <a:t>Public Sector Salaries and Wages in South </a:t>
            </a:r>
            <a:r>
              <a:rPr lang="en-US" sz="3200" b="1" dirty="0" smtClean="0"/>
              <a:t>Sudan</a:t>
            </a:r>
            <a:br>
              <a:rPr lang="en-US" sz="3200" b="1" dirty="0" smtClean="0"/>
            </a:br>
            <a:r>
              <a:rPr lang="en-US" sz="2000" b="1" dirty="0" smtClean="0"/>
              <a:t>1</a:t>
            </a:r>
            <a:r>
              <a:rPr lang="en-US" sz="2000" b="1" baseline="30000" dirty="0" smtClean="0"/>
              <a:t>st</a:t>
            </a:r>
            <a:r>
              <a:rPr lang="en-US" sz="2000" b="1" dirty="0" smtClean="0"/>
              <a:t> National Economic Conference</a:t>
            </a:r>
            <a:br>
              <a:rPr lang="en-US" sz="2000" b="1" dirty="0" smtClean="0"/>
            </a:br>
            <a:r>
              <a:rPr lang="en-US" sz="2000" b="1" dirty="0" smtClean="0"/>
              <a:t>6</a:t>
            </a:r>
            <a:r>
              <a:rPr lang="en-US" sz="2000" b="1" baseline="30000" dirty="0" smtClean="0"/>
              <a:t>th</a:t>
            </a:r>
            <a:r>
              <a:rPr lang="en-US" sz="2000" b="1" dirty="0" smtClean="0"/>
              <a:t> September 2023</a:t>
            </a:r>
            <a:endParaRPr lang="en-US" sz="2000" b="1" dirty="0"/>
          </a:p>
        </p:txBody>
      </p:sp>
      <p:sp>
        <p:nvSpPr>
          <p:cNvPr id="3" name="Subtitle 2"/>
          <p:cNvSpPr>
            <a:spLocks noGrp="1"/>
          </p:cNvSpPr>
          <p:nvPr>
            <p:ph type="subTitle" idx="1"/>
          </p:nvPr>
        </p:nvSpPr>
        <p:spPr>
          <a:xfrm>
            <a:off x="1380307" y="3944825"/>
            <a:ext cx="10206855" cy="2397193"/>
          </a:xfrm>
        </p:spPr>
        <p:txBody>
          <a:bodyPr>
            <a:normAutofit/>
          </a:bodyPr>
          <a:lstStyle/>
          <a:p>
            <a:r>
              <a:rPr lang="en-US" sz="3000" dirty="0" smtClean="0"/>
              <a:t>By</a:t>
            </a:r>
            <a:r>
              <a:rPr lang="en-US" sz="3000" dirty="0" smtClean="0"/>
              <a:t> Salaries </a:t>
            </a:r>
            <a:r>
              <a:rPr lang="en-US" sz="3000" dirty="0"/>
              <a:t>and Wages Review Working Group. </a:t>
            </a:r>
          </a:p>
          <a:p>
            <a:r>
              <a:rPr lang="en-US" sz="3000" dirty="0"/>
              <a:t>THE UNIVERSITY OF JUBA</a:t>
            </a:r>
          </a:p>
          <a:p>
            <a:r>
              <a:rPr lang="en-US" sz="2000" dirty="0"/>
              <a:t>In collaboration</a:t>
            </a:r>
          </a:p>
          <a:p>
            <a:r>
              <a:rPr lang="en-US" sz="2000" dirty="0"/>
              <a:t>with </a:t>
            </a:r>
          </a:p>
          <a:p>
            <a:r>
              <a:rPr lang="en-US" sz="2000" dirty="0"/>
              <a:t>The Sudd Institute and Ebony Centre for Strategic Studies</a:t>
            </a:r>
          </a:p>
          <a:p>
            <a:endParaRPr lang="en-US" dirty="0"/>
          </a:p>
        </p:txBody>
      </p:sp>
      <p:pic>
        <p:nvPicPr>
          <p:cNvPr id="4" name="Picture 3"/>
          <p:cNvPicPr/>
          <p:nvPr/>
        </p:nvPicPr>
        <p:blipFill>
          <a:blip r:embed="rId2" cstate="print">
            <a:extLst>
              <a:ext uri="{28A0092B-C50C-407E-A947-70E740481C1C}">
                <a14:useLocalDpi xmlns:a14="http://schemas.microsoft.com/office/drawing/2010/main" val="0"/>
              </a:ext>
            </a:extLst>
          </a:blip>
          <a:stretch>
            <a:fillRect/>
          </a:stretch>
        </p:blipFill>
        <p:spPr>
          <a:xfrm>
            <a:off x="5394006" y="282574"/>
            <a:ext cx="1828800" cy="1737360"/>
          </a:xfrm>
          <a:prstGeom prst="rect">
            <a:avLst/>
          </a:prstGeom>
        </p:spPr>
      </p:pic>
      <p:sp>
        <p:nvSpPr>
          <p:cNvPr id="5" name="Slide Number Placeholder 4"/>
          <p:cNvSpPr>
            <a:spLocks noGrp="1"/>
          </p:cNvSpPr>
          <p:nvPr>
            <p:ph type="sldNum" sz="quarter" idx="12"/>
          </p:nvPr>
        </p:nvSpPr>
        <p:spPr>
          <a:xfrm>
            <a:off x="11587162" y="6492875"/>
            <a:ext cx="339302" cy="365125"/>
          </a:xfrm>
          <a:ln>
            <a:noFill/>
          </a:ln>
        </p:spPr>
        <p:txBody>
          <a:bodyPr/>
          <a:lstStyle/>
          <a:p>
            <a:fld id="{1A465606-7F5C-4FDB-AF3A-F17BEEE7D35C}" type="slidenum">
              <a:rPr lang="en-US" smtClean="0"/>
              <a:t>1</a:t>
            </a:fld>
            <a:endParaRPr lang="en-US" dirty="0"/>
          </a:p>
        </p:txBody>
      </p:sp>
    </p:spTree>
    <p:extLst>
      <p:ext uri="{BB962C8B-B14F-4D97-AF65-F5344CB8AC3E}">
        <p14:creationId xmlns:p14="http://schemas.microsoft.com/office/powerpoint/2010/main" val="140069518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36098" y="323557"/>
            <a:ext cx="10917702" cy="1088554"/>
          </a:xfrm>
        </p:spPr>
        <p:txBody>
          <a:bodyPr>
            <a:normAutofit fontScale="90000"/>
          </a:bodyPr>
          <a:lstStyle/>
          <a:p>
            <a:r>
              <a:rPr lang="en-US" b="1" dirty="0">
                <a:latin typeface="Bahnschrift Condensed" panose="020B0502040204020203" pitchFamily="34" charset="0"/>
                <a:cs typeface="Arial" panose="020B0604020202020204" pitchFamily="34" charset="0"/>
              </a:rPr>
              <a:t/>
            </a:r>
            <a:br>
              <a:rPr lang="en-US" b="1" dirty="0">
                <a:latin typeface="Bahnschrift Condensed" panose="020B0502040204020203" pitchFamily="34" charset="0"/>
                <a:cs typeface="Arial" panose="020B0604020202020204" pitchFamily="34" charset="0"/>
              </a:rPr>
            </a:br>
            <a:r>
              <a:rPr lang="en-US" dirty="0">
                <a:latin typeface="Bahnschrift Condensed" panose="020B0502040204020203" pitchFamily="34" charset="0"/>
                <a:cs typeface="Arial" panose="020B0604020202020204" pitchFamily="34" charset="0"/>
              </a:rPr>
              <a:t>Principles Used in Determining and Ad</a:t>
            </a:r>
            <a:r>
              <a:rPr lang="en-US" dirty="0">
                <a:latin typeface="Arial Narrow" panose="020B0606020202030204" pitchFamily="34" charset="0"/>
                <a:cs typeface="Arial" panose="020B0604020202020204" pitchFamily="34" charset="0"/>
              </a:rPr>
              <a:t>justing Public sector salaries and wages </a:t>
            </a:r>
            <a:endParaRPr lang="en-US" dirty="0">
              <a:latin typeface="Arial Narrow" panose="020B0606020202030204" pitchFamily="34" charset="0"/>
            </a:endParaRPr>
          </a:p>
        </p:txBody>
      </p:sp>
      <p:sp>
        <p:nvSpPr>
          <p:cNvPr id="3" name="Content Placeholder 2"/>
          <p:cNvSpPr>
            <a:spLocks noGrp="1"/>
          </p:cNvSpPr>
          <p:nvPr>
            <p:ph idx="1"/>
          </p:nvPr>
        </p:nvSpPr>
        <p:spPr>
          <a:xfrm>
            <a:off x="243840" y="1683657"/>
            <a:ext cx="11551920" cy="4850786"/>
          </a:xfrm>
        </p:spPr>
        <p:txBody>
          <a:bodyPr>
            <a:noAutofit/>
          </a:bodyPr>
          <a:lstStyle/>
          <a:p>
            <a:pPr marL="0" indent="0">
              <a:buNone/>
            </a:pPr>
            <a:r>
              <a:rPr lang="en-CA" sz="3200" dirty="0"/>
              <a:t>In remuneration of civil servants, officials and employees, the Civil Service Act </a:t>
            </a:r>
            <a:r>
              <a:rPr lang="en-US" sz="3200" dirty="0"/>
              <a:t>(2011, Art 43), requires within the fiscal constraints to support: </a:t>
            </a:r>
          </a:p>
          <a:p>
            <a:pPr marL="457200" lvl="1" indent="0" algn="just">
              <a:buNone/>
            </a:pPr>
            <a:r>
              <a:rPr lang="en-US" sz="3100" dirty="0"/>
              <a:t>1) Efficient and effective service delivery; </a:t>
            </a:r>
          </a:p>
          <a:p>
            <a:pPr marL="457200" lvl="1" indent="0" algn="just">
              <a:buNone/>
            </a:pPr>
            <a:r>
              <a:rPr lang="en-US" sz="3100" dirty="0"/>
              <a:t>2) Affordability and sustainability; </a:t>
            </a:r>
          </a:p>
          <a:p>
            <a:pPr marL="457200" lvl="1" indent="0" algn="just">
              <a:buNone/>
            </a:pPr>
            <a:r>
              <a:rPr lang="en-US" sz="3100" dirty="0"/>
              <a:t>3) Appropriate incentives for all civil servants, officials and employees;</a:t>
            </a:r>
          </a:p>
          <a:p>
            <a:pPr marL="457200" lvl="1" indent="0" algn="just">
              <a:buNone/>
            </a:pPr>
            <a:r>
              <a:rPr lang="en-US" sz="3100" dirty="0"/>
              <a:t>4) Equal pay for work of equal value;</a:t>
            </a:r>
          </a:p>
          <a:p>
            <a:pPr marL="457200" lvl="1" indent="0" algn="just">
              <a:buNone/>
            </a:pPr>
            <a:r>
              <a:rPr lang="en-US" sz="3100" dirty="0"/>
              <a:t>5) Minimize monetary and in-kind allowances;</a:t>
            </a:r>
          </a:p>
          <a:p>
            <a:pPr marL="457200" lvl="1" indent="0" algn="just">
              <a:buNone/>
            </a:pPr>
            <a:r>
              <a:rPr lang="en-US" sz="3100" dirty="0"/>
              <a:t>6) Competitiveness and capacity to retain staff.</a:t>
            </a:r>
          </a:p>
        </p:txBody>
      </p:sp>
      <p:sp>
        <p:nvSpPr>
          <p:cNvPr id="4" name="Slide Number Placeholder 3"/>
          <p:cNvSpPr>
            <a:spLocks noGrp="1"/>
          </p:cNvSpPr>
          <p:nvPr>
            <p:ph type="sldNum" sz="quarter" idx="12"/>
          </p:nvPr>
        </p:nvSpPr>
        <p:spPr/>
        <p:txBody>
          <a:bodyPr/>
          <a:lstStyle/>
          <a:p>
            <a:fld id="{1A465606-7F5C-4FDB-AF3A-F17BEEE7D35C}" type="slidenum">
              <a:rPr lang="en-US" smtClean="0"/>
              <a:t>10</a:t>
            </a:fld>
            <a:endParaRPr lang="en-US"/>
          </a:p>
        </p:txBody>
      </p:sp>
    </p:spTree>
    <p:extLst>
      <p:ext uri="{BB962C8B-B14F-4D97-AF65-F5344CB8AC3E}">
        <p14:creationId xmlns:p14="http://schemas.microsoft.com/office/powerpoint/2010/main" val="201383032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84737"/>
          </a:xfrm>
        </p:spPr>
        <p:txBody>
          <a:bodyPr/>
          <a:lstStyle/>
          <a:p>
            <a:pPr algn="ctr"/>
            <a:r>
              <a:rPr lang="en-US" b="1" dirty="0">
                <a:latin typeface="Times New Roman" panose="02020603050405020304" pitchFamily="18" charset="0"/>
                <a:cs typeface="Times New Roman" panose="02020603050405020304" pitchFamily="18" charset="0"/>
              </a:rPr>
              <a:t>Objectives of the study </a:t>
            </a:r>
          </a:p>
        </p:txBody>
      </p:sp>
      <p:sp>
        <p:nvSpPr>
          <p:cNvPr id="3" name="Content Placeholder 2"/>
          <p:cNvSpPr>
            <a:spLocks noGrp="1"/>
          </p:cNvSpPr>
          <p:nvPr>
            <p:ph idx="1"/>
          </p:nvPr>
        </p:nvSpPr>
        <p:spPr>
          <a:xfrm>
            <a:off x="745588" y="1111348"/>
            <a:ext cx="10480430" cy="5261317"/>
          </a:xfrm>
        </p:spPr>
        <p:txBody>
          <a:bodyPr>
            <a:normAutofit fontScale="85000" lnSpcReduction="10000"/>
          </a:bodyPr>
          <a:lstStyle/>
          <a:p>
            <a:pPr marL="0" indent="0" algn="just">
              <a:buNone/>
            </a:pPr>
            <a:r>
              <a:rPr lang="en-US" sz="3200" dirty="0">
                <a:latin typeface="Times New Roman" panose="02020603050405020304" pitchFamily="18" charset="0"/>
                <a:cs typeface="Times New Roman" panose="02020603050405020304" pitchFamily="18" charset="0"/>
              </a:rPr>
              <a:t>The overall objective of the study was to review the salaries and wages of public sector employees in line with the current cost of living.</a:t>
            </a:r>
          </a:p>
          <a:p>
            <a:pPr marL="0" indent="0" algn="just">
              <a:buNone/>
            </a:pPr>
            <a:endParaRPr lang="en-US" sz="3200" dirty="0">
              <a:latin typeface="Times New Roman" panose="02020603050405020304" pitchFamily="18" charset="0"/>
              <a:cs typeface="Times New Roman" panose="02020603050405020304" pitchFamily="18" charset="0"/>
            </a:endParaRPr>
          </a:p>
          <a:p>
            <a:pPr marL="0" indent="0" algn="just">
              <a:buNone/>
            </a:pPr>
            <a:r>
              <a:rPr lang="en-US" sz="3200" b="1" dirty="0">
                <a:latin typeface="Times New Roman" panose="02020603050405020304" pitchFamily="18" charset="0"/>
                <a:cs typeface="Times New Roman" panose="02020603050405020304" pitchFamily="18" charset="0"/>
              </a:rPr>
              <a:t>Specific objectives:</a:t>
            </a:r>
          </a:p>
          <a:p>
            <a:pPr lvl="0" algn="just"/>
            <a:r>
              <a:rPr lang="en-US" sz="3200" dirty="0">
                <a:latin typeface="Times New Roman" panose="02020603050405020304" pitchFamily="18" charset="0"/>
                <a:cs typeface="Times New Roman" panose="02020603050405020304" pitchFamily="18" charset="0"/>
              </a:rPr>
              <a:t>Gather information on the current civil service procedures of salaries and wages payment, and concerns of employees on economic hardships</a:t>
            </a:r>
          </a:p>
          <a:p>
            <a:pPr lvl="0" algn="just"/>
            <a:r>
              <a:rPr lang="en-US" sz="3200" dirty="0">
                <a:latin typeface="Times New Roman" panose="02020603050405020304" pitchFamily="18" charset="0"/>
                <a:cs typeface="Times New Roman" panose="02020603050405020304" pitchFamily="18" charset="0"/>
              </a:rPr>
              <a:t>Identify suitable method for adjustment to inflation in line with the cost of living</a:t>
            </a:r>
          </a:p>
          <a:p>
            <a:pPr lvl="0" algn="just"/>
            <a:r>
              <a:rPr lang="en-US" sz="3200" dirty="0">
                <a:latin typeface="Times New Roman" panose="02020603050405020304" pitchFamily="18" charset="0"/>
                <a:cs typeface="Times New Roman" panose="02020603050405020304" pitchFamily="18" charset="0"/>
              </a:rPr>
              <a:t>Propose framework for adjustment of salaries and wages applicable to national, state and local governments to meet the cost of pension and health insurance and essential public goods such as general education</a:t>
            </a:r>
          </a:p>
          <a:p>
            <a:pPr lvl="0" algn="just"/>
            <a:r>
              <a:rPr lang="en-US" sz="3200" dirty="0">
                <a:latin typeface="Times New Roman" panose="02020603050405020304" pitchFamily="18" charset="0"/>
                <a:cs typeface="Times New Roman" panose="02020603050405020304" pitchFamily="18" charset="0"/>
              </a:rPr>
              <a:t>Provide recommendations at Policy and programming levels.</a:t>
            </a:r>
          </a:p>
        </p:txBody>
      </p:sp>
      <p:sp>
        <p:nvSpPr>
          <p:cNvPr id="4" name="Slide Number Placeholder 3"/>
          <p:cNvSpPr>
            <a:spLocks noGrp="1"/>
          </p:cNvSpPr>
          <p:nvPr>
            <p:ph type="sldNum" sz="quarter" idx="12"/>
          </p:nvPr>
        </p:nvSpPr>
        <p:spPr/>
        <p:txBody>
          <a:bodyPr/>
          <a:lstStyle/>
          <a:p>
            <a:fld id="{1A465606-7F5C-4FDB-AF3A-F17BEEE7D35C}" type="slidenum">
              <a:rPr lang="en-US" smtClean="0"/>
              <a:t>11</a:t>
            </a:fld>
            <a:endParaRPr lang="en-US"/>
          </a:p>
        </p:txBody>
      </p:sp>
    </p:spTree>
    <p:extLst>
      <p:ext uri="{BB962C8B-B14F-4D97-AF65-F5344CB8AC3E}">
        <p14:creationId xmlns:p14="http://schemas.microsoft.com/office/powerpoint/2010/main" val="405440356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endParaRPr lang="en-US" sz="4000" dirty="0"/>
          </a:p>
          <a:p>
            <a:pPr marL="0" indent="0" algn="ctr">
              <a:buNone/>
            </a:pPr>
            <a:endParaRPr lang="en-US" sz="4800" dirty="0">
              <a:latin typeface="Arial Black" panose="020B0A04020102020204" pitchFamily="34" charset="0"/>
            </a:endParaRPr>
          </a:p>
          <a:p>
            <a:pPr marL="0" indent="0" algn="ctr">
              <a:buNone/>
            </a:pPr>
            <a:r>
              <a:rPr lang="en-US" sz="4800" dirty="0">
                <a:latin typeface="Arial Black" panose="020B0A04020102020204" pitchFamily="34" charset="0"/>
              </a:rPr>
              <a:t>Methodology and Key Findings</a:t>
            </a:r>
          </a:p>
        </p:txBody>
      </p:sp>
      <p:sp>
        <p:nvSpPr>
          <p:cNvPr id="2" name="Slide Number Placeholder 1"/>
          <p:cNvSpPr>
            <a:spLocks noGrp="1"/>
          </p:cNvSpPr>
          <p:nvPr>
            <p:ph type="sldNum" sz="quarter" idx="12"/>
          </p:nvPr>
        </p:nvSpPr>
        <p:spPr/>
        <p:txBody>
          <a:bodyPr/>
          <a:lstStyle/>
          <a:p>
            <a:fld id="{1A465606-7F5C-4FDB-AF3A-F17BEEE7D35C}" type="slidenum">
              <a:rPr lang="en-US" smtClean="0"/>
              <a:t>12</a:t>
            </a:fld>
            <a:endParaRPr lang="en-US"/>
          </a:p>
        </p:txBody>
      </p:sp>
    </p:spTree>
    <p:extLst>
      <p:ext uri="{BB962C8B-B14F-4D97-AF65-F5344CB8AC3E}">
        <p14:creationId xmlns:p14="http://schemas.microsoft.com/office/powerpoint/2010/main" val="101193535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838200" y="365126"/>
            <a:ext cx="10515600" cy="1041644"/>
          </a:xfrm>
        </p:spPr>
        <p:txBody>
          <a:bodyPr/>
          <a:lstStyle/>
          <a:p>
            <a:r>
              <a:rPr lang="en-US" b="1" dirty="0">
                <a:latin typeface="Eras Bold ITC" panose="020B0907030504020204" pitchFamily="34" charset="0"/>
              </a:rPr>
              <a:t>Key Findings……</a:t>
            </a:r>
          </a:p>
        </p:txBody>
      </p:sp>
      <p:sp>
        <p:nvSpPr>
          <p:cNvPr id="3" name="Content Placeholder 2"/>
          <p:cNvSpPr>
            <a:spLocks noGrp="1"/>
          </p:cNvSpPr>
          <p:nvPr>
            <p:ph idx="1"/>
          </p:nvPr>
        </p:nvSpPr>
        <p:spPr>
          <a:xfrm>
            <a:off x="838200" y="1406770"/>
            <a:ext cx="10515600" cy="5086104"/>
          </a:xfrm>
        </p:spPr>
        <p:txBody>
          <a:bodyPr>
            <a:normAutofit fontScale="92500" lnSpcReduction="10000"/>
          </a:bodyPr>
          <a:lstStyle/>
          <a:p>
            <a:pPr algn="just"/>
            <a:r>
              <a:rPr lang="en-US" sz="3600" dirty="0"/>
              <a:t>Current pay structure of public sector wage bill does not cater for pension and national security or health insurance</a:t>
            </a:r>
          </a:p>
          <a:p>
            <a:pPr lvl="2" algn="just"/>
            <a:r>
              <a:rPr lang="en-US" sz="3600" dirty="0" smtClean="0"/>
              <a:t>5% </a:t>
            </a:r>
            <a:r>
              <a:rPr lang="en-US" sz="3600" dirty="0"/>
              <a:t>of pension contribution deducted is not deposited in any known and accessible account</a:t>
            </a:r>
          </a:p>
          <a:p>
            <a:pPr lvl="2" algn="just"/>
            <a:r>
              <a:rPr lang="en-US" sz="3600" dirty="0"/>
              <a:t>The government  contribution of 11% for employee’s pensions is not followed as stipulated in Pension Fund Act 2012</a:t>
            </a:r>
          </a:p>
          <a:p>
            <a:pPr algn="just"/>
            <a:r>
              <a:rPr lang="en-US" sz="3600" dirty="0"/>
              <a:t>There is no provision for social security/public health insurance for medical coverage, accident or disability as it was in old Sudan National Social Security and Insurance Act 1997. Citizens pay for treatment out of their pocket.</a:t>
            </a:r>
            <a:endParaRPr lang="en-US" dirty="0"/>
          </a:p>
        </p:txBody>
      </p:sp>
      <p:sp>
        <p:nvSpPr>
          <p:cNvPr id="2" name="Slide Number Placeholder 1"/>
          <p:cNvSpPr>
            <a:spLocks noGrp="1"/>
          </p:cNvSpPr>
          <p:nvPr>
            <p:ph type="sldNum" sz="quarter" idx="12"/>
          </p:nvPr>
        </p:nvSpPr>
        <p:spPr/>
        <p:txBody>
          <a:bodyPr/>
          <a:lstStyle/>
          <a:p>
            <a:fld id="{1A465606-7F5C-4FDB-AF3A-F17BEEE7D35C}" type="slidenum">
              <a:rPr lang="en-US" smtClean="0"/>
              <a:t>13</a:t>
            </a:fld>
            <a:endParaRPr lang="en-US"/>
          </a:p>
        </p:txBody>
      </p:sp>
    </p:spTree>
    <p:extLst>
      <p:ext uri="{BB962C8B-B14F-4D97-AF65-F5344CB8AC3E}">
        <p14:creationId xmlns:p14="http://schemas.microsoft.com/office/powerpoint/2010/main" val="36422844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737961"/>
          </a:xfrm>
        </p:spPr>
        <p:txBody>
          <a:bodyPr>
            <a:normAutofit/>
          </a:bodyPr>
          <a:lstStyle/>
          <a:p>
            <a:r>
              <a:rPr lang="en-US" b="1" dirty="0">
                <a:latin typeface="Arial Black" panose="020B0A04020102020204" pitchFamily="34" charset="0"/>
              </a:rPr>
              <a:t>Key Findings……</a:t>
            </a:r>
          </a:p>
        </p:txBody>
      </p:sp>
      <p:sp>
        <p:nvSpPr>
          <p:cNvPr id="3" name="Content Placeholder 2"/>
          <p:cNvSpPr>
            <a:spLocks noGrp="1"/>
          </p:cNvSpPr>
          <p:nvPr>
            <p:ph idx="1"/>
          </p:nvPr>
        </p:nvSpPr>
        <p:spPr>
          <a:xfrm>
            <a:off x="551542" y="1269242"/>
            <a:ext cx="11074401" cy="5223633"/>
          </a:xfrm>
        </p:spPr>
        <p:txBody>
          <a:bodyPr>
            <a:normAutofit fontScale="77500" lnSpcReduction="20000"/>
          </a:bodyPr>
          <a:lstStyle/>
          <a:p>
            <a:pPr lvl="0" algn="just"/>
            <a:r>
              <a:rPr lang="en-US" sz="3500" b="1" dirty="0"/>
              <a:t>High wage bill yet low wages: </a:t>
            </a:r>
            <a:r>
              <a:rPr lang="en-US" sz="3500" dirty="0"/>
              <a:t>Spending on public sector is high on aggregate but wages to public sector employees are low. High wage bill is caused by over employment of particular sectors e.g., organized forces and security sector which takes about </a:t>
            </a:r>
            <a:r>
              <a:rPr lang="en-US" sz="3500" dirty="0">
                <a:solidFill>
                  <a:srgbClr val="FF0000"/>
                </a:solidFill>
              </a:rPr>
              <a:t>78%</a:t>
            </a:r>
            <a:r>
              <a:rPr lang="en-US" sz="3500" dirty="0"/>
              <a:t> of public </a:t>
            </a:r>
            <a:r>
              <a:rPr lang="en-US" sz="3500" dirty="0" smtClean="0"/>
              <a:t>revenue</a:t>
            </a:r>
            <a:r>
              <a:rPr lang="en-US" sz="3500" dirty="0" smtClean="0"/>
              <a:t> in FY 2015/2016</a:t>
            </a:r>
          </a:p>
          <a:p>
            <a:pPr algn="just"/>
            <a:r>
              <a:rPr lang="en-US" sz="3200" dirty="0">
                <a:latin typeface="Arial" panose="020B0604020202020204" pitchFamily="34" charset="0"/>
                <a:cs typeface="Arial" panose="020B0604020202020204" pitchFamily="34" charset="0"/>
              </a:rPr>
              <a:t>In FY 2023/24, the government is budgeting for </a:t>
            </a:r>
            <a:r>
              <a:rPr lang="en-US" sz="3200" b="1" dirty="0">
                <a:solidFill>
                  <a:srgbClr val="FF0000"/>
                </a:solidFill>
                <a:latin typeface="Arial" panose="020B0604020202020204" pitchFamily="34" charset="0"/>
                <a:cs typeface="Arial" panose="020B0604020202020204" pitchFamily="34" charset="0"/>
              </a:rPr>
              <a:t>376,226</a:t>
            </a:r>
            <a:r>
              <a:rPr lang="en-US" sz="3200" dirty="0">
                <a:latin typeface="Arial" panose="020B0604020202020204" pitchFamily="34" charset="0"/>
                <a:cs typeface="Arial" panose="020B0604020202020204" pitchFamily="34" charset="0"/>
              </a:rPr>
              <a:t> personnel in </a:t>
            </a:r>
            <a:r>
              <a:rPr lang="en-US" sz="3200" dirty="0" smtClean="0">
                <a:latin typeface="Arial" panose="020B0604020202020204" pitchFamily="34" charset="0"/>
                <a:cs typeface="Arial" panose="020B0604020202020204" pitchFamily="34" charset="0"/>
              </a:rPr>
              <a:t> </a:t>
            </a:r>
            <a:r>
              <a:rPr lang="en-US" sz="3200" dirty="0">
                <a:latin typeface="Arial" panose="020B0604020202020204" pitchFamily="34" charset="0"/>
                <a:cs typeface="Arial" panose="020B0604020202020204" pitchFamily="34" charset="0"/>
              </a:rPr>
              <a:t>security sector  that may not exist. In line with the provision in the R-ARCISS, we thus recommend </a:t>
            </a:r>
            <a:r>
              <a:rPr lang="en-US" sz="3200" dirty="0">
                <a:solidFill>
                  <a:srgbClr val="00B0F0"/>
                </a:solidFill>
                <a:latin typeface="Arial" panose="020B0604020202020204" pitchFamily="34" charset="0"/>
                <a:cs typeface="Arial" panose="020B0604020202020204" pitchFamily="34" charset="0"/>
              </a:rPr>
              <a:t>85,000</a:t>
            </a:r>
            <a:r>
              <a:rPr lang="en-US" sz="3200" dirty="0">
                <a:latin typeface="Arial" panose="020B0604020202020204" pitchFamily="34" charset="0"/>
                <a:cs typeface="Arial" panose="020B0604020202020204" pitchFamily="34" charset="0"/>
              </a:rPr>
              <a:t> personnel in the security sector</a:t>
            </a:r>
            <a:r>
              <a:rPr lang="en-US" sz="3200" dirty="0" smtClean="0">
                <a:latin typeface="Arial" panose="020B0604020202020204" pitchFamily="34" charset="0"/>
                <a:cs typeface="Arial" panose="020B0604020202020204" pitchFamily="34" charset="0"/>
              </a:rPr>
              <a:t>.</a:t>
            </a:r>
            <a:endParaRPr lang="en-US" sz="3500" dirty="0"/>
          </a:p>
          <a:p>
            <a:pPr marL="0" lvl="0" indent="0" algn="just">
              <a:buNone/>
            </a:pPr>
            <a:endParaRPr lang="en-US" sz="1500" dirty="0"/>
          </a:p>
          <a:p>
            <a:pPr lvl="0" algn="just"/>
            <a:r>
              <a:rPr lang="en-US" sz="3500" b="1" dirty="0"/>
              <a:t>Civil service with low capacity: </a:t>
            </a:r>
            <a:r>
              <a:rPr lang="en-US" sz="3500" dirty="0"/>
              <a:t>civil service has large number of unclassified staff with limited level of education, and several senior civil servants are past retirement age. The 2019 headcount by the government shows only 9,457 staff are classified compared to 6,372 unclassified staffs</a:t>
            </a:r>
          </a:p>
          <a:p>
            <a:pPr marL="0" lvl="0" indent="0" algn="just">
              <a:buNone/>
            </a:pPr>
            <a:endParaRPr lang="en-US" sz="3500" dirty="0"/>
          </a:p>
          <a:p>
            <a:pPr lvl="0" algn="just"/>
            <a:r>
              <a:rPr lang="en-US" sz="3500" b="1" dirty="0"/>
              <a:t>Low motivation in the civil service</a:t>
            </a:r>
            <a:r>
              <a:rPr lang="en-US" sz="3500" dirty="0"/>
              <a:t>: has increased discontentment, poor performance and attendance due to low salaries and wages and delayed payment.</a:t>
            </a:r>
          </a:p>
          <a:p>
            <a:endParaRPr lang="en-US" dirty="0"/>
          </a:p>
        </p:txBody>
      </p:sp>
      <p:sp>
        <p:nvSpPr>
          <p:cNvPr id="4" name="Slide Number Placeholder 3"/>
          <p:cNvSpPr>
            <a:spLocks noGrp="1"/>
          </p:cNvSpPr>
          <p:nvPr>
            <p:ph type="sldNum" sz="quarter" idx="12"/>
          </p:nvPr>
        </p:nvSpPr>
        <p:spPr/>
        <p:txBody>
          <a:bodyPr/>
          <a:lstStyle/>
          <a:p>
            <a:fld id="{1A465606-7F5C-4FDB-AF3A-F17BEEE7D35C}" type="slidenum">
              <a:rPr lang="en-US" smtClean="0"/>
              <a:t>14</a:t>
            </a:fld>
            <a:endParaRPr lang="en-US"/>
          </a:p>
        </p:txBody>
      </p:sp>
    </p:spTree>
    <p:extLst>
      <p:ext uri="{BB962C8B-B14F-4D97-AF65-F5344CB8AC3E}">
        <p14:creationId xmlns:p14="http://schemas.microsoft.com/office/powerpoint/2010/main" val="83835615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Title 4"/>
          <p:cNvSpPr>
            <a:spLocks noGrp="1"/>
          </p:cNvSpPr>
          <p:nvPr>
            <p:ph type="title"/>
          </p:nvPr>
        </p:nvSpPr>
        <p:spPr>
          <a:xfrm>
            <a:off x="0" y="685800"/>
            <a:ext cx="2974957" cy="5105400"/>
          </a:xfrm>
          <a:prstGeom prst="rect">
            <a:avLst/>
          </a:prstGeom>
        </p:spPr>
        <p:txBody>
          <a:bodyPr>
            <a:normAutofit/>
          </a:bodyPr>
          <a:lstStyle/>
          <a:p>
            <a:pPr fontAlgn="ctr"/>
            <a:r>
              <a:rPr lang="en-US" sz="4000" b="1" dirty="0">
                <a:solidFill>
                  <a:srgbClr val="FFFFFF"/>
                </a:solidFill>
              </a:rPr>
              <a:t>Trends in Public Sector Wage Bill in South Sudan</a:t>
            </a:r>
            <a:endParaRPr lang="en-US" sz="4000" b="1" dirty="0">
              <a:solidFill>
                <a:srgbClr val="FFFFFF"/>
              </a:solidFill>
              <a:latin typeface="Times New Roman" panose="02020603050405020304" pitchFamily="18" charset="0"/>
            </a:endParaRPr>
          </a:p>
        </p:txBody>
      </p:sp>
      <p:graphicFrame>
        <p:nvGraphicFramePr>
          <p:cNvPr id="6" name="Content Placeholder 5">
            <a:extLst>
              <a:ext uri="{FF2B5EF4-FFF2-40B4-BE49-F238E27FC236}">
                <a16:creationId xmlns:a16="http://schemas.microsoft.com/office/drawing/2014/main" xmlns="" id="{8E496C85-1A8D-4703-B4C7-DAD376F60A29}"/>
              </a:ext>
            </a:extLst>
          </p:cNvPr>
          <p:cNvGraphicFramePr>
            <a:graphicFrameLocks noGrp="1"/>
          </p:cNvGraphicFramePr>
          <p:nvPr>
            <p:ph idx="1"/>
            <p:extLst>
              <p:ext uri="{D42A27DB-BD31-4B8C-83A1-F6EECF244321}">
                <p14:modId xmlns:p14="http://schemas.microsoft.com/office/powerpoint/2010/main" val="1145357080"/>
              </p:ext>
            </p:extLst>
          </p:nvPr>
        </p:nvGraphicFramePr>
        <p:xfrm>
          <a:off x="1030514" y="1209020"/>
          <a:ext cx="10160000" cy="5070797"/>
        </p:xfrm>
        <a:graphic>
          <a:graphicData uri="http://schemas.openxmlformats.org/drawingml/2006/chart">
            <c:chart xmlns:c="http://schemas.openxmlformats.org/drawingml/2006/chart" xmlns:r="http://schemas.openxmlformats.org/officeDocument/2006/relationships" r:id="rId2"/>
          </a:graphicData>
        </a:graphic>
      </p:graphicFrame>
      <p:sp>
        <p:nvSpPr>
          <p:cNvPr id="3" name="TextBox 2">
            <a:extLst>
              <a:ext uri="{FF2B5EF4-FFF2-40B4-BE49-F238E27FC236}">
                <a16:creationId xmlns:a16="http://schemas.microsoft.com/office/drawing/2014/main" xmlns="" id="{329EA8EE-E7F7-4BBC-B3B0-FA1F531C1575}"/>
              </a:ext>
            </a:extLst>
          </p:cNvPr>
          <p:cNvSpPr txBox="1"/>
          <p:nvPr/>
        </p:nvSpPr>
        <p:spPr>
          <a:xfrm>
            <a:off x="406398" y="458793"/>
            <a:ext cx="9535887" cy="523220"/>
          </a:xfrm>
          <a:prstGeom prst="rect">
            <a:avLst/>
          </a:prstGeom>
          <a:noFill/>
        </p:spPr>
        <p:txBody>
          <a:bodyPr wrap="square" rtlCol="0">
            <a:spAutoFit/>
          </a:bodyPr>
          <a:lstStyle/>
          <a:p>
            <a:pPr algn="ctr">
              <a:defRPr sz="2800" b="0" i="0" u="none" strike="noStrike" kern="1200" cap="none" spc="0" normalizeH="0" baseline="0">
                <a:solidFill>
                  <a:prstClr val="black">
                    <a:lumMod val="65000"/>
                    <a:lumOff val="35000"/>
                  </a:prstClr>
                </a:solidFill>
                <a:latin typeface="+mj-lt"/>
                <a:ea typeface="+mj-ea"/>
                <a:cs typeface="+mj-cs"/>
              </a:defRPr>
            </a:pPr>
            <a:r>
              <a:rPr lang="en-US" b="1" dirty="0">
                <a:solidFill>
                  <a:prstClr val="black">
                    <a:lumMod val="65000"/>
                    <a:lumOff val="35000"/>
                  </a:prstClr>
                </a:solidFill>
              </a:rPr>
              <a:t>Comparative analysis between South Sudan and Kenya</a:t>
            </a:r>
          </a:p>
        </p:txBody>
      </p:sp>
      <p:sp>
        <p:nvSpPr>
          <p:cNvPr id="2" name="Slide Number Placeholder 1"/>
          <p:cNvSpPr>
            <a:spLocks noGrp="1"/>
          </p:cNvSpPr>
          <p:nvPr>
            <p:ph type="sldNum" sz="quarter" idx="12"/>
          </p:nvPr>
        </p:nvSpPr>
        <p:spPr/>
        <p:txBody>
          <a:bodyPr/>
          <a:lstStyle/>
          <a:p>
            <a:fld id="{1A465606-7F5C-4FDB-AF3A-F17BEEE7D35C}" type="slidenum">
              <a:rPr lang="en-US" smtClean="0"/>
              <a:t>15</a:t>
            </a:fld>
            <a:endParaRPr lang="en-US"/>
          </a:p>
        </p:txBody>
      </p:sp>
    </p:spTree>
    <p:extLst>
      <p:ext uri="{BB962C8B-B14F-4D97-AF65-F5344CB8AC3E}">
        <p14:creationId xmlns:p14="http://schemas.microsoft.com/office/powerpoint/2010/main" val="1846589307"/>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685800"/>
            <a:ext cx="2848567" cy="5105400"/>
          </a:xfrm>
          <a:prstGeom prst="rect">
            <a:avLst/>
          </a:prstGeom>
        </p:spPr>
        <p:txBody>
          <a:bodyPr vert="horz" lIns="91440" tIns="45720" rIns="91440" bIns="45720" rtlCol="0" anchor="ctr">
            <a:normAutofit/>
          </a:bodyPr>
          <a:lstStyle/>
          <a:p>
            <a:pPr fontAlgn="ctr">
              <a:lnSpc>
                <a:spcPct val="90000"/>
              </a:lnSpc>
              <a:spcBef>
                <a:spcPct val="0"/>
              </a:spcBef>
              <a:spcAft>
                <a:spcPts val="600"/>
              </a:spcAft>
            </a:pPr>
            <a:r>
              <a:rPr lang="en-US" sz="4000" b="1" kern="1200" dirty="0">
                <a:solidFill>
                  <a:srgbClr val="FFFFFF"/>
                </a:solidFill>
                <a:latin typeface="+mj-lt"/>
                <a:ea typeface="+mj-ea"/>
                <a:cs typeface="+mj-cs"/>
              </a:rPr>
              <a:t>Trends in Public Sector Wage Bill Cont’d…</a:t>
            </a:r>
          </a:p>
        </p:txBody>
      </p:sp>
      <p:sp>
        <p:nvSpPr>
          <p:cNvPr id="5" name="TextBox 4">
            <a:extLst>
              <a:ext uri="{FF2B5EF4-FFF2-40B4-BE49-F238E27FC236}">
                <a16:creationId xmlns:a16="http://schemas.microsoft.com/office/drawing/2014/main" xmlns="" id="{573EB6A4-AA57-4C81-87FB-A6D5CE561788}"/>
              </a:ext>
            </a:extLst>
          </p:cNvPr>
          <p:cNvSpPr txBox="1"/>
          <p:nvPr/>
        </p:nvSpPr>
        <p:spPr>
          <a:xfrm>
            <a:off x="764266" y="281971"/>
            <a:ext cx="9535887" cy="523220"/>
          </a:xfrm>
          <a:prstGeom prst="rect">
            <a:avLst/>
          </a:prstGeom>
          <a:noFill/>
        </p:spPr>
        <p:txBody>
          <a:bodyPr wrap="square" rtlCol="0">
            <a:spAutoFit/>
          </a:bodyPr>
          <a:lstStyle/>
          <a:p>
            <a:pPr algn="ctr">
              <a:defRPr sz="2800" b="0" i="0" u="none" strike="noStrike" kern="1200" cap="none" spc="0" normalizeH="0" baseline="0">
                <a:solidFill>
                  <a:prstClr val="black">
                    <a:lumMod val="65000"/>
                    <a:lumOff val="35000"/>
                  </a:prstClr>
                </a:solidFill>
                <a:latin typeface="+mj-lt"/>
                <a:ea typeface="+mj-ea"/>
                <a:cs typeface="+mj-cs"/>
              </a:defRPr>
            </a:pPr>
            <a:r>
              <a:rPr lang="en-US" b="1" dirty="0">
                <a:solidFill>
                  <a:prstClr val="black">
                    <a:lumMod val="65000"/>
                    <a:lumOff val="35000"/>
                  </a:prstClr>
                </a:solidFill>
              </a:rPr>
              <a:t>Comparative analysis of Wage Bill between South Sudan and Kenya</a:t>
            </a:r>
          </a:p>
        </p:txBody>
      </p:sp>
      <p:graphicFrame>
        <p:nvGraphicFramePr>
          <p:cNvPr id="6" name="Chart 5">
            <a:extLst>
              <a:ext uri="{FF2B5EF4-FFF2-40B4-BE49-F238E27FC236}">
                <a16:creationId xmlns:a16="http://schemas.microsoft.com/office/drawing/2014/main" xmlns="" id="{00000000-0008-0000-0000-000004000000}"/>
              </a:ext>
            </a:extLst>
          </p:cNvPr>
          <p:cNvGraphicFramePr>
            <a:graphicFrameLocks/>
          </p:cNvGraphicFramePr>
          <p:nvPr>
            <p:extLst>
              <p:ext uri="{D42A27DB-BD31-4B8C-83A1-F6EECF244321}">
                <p14:modId xmlns:p14="http://schemas.microsoft.com/office/powerpoint/2010/main" val="1215992974"/>
              </p:ext>
            </p:extLst>
          </p:nvPr>
        </p:nvGraphicFramePr>
        <p:xfrm>
          <a:off x="914401" y="1209020"/>
          <a:ext cx="10387012" cy="5105399"/>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16</a:t>
            </a:fld>
            <a:endParaRPr lang="en-US"/>
          </a:p>
        </p:txBody>
      </p:sp>
    </p:spTree>
    <p:extLst>
      <p:ext uri="{BB962C8B-B14F-4D97-AF65-F5344CB8AC3E}">
        <p14:creationId xmlns:p14="http://schemas.microsoft.com/office/powerpoint/2010/main" val="21051239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Content Placeholder 4">
            <a:extLst>
              <a:ext uri="{FF2B5EF4-FFF2-40B4-BE49-F238E27FC236}">
                <a16:creationId xmlns:a16="http://schemas.microsoft.com/office/drawing/2014/main" xmlns="" id="{3D153021-6877-4D73-9763-37B9C26BF8E8}"/>
              </a:ext>
            </a:extLst>
          </p:cNvPr>
          <p:cNvGraphicFramePr>
            <a:graphicFrameLocks noGrp="1"/>
          </p:cNvGraphicFramePr>
          <p:nvPr>
            <p:ph idx="1"/>
            <p:extLst>
              <p:ext uri="{D42A27DB-BD31-4B8C-83A1-F6EECF244321}">
                <p14:modId xmlns:p14="http://schemas.microsoft.com/office/powerpoint/2010/main" val="840048586"/>
              </p:ext>
            </p:extLst>
          </p:nvPr>
        </p:nvGraphicFramePr>
        <p:xfrm>
          <a:off x="312516" y="678426"/>
          <a:ext cx="11707419" cy="6035706"/>
        </p:xfrm>
        <a:graphic>
          <a:graphicData uri="http://schemas.openxmlformats.org/drawingml/2006/table">
            <a:tbl>
              <a:tblPr>
                <a:tableStyleId>{5C22544A-7EE6-4342-B048-85BDC9FD1C3A}</a:tableStyleId>
              </a:tblPr>
              <a:tblGrid>
                <a:gridCol w="4406968">
                  <a:extLst>
                    <a:ext uri="{9D8B030D-6E8A-4147-A177-3AD203B41FA5}">
                      <a16:colId xmlns:a16="http://schemas.microsoft.com/office/drawing/2014/main" xmlns="" val="2304303011"/>
                    </a:ext>
                  </a:extLst>
                </a:gridCol>
                <a:gridCol w="2035277">
                  <a:extLst>
                    <a:ext uri="{9D8B030D-6E8A-4147-A177-3AD203B41FA5}">
                      <a16:colId xmlns:a16="http://schemas.microsoft.com/office/drawing/2014/main" xmlns="" val="375258690"/>
                    </a:ext>
                  </a:extLst>
                </a:gridCol>
                <a:gridCol w="1893487">
                  <a:extLst>
                    <a:ext uri="{9D8B030D-6E8A-4147-A177-3AD203B41FA5}">
                      <a16:colId xmlns:a16="http://schemas.microsoft.com/office/drawing/2014/main" xmlns="" val="2016554238"/>
                    </a:ext>
                  </a:extLst>
                </a:gridCol>
                <a:gridCol w="3371687">
                  <a:extLst>
                    <a:ext uri="{9D8B030D-6E8A-4147-A177-3AD203B41FA5}">
                      <a16:colId xmlns:a16="http://schemas.microsoft.com/office/drawing/2014/main" xmlns="" val="4162752532"/>
                    </a:ext>
                  </a:extLst>
                </a:gridCol>
              </a:tblGrid>
              <a:tr h="643708">
                <a:tc>
                  <a:txBody>
                    <a:bodyPr/>
                    <a:lstStyle/>
                    <a:p>
                      <a:pPr algn="l" fontAlgn="b"/>
                      <a:r>
                        <a:rPr lang="en-US" sz="2400" b="1" u="none" strike="noStrike" dirty="0">
                          <a:effectLst/>
                        </a:rPr>
                        <a:t>Type of Income</a:t>
                      </a:r>
                      <a:endParaRPr lang="en-US"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b="1" u="none" strike="noStrike" dirty="0">
                          <a:effectLst/>
                        </a:rPr>
                        <a:t>Amount ($ billion)</a:t>
                      </a:r>
                      <a:endParaRPr lang="en-US"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b="1" u="none" strike="noStrike" dirty="0">
                          <a:effectLst/>
                        </a:rPr>
                        <a:t>Share of total (%)</a:t>
                      </a:r>
                      <a:endParaRPr lang="en-US"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b="1" u="none" strike="noStrike" dirty="0">
                          <a:effectLst/>
                        </a:rPr>
                        <a:t>Examples</a:t>
                      </a:r>
                      <a:endParaRPr lang="en-US" sz="2400" b="1"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065273557"/>
                  </a:ext>
                </a:extLst>
              </a:tr>
              <a:tr h="357703">
                <a:tc>
                  <a:txBody>
                    <a:bodyPr/>
                    <a:lstStyle/>
                    <a:p>
                      <a:pPr algn="l" fontAlgn="b"/>
                      <a:r>
                        <a:rPr lang="en-US" sz="2400" u="none" strike="noStrike" dirty="0">
                          <a:solidFill>
                            <a:srgbClr val="FF0000"/>
                          </a:solidFill>
                          <a:effectLst/>
                        </a:rPr>
                        <a:t>Labour Income</a:t>
                      </a:r>
                      <a:r>
                        <a:rPr lang="en-US" sz="2400" u="none" strike="noStrike" dirty="0">
                          <a:effectLst/>
                        </a:rPr>
                        <a:t>:</a:t>
                      </a:r>
                      <a:endParaRPr lang="en-US"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470292597"/>
                  </a:ext>
                </a:extLst>
              </a:tr>
              <a:tr h="357703">
                <a:tc>
                  <a:txBody>
                    <a:bodyPr/>
                    <a:lstStyle/>
                    <a:p>
                      <a:pPr algn="l" fontAlgn="b"/>
                      <a:r>
                        <a:rPr lang="en-US" sz="2400" u="none" strike="noStrike" dirty="0">
                          <a:effectLst/>
                        </a:rPr>
                        <a:t>Wages and Salaries</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solidFill>
                            <a:srgbClr val="FF0000"/>
                          </a:solidFill>
                          <a:effectLst/>
                        </a:rPr>
                        <a:t>6,356</a:t>
                      </a:r>
                      <a:endParaRPr lang="en-US" sz="2400" b="0"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51.8</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Teachers </a:t>
                      </a:r>
                      <a:r>
                        <a:rPr lang="en-US" sz="2400" u="none" strike="noStrike" dirty="0" smtClean="0">
                          <a:effectLst/>
                        </a:rPr>
                        <a:t>wages </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977565904"/>
                  </a:ext>
                </a:extLst>
              </a:tr>
              <a:tr h="622134">
                <a:tc>
                  <a:txBody>
                    <a:bodyPr/>
                    <a:lstStyle/>
                    <a:p>
                      <a:pPr algn="l" fontAlgn="b"/>
                      <a:r>
                        <a:rPr lang="en-US" sz="2400" u="none" strike="noStrike" dirty="0">
                          <a:effectLst/>
                        </a:rPr>
                        <a:t>Benefits and other Labour income</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1,457</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11.9</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Pension fund contributions</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97825573"/>
                  </a:ext>
                </a:extLst>
              </a:tr>
              <a:tr h="357703">
                <a:tc>
                  <a:txBody>
                    <a:bodyPr/>
                    <a:lstStyle/>
                    <a:p>
                      <a:pPr algn="l" fontAlgn="b"/>
                      <a:r>
                        <a:rPr lang="en-US" sz="2400" b="1" u="none" strike="noStrike" dirty="0">
                          <a:solidFill>
                            <a:srgbClr val="FF0000"/>
                          </a:solidFill>
                          <a:effectLst/>
                        </a:rPr>
                        <a:t>Property Income</a:t>
                      </a:r>
                      <a:r>
                        <a:rPr lang="en-US" sz="2400" b="1" u="none" strike="noStrike" dirty="0">
                          <a:effectLst/>
                        </a:rPr>
                        <a:t>:</a:t>
                      </a:r>
                      <a:endParaRPr lang="en-US"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2400" b="0" i="0" u="none" strike="noStrike">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546930312"/>
                  </a:ext>
                </a:extLst>
              </a:tr>
              <a:tr h="543912">
                <a:tc>
                  <a:txBody>
                    <a:bodyPr/>
                    <a:lstStyle/>
                    <a:p>
                      <a:pPr algn="l" fontAlgn="b"/>
                      <a:r>
                        <a:rPr lang="en-US" sz="2400" u="none" strike="noStrike" dirty="0" err="1">
                          <a:effectLst/>
                        </a:rPr>
                        <a:t>Proprieters</a:t>
                      </a:r>
                      <a:r>
                        <a:rPr lang="en-US" sz="2400" u="none" strike="noStrike" dirty="0">
                          <a:effectLst/>
                        </a:rPr>
                        <a:t>' income</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1,056</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8.6</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Accountant's share of partnership</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20853813"/>
                  </a:ext>
                </a:extLst>
              </a:tr>
              <a:tr h="929202">
                <a:tc>
                  <a:txBody>
                    <a:bodyPr/>
                    <a:lstStyle/>
                    <a:p>
                      <a:pPr algn="l" fontAlgn="b"/>
                      <a:r>
                        <a:rPr lang="en-US" sz="2400" u="none" strike="noStrike" dirty="0">
                          <a:solidFill>
                            <a:srgbClr val="FF0000"/>
                          </a:solidFill>
                          <a:effectLst/>
                        </a:rPr>
                        <a:t>Rental income</a:t>
                      </a:r>
                      <a:endParaRPr lang="en-US" sz="2400" b="0"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40</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0.3</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Land lords rent after expenses and depreciation</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630902003"/>
                  </a:ext>
                </a:extLst>
              </a:tr>
              <a:tr h="357703">
                <a:tc>
                  <a:txBody>
                    <a:bodyPr/>
                    <a:lstStyle/>
                    <a:p>
                      <a:pPr algn="l" fontAlgn="b"/>
                      <a:r>
                        <a:rPr lang="en-US" sz="2400" u="none" strike="noStrike" dirty="0">
                          <a:effectLst/>
                        </a:rPr>
                        <a:t>Corporate profits</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solidFill>
                            <a:srgbClr val="FF0000"/>
                          </a:solidFill>
                          <a:effectLst/>
                        </a:rPr>
                        <a:t>1,642</a:t>
                      </a:r>
                      <a:endParaRPr lang="en-US" sz="2400" b="0" i="0" u="none" strike="noStrike" dirty="0">
                        <a:solidFill>
                          <a:srgbClr val="FF0000"/>
                        </a:solidFill>
                        <a:effectLst/>
                        <a:latin typeface="Calibri" panose="020F0502020204030204" pitchFamily="34" charset="0"/>
                      </a:endParaRPr>
                    </a:p>
                  </a:txBody>
                  <a:tcPr marL="9525" marR="9525" marT="9525" marB="0" anchor="b"/>
                </a:tc>
                <a:tc>
                  <a:txBody>
                    <a:bodyPr/>
                    <a:lstStyle/>
                    <a:p>
                      <a:pPr algn="ctr" fontAlgn="b"/>
                      <a:r>
                        <a:rPr lang="en-US" sz="2400" u="none" strike="noStrike">
                          <a:effectLst/>
                        </a:rPr>
                        <a:t>13.4</a:t>
                      </a:r>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Profits of Amazon</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546776340"/>
                  </a:ext>
                </a:extLst>
              </a:tr>
              <a:tr h="357703">
                <a:tc>
                  <a:txBody>
                    <a:bodyPr/>
                    <a:lstStyle/>
                    <a:p>
                      <a:pPr algn="l" fontAlgn="b"/>
                      <a:r>
                        <a:rPr lang="en-US" sz="2400" u="none" strike="noStrike" dirty="0">
                          <a:effectLst/>
                        </a:rPr>
                        <a:t>Net interest</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664</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5.4</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Interest paid on savings</a:t>
                      </a:r>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2051180394"/>
                  </a:ext>
                </a:extLst>
              </a:tr>
              <a:tr h="357703">
                <a:tc>
                  <a:txBody>
                    <a:bodyPr/>
                    <a:lstStyle/>
                    <a:p>
                      <a:pPr algn="l" fontAlgn="b"/>
                      <a:r>
                        <a:rPr lang="en-US" sz="2400" u="none" strike="noStrike" dirty="0">
                          <a:effectLst/>
                        </a:rPr>
                        <a:t>Taxes on production and other: </a:t>
                      </a:r>
                      <a:endParaRPr lang="en-US"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1,056</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u="none" strike="noStrike" dirty="0">
                          <a:effectLst/>
                        </a:rPr>
                        <a:t>8.6</a:t>
                      </a:r>
                      <a:endParaRPr lang="en-US" sz="2400" b="0"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1099026106"/>
                  </a:ext>
                </a:extLst>
              </a:tr>
              <a:tr h="357703">
                <a:tc>
                  <a:txBody>
                    <a:bodyPr/>
                    <a:lstStyle/>
                    <a:p>
                      <a:pPr algn="l" fontAlgn="b"/>
                      <a:r>
                        <a:rPr lang="en-US" sz="2400" b="1" u="none" strike="noStrike" dirty="0">
                          <a:effectLst/>
                        </a:rPr>
                        <a:t>Total</a:t>
                      </a:r>
                      <a:endParaRPr lang="en-US"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b="1" u="none" strike="noStrike" dirty="0">
                          <a:effectLst/>
                        </a:rPr>
                        <a:t>12,271</a:t>
                      </a:r>
                      <a:endParaRPr lang="en-US"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r>
                        <a:rPr lang="en-US" sz="2400" b="1" u="none" strike="noStrike" dirty="0">
                          <a:effectLst/>
                        </a:rPr>
                        <a:t>100</a:t>
                      </a:r>
                      <a:endParaRPr lang="en-US" sz="2400" b="1" i="0" u="none" strike="noStrike" dirty="0">
                        <a:solidFill>
                          <a:srgbClr val="000000"/>
                        </a:solidFill>
                        <a:effectLst/>
                        <a:latin typeface="Calibri" panose="020F0502020204030204" pitchFamily="34" charset="0"/>
                      </a:endParaRPr>
                    </a:p>
                  </a:txBody>
                  <a:tcPr marL="9525" marR="9525" marT="9525" marB="0" anchor="b"/>
                </a:tc>
                <a:tc>
                  <a:txBody>
                    <a:bodyPr/>
                    <a:lstStyle/>
                    <a:p>
                      <a:pPr algn="ctr" fontAlgn="b"/>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3454797233"/>
                  </a:ext>
                </a:extLst>
              </a:tr>
              <a:tr h="357703">
                <a:tc gridSpan="2">
                  <a:txBody>
                    <a:bodyPr/>
                    <a:lstStyle/>
                    <a:p>
                      <a:pPr algn="l" fontAlgn="b"/>
                      <a:r>
                        <a:rPr lang="en-US" sz="2400" u="none" strike="noStrike" dirty="0">
                          <a:solidFill>
                            <a:srgbClr val="FF0000"/>
                          </a:solidFill>
                          <a:effectLst/>
                        </a:rPr>
                        <a:t>Income paid to factors of production</a:t>
                      </a:r>
                      <a:endParaRPr lang="en-US" sz="2400" b="0" i="0" u="none" strike="noStrike" dirty="0">
                        <a:solidFill>
                          <a:srgbClr val="FF0000"/>
                        </a:solidFill>
                        <a:effectLst/>
                        <a:latin typeface="Calibri" panose="020F0502020204030204" pitchFamily="34" charset="0"/>
                      </a:endParaRPr>
                    </a:p>
                  </a:txBody>
                  <a:tcPr marL="9525" marR="9525" marT="9525" marB="0" anchor="b"/>
                </a:tc>
                <a:tc hMerge="1">
                  <a:txBody>
                    <a:bodyPr/>
                    <a:lstStyle/>
                    <a:p>
                      <a:endParaRPr lang="en-US"/>
                    </a:p>
                  </a:txBody>
                  <a:tcPr/>
                </a:tc>
                <a:tc>
                  <a:txBody>
                    <a:bodyPr/>
                    <a:lstStyle/>
                    <a:p>
                      <a:pPr algn="l" fontAlgn="b"/>
                      <a:endParaRPr lang="en-US" sz="2400" b="0" i="0" u="none" strike="noStrike">
                        <a:solidFill>
                          <a:srgbClr val="000000"/>
                        </a:solidFill>
                        <a:effectLst/>
                        <a:latin typeface="Calibri" panose="020F0502020204030204" pitchFamily="34" charset="0"/>
                      </a:endParaRPr>
                    </a:p>
                  </a:txBody>
                  <a:tcPr marL="9525" marR="9525" marT="9525" marB="0" anchor="b"/>
                </a:tc>
                <a:tc>
                  <a:txBody>
                    <a:bodyPr/>
                    <a:lstStyle/>
                    <a:p>
                      <a:pPr algn="l" fontAlgn="b"/>
                      <a:endParaRPr lang="en-US" sz="2400" b="0" i="0" u="none" strike="noStrike" dirty="0">
                        <a:solidFill>
                          <a:srgbClr val="000000"/>
                        </a:solidFill>
                        <a:effectLst/>
                        <a:latin typeface="Calibri" panose="020F0502020204030204" pitchFamily="34" charset="0"/>
                      </a:endParaRPr>
                    </a:p>
                  </a:txBody>
                  <a:tcPr marL="9525" marR="9525" marT="9525" marB="0" anchor="b"/>
                </a:tc>
                <a:extLst>
                  <a:ext uri="{0D108BD9-81ED-4DB2-BD59-A6C34878D82A}">
                    <a16:rowId xmlns:a16="http://schemas.microsoft.com/office/drawing/2014/main" xmlns="" val="4075161623"/>
                  </a:ext>
                </a:extLst>
              </a:tr>
            </a:tbl>
          </a:graphicData>
        </a:graphic>
      </p:graphicFrame>
      <p:sp>
        <p:nvSpPr>
          <p:cNvPr id="4" name="Slide Number Placeholder 3">
            <a:extLst>
              <a:ext uri="{FF2B5EF4-FFF2-40B4-BE49-F238E27FC236}">
                <a16:creationId xmlns:a16="http://schemas.microsoft.com/office/drawing/2014/main" xmlns="" id="{E415CBE5-5291-412E-846A-31008932081B}"/>
              </a:ext>
            </a:extLst>
          </p:cNvPr>
          <p:cNvSpPr>
            <a:spLocks noGrp="1"/>
          </p:cNvSpPr>
          <p:nvPr>
            <p:ph type="sldNum" sz="quarter" idx="12"/>
          </p:nvPr>
        </p:nvSpPr>
        <p:spPr/>
        <p:txBody>
          <a:bodyPr/>
          <a:lstStyle/>
          <a:p>
            <a:fld id="{1A465606-7F5C-4FDB-AF3A-F17BEEE7D35C}" type="slidenum">
              <a:rPr lang="en-US" smtClean="0"/>
              <a:t>17</a:t>
            </a:fld>
            <a:endParaRPr lang="en-US"/>
          </a:p>
        </p:txBody>
      </p:sp>
      <p:sp>
        <p:nvSpPr>
          <p:cNvPr id="6" name="TextBox 5">
            <a:extLst>
              <a:ext uri="{FF2B5EF4-FFF2-40B4-BE49-F238E27FC236}">
                <a16:creationId xmlns:a16="http://schemas.microsoft.com/office/drawing/2014/main" xmlns="" id="{34A423F0-9BE0-4973-BADF-F2DA1C2C85F3}"/>
              </a:ext>
            </a:extLst>
          </p:cNvPr>
          <p:cNvSpPr txBox="1"/>
          <p:nvPr/>
        </p:nvSpPr>
        <p:spPr>
          <a:xfrm>
            <a:off x="294966" y="122451"/>
            <a:ext cx="11058834" cy="523220"/>
          </a:xfrm>
          <a:prstGeom prst="rect">
            <a:avLst/>
          </a:prstGeom>
          <a:noFill/>
        </p:spPr>
        <p:txBody>
          <a:bodyPr wrap="square" rtlCol="0">
            <a:spAutoFit/>
          </a:bodyPr>
          <a:lstStyle/>
          <a:p>
            <a:r>
              <a:rPr lang="en-US" sz="2800" b="1" dirty="0"/>
              <a:t>Division of </a:t>
            </a:r>
            <a:r>
              <a:rPr lang="en-US" sz="2800" b="1" dirty="0" smtClean="0"/>
              <a:t>US National </a:t>
            </a:r>
            <a:r>
              <a:rPr lang="en-US" sz="2800" b="1" dirty="0"/>
              <a:t>Income </a:t>
            </a:r>
            <a:r>
              <a:rPr lang="en-US" sz="2800" b="1" dirty="0" smtClean="0"/>
              <a:t>(US </a:t>
            </a:r>
            <a:r>
              <a:rPr lang="en-US" sz="2800" b="1" dirty="0"/>
              <a:t>Bureau of Economic </a:t>
            </a:r>
            <a:r>
              <a:rPr lang="en-US" sz="2800" b="1" dirty="0" smtClean="0"/>
              <a:t>Statistics, 2007)</a:t>
            </a:r>
            <a:endParaRPr lang="en-US" sz="2800" b="1" dirty="0">
              <a:solidFill>
                <a:srgbClr val="000000"/>
              </a:solidFill>
              <a:latin typeface="Calibri" panose="020F0502020204030204" pitchFamily="34" charset="0"/>
            </a:endParaRPr>
          </a:p>
        </p:txBody>
      </p:sp>
    </p:spTree>
    <p:extLst>
      <p:ext uri="{BB962C8B-B14F-4D97-AF65-F5344CB8AC3E}">
        <p14:creationId xmlns:p14="http://schemas.microsoft.com/office/powerpoint/2010/main" val="350711961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0228" y="324091"/>
            <a:ext cx="10543572" cy="1366597"/>
          </a:xfrm>
        </p:spPr>
        <p:txBody>
          <a:bodyPr>
            <a:noAutofit/>
          </a:bodyPr>
          <a:lstStyle/>
          <a:p>
            <a:r>
              <a:rPr lang="en-US" sz="3600" b="1" dirty="0"/>
              <a:t>Division of US National Income (US Bureau of Economic Statistics, 2007)</a:t>
            </a:r>
            <a:r>
              <a:rPr lang="en-US" sz="3600" b="1" dirty="0">
                <a:solidFill>
                  <a:srgbClr val="000000"/>
                </a:solidFill>
                <a:latin typeface="Calibri" panose="020F0502020204030204" pitchFamily="34" charset="0"/>
              </a:rPr>
              <a:t/>
            </a:r>
            <a:br>
              <a:rPr lang="en-US" sz="3600" b="1" dirty="0">
                <a:solidFill>
                  <a:srgbClr val="000000"/>
                </a:solidFill>
                <a:latin typeface="Calibri" panose="020F0502020204030204" pitchFamily="34" charset="0"/>
              </a:rPr>
            </a:br>
            <a:endParaRPr lang="en-US" sz="3600" dirty="0"/>
          </a:p>
        </p:txBody>
      </p:sp>
      <p:sp>
        <p:nvSpPr>
          <p:cNvPr id="3" name="Slide Number Placeholder 2"/>
          <p:cNvSpPr>
            <a:spLocks noGrp="1"/>
          </p:cNvSpPr>
          <p:nvPr>
            <p:ph type="sldNum" sz="quarter" idx="12"/>
          </p:nvPr>
        </p:nvSpPr>
        <p:spPr/>
        <p:txBody>
          <a:bodyPr/>
          <a:lstStyle/>
          <a:p>
            <a:fld id="{1A465606-7F5C-4FDB-AF3A-F17BEEE7D35C}" type="slidenum">
              <a:rPr lang="en-US" smtClean="0"/>
              <a:t>18</a:t>
            </a:fld>
            <a:endParaRPr lang="en-US"/>
          </a:p>
        </p:txBody>
      </p:sp>
      <p:graphicFrame>
        <p:nvGraphicFramePr>
          <p:cNvPr id="4" name="Chart 3"/>
          <p:cNvGraphicFramePr>
            <a:graphicFrameLocks/>
          </p:cNvGraphicFramePr>
          <p:nvPr>
            <p:extLst>
              <p:ext uri="{D42A27DB-BD31-4B8C-83A1-F6EECF244321}">
                <p14:modId xmlns:p14="http://schemas.microsoft.com/office/powerpoint/2010/main" val="674062382"/>
              </p:ext>
            </p:extLst>
          </p:nvPr>
        </p:nvGraphicFramePr>
        <p:xfrm>
          <a:off x="1414764" y="2216150"/>
          <a:ext cx="8343900" cy="4140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785252277"/>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8758" y="185020"/>
            <a:ext cx="11655452" cy="715666"/>
          </a:xfrm>
        </p:spPr>
        <p:txBody>
          <a:bodyPr>
            <a:noAutofit/>
          </a:bodyPr>
          <a:lstStyle/>
          <a:p>
            <a:pPr algn="ctr"/>
            <a:r>
              <a:rPr lang="en-US" sz="3600" dirty="0">
                <a:latin typeface="Arial Rounded MT Bold" panose="020F0704030504030204" pitchFamily="34" charset="0"/>
              </a:rPr>
              <a:t>Key Findings: </a:t>
            </a:r>
            <a:r>
              <a:rPr lang="en-US" sz="3600" b="1" dirty="0">
                <a:latin typeface="Arial Rounded MT Bold" panose="020F0704030504030204" pitchFamily="34" charset="0"/>
                <a:cs typeface="Times New Roman" panose="02020603050405020304" pitchFamily="18" charset="0"/>
              </a:rPr>
              <a:t>Trends in CPI within the EAC Region</a:t>
            </a:r>
            <a:endParaRPr lang="en-US" sz="3600" dirty="0">
              <a:latin typeface="Arial Rounded MT Bold" panose="020F0704030504030204" pitchFamily="34" charset="0"/>
              <a:cs typeface="Times New Roman" panose="02020603050405020304" pitchFamily="18" charset="0"/>
            </a:endParaRPr>
          </a:p>
        </p:txBody>
      </p:sp>
      <p:sp>
        <p:nvSpPr>
          <p:cNvPr id="3" name="Content Placeholder 2"/>
          <p:cNvSpPr>
            <a:spLocks noGrp="1"/>
          </p:cNvSpPr>
          <p:nvPr>
            <p:ph idx="1"/>
          </p:nvPr>
        </p:nvSpPr>
        <p:spPr>
          <a:xfrm>
            <a:off x="0" y="1082238"/>
            <a:ext cx="12192000" cy="5135682"/>
          </a:xfrm>
        </p:spPr>
        <p:txBody>
          <a:bodyPr>
            <a:normAutofit/>
          </a:bodyPr>
          <a:lstStyle/>
          <a:p>
            <a:pPr marL="0" indent="0">
              <a:buNone/>
            </a:pPr>
            <a:endParaRPr lang="en-US" dirty="0"/>
          </a:p>
          <a:p>
            <a:pPr marL="0" lvl="0" indent="0">
              <a:buNone/>
            </a:pPr>
            <a:endParaRPr lang="en-US" sz="1200" dirty="0"/>
          </a:p>
        </p:txBody>
      </p:sp>
      <p:graphicFrame>
        <p:nvGraphicFramePr>
          <p:cNvPr id="5" name="Table 5">
            <a:extLst>
              <a:ext uri="{FF2B5EF4-FFF2-40B4-BE49-F238E27FC236}">
                <a16:creationId xmlns:a16="http://schemas.microsoft.com/office/drawing/2014/main" xmlns="" id="{EBCD398E-446E-4CFD-BADE-C8DBA953F9C9}"/>
              </a:ext>
            </a:extLst>
          </p:cNvPr>
          <p:cNvGraphicFramePr>
            <a:graphicFrameLocks noGrp="1"/>
          </p:cNvGraphicFramePr>
          <p:nvPr>
            <p:extLst>
              <p:ext uri="{D42A27DB-BD31-4B8C-83A1-F6EECF244321}">
                <p14:modId xmlns:p14="http://schemas.microsoft.com/office/powerpoint/2010/main" val="1751597162"/>
              </p:ext>
            </p:extLst>
          </p:nvPr>
        </p:nvGraphicFramePr>
        <p:xfrm>
          <a:off x="288758" y="1253713"/>
          <a:ext cx="11366694" cy="4058479"/>
        </p:xfrm>
        <a:graphic>
          <a:graphicData uri="http://schemas.openxmlformats.org/drawingml/2006/table">
            <a:tbl>
              <a:tblPr firstRow="1" bandRow="1">
                <a:tableStyleId>{69012ECD-51FC-41F1-AA8D-1B2483CD663E}</a:tableStyleId>
              </a:tblPr>
              <a:tblGrid>
                <a:gridCol w="1809928">
                  <a:extLst>
                    <a:ext uri="{9D8B030D-6E8A-4147-A177-3AD203B41FA5}">
                      <a16:colId xmlns:a16="http://schemas.microsoft.com/office/drawing/2014/main" xmlns="" val="2140697119"/>
                    </a:ext>
                  </a:extLst>
                </a:gridCol>
                <a:gridCol w="865618">
                  <a:extLst>
                    <a:ext uri="{9D8B030D-6E8A-4147-A177-3AD203B41FA5}">
                      <a16:colId xmlns:a16="http://schemas.microsoft.com/office/drawing/2014/main" xmlns="" val="457470928"/>
                    </a:ext>
                  </a:extLst>
                </a:gridCol>
                <a:gridCol w="734463">
                  <a:extLst>
                    <a:ext uri="{9D8B030D-6E8A-4147-A177-3AD203B41FA5}">
                      <a16:colId xmlns:a16="http://schemas.microsoft.com/office/drawing/2014/main" xmlns="" val="2051921953"/>
                    </a:ext>
                  </a:extLst>
                </a:gridCol>
                <a:gridCol w="799371">
                  <a:extLst>
                    <a:ext uri="{9D8B030D-6E8A-4147-A177-3AD203B41FA5}">
                      <a16:colId xmlns:a16="http://schemas.microsoft.com/office/drawing/2014/main" xmlns="" val="2961442541"/>
                    </a:ext>
                  </a:extLst>
                </a:gridCol>
                <a:gridCol w="959793">
                  <a:extLst>
                    <a:ext uri="{9D8B030D-6E8A-4147-A177-3AD203B41FA5}">
                      <a16:colId xmlns:a16="http://schemas.microsoft.com/office/drawing/2014/main" xmlns="" val="4185119672"/>
                    </a:ext>
                  </a:extLst>
                </a:gridCol>
                <a:gridCol w="973504">
                  <a:extLst>
                    <a:ext uri="{9D8B030D-6E8A-4147-A177-3AD203B41FA5}">
                      <a16:colId xmlns:a16="http://schemas.microsoft.com/office/drawing/2014/main" xmlns="" val="3930449515"/>
                    </a:ext>
                  </a:extLst>
                </a:gridCol>
                <a:gridCol w="822681">
                  <a:extLst>
                    <a:ext uri="{9D8B030D-6E8A-4147-A177-3AD203B41FA5}">
                      <a16:colId xmlns:a16="http://schemas.microsoft.com/office/drawing/2014/main" xmlns="" val="2472672160"/>
                    </a:ext>
                  </a:extLst>
                </a:gridCol>
                <a:gridCol w="1014638">
                  <a:extLst>
                    <a:ext uri="{9D8B030D-6E8A-4147-A177-3AD203B41FA5}">
                      <a16:colId xmlns:a16="http://schemas.microsoft.com/office/drawing/2014/main" xmlns="" val="227494484"/>
                    </a:ext>
                  </a:extLst>
                </a:gridCol>
                <a:gridCol w="1288865">
                  <a:extLst>
                    <a:ext uri="{9D8B030D-6E8A-4147-A177-3AD203B41FA5}">
                      <a16:colId xmlns:a16="http://schemas.microsoft.com/office/drawing/2014/main" xmlns="" val="2404759785"/>
                    </a:ext>
                  </a:extLst>
                </a:gridCol>
                <a:gridCol w="918659">
                  <a:extLst>
                    <a:ext uri="{9D8B030D-6E8A-4147-A177-3AD203B41FA5}">
                      <a16:colId xmlns:a16="http://schemas.microsoft.com/office/drawing/2014/main" xmlns="" val="2531159538"/>
                    </a:ext>
                  </a:extLst>
                </a:gridCol>
                <a:gridCol w="1179174">
                  <a:extLst>
                    <a:ext uri="{9D8B030D-6E8A-4147-A177-3AD203B41FA5}">
                      <a16:colId xmlns:a16="http://schemas.microsoft.com/office/drawing/2014/main" xmlns="" val="3151385232"/>
                    </a:ext>
                  </a:extLst>
                </a:gridCol>
              </a:tblGrid>
              <a:tr h="400879">
                <a:tc>
                  <a:txBody>
                    <a:bodyPr/>
                    <a:lstStyle/>
                    <a:p>
                      <a:r>
                        <a:rPr lang="en-US" dirty="0"/>
                        <a:t>Country</a:t>
                      </a:r>
                    </a:p>
                  </a:txBody>
                  <a:tcPr/>
                </a:tc>
                <a:tc>
                  <a:txBody>
                    <a:bodyPr/>
                    <a:lstStyle/>
                    <a:p>
                      <a:pPr algn="ctr"/>
                      <a:r>
                        <a:rPr lang="en-US" dirty="0"/>
                        <a:t>2011</a:t>
                      </a:r>
                    </a:p>
                  </a:txBody>
                  <a:tcPr/>
                </a:tc>
                <a:tc>
                  <a:txBody>
                    <a:bodyPr/>
                    <a:lstStyle/>
                    <a:p>
                      <a:pPr algn="ctr"/>
                      <a:r>
                        <a:rPr lang="en-US" dirty="0"/>
                        <a:t>2012</a:t>
                      </a:r>
                    </a:p>
                  </a:txBody>
                  <a:tcPr/>
                </a:tc>
                <a:tc>
                  <a:txBody>
                    <a:bodyPr/>
                    <a:lstStyle/>
                    <a:p>
                      <a:pPr algn="ctr"/>
                      <a:r>
                        <a:rPr lang="en-US" dirty="0"/>
                        <a:t>2013</a:t>
                      </a:r>
                    </a:p>
                  </a:txBody>
                  <a:tcPr/>
                </a:tc>
                <a:tc>
                  <a:txBody>
                    <a:bodyPr/>
                    <a:lstStyle/>
                    <a:p>
                      <a:pPr algn="ctr"/>
                      <a:r>
                        <a:rPr lang="en-US" dirty="0"/>
                        <a:t>2014</a:t>
                      </a:r>
                    </a:p>
                  </a:txBody>
                  <a:tcPr/>
                </a:tc>
                <a:tc>
                  <a:txBody>
                    <a:bodyPr/>
                    <a:lstStyle/>
                    <a:p>
                      <a:pPr algn="ctr"/>
                      <a:r>
                        <a:rPr lang="en-US" dirty="0"/>
                        <a:t>2015</a:t>
                      </a:r>
                    </a:p>
                  </a:txBody>
                  <a:tcPr/>
                </a:tc>
                <a:tc>
                  <a:txBody>
                    <a:bodyPr/>
                    <a:lstStyle/>
                    <a:p>
                      <a:pPr algn="ctr"/>
                      <a:r>
                        <a:rPr lang="en-US" dirty="0"/>
                        <a:t>2016</a:t>
                      </a:r>
                    </a:p>
                  </a:txBody>
                  <a:tcPr/>
                </a:tc>
                <a:tc>
                  <a:txBody>
                    <a:bodyPr/>
                    <a:lstStyle/>
                    <a:p>
                      <a:pPr algn="ctr"/>
                      <a:r>
                        <a:rPr lang="en-US" dirty="0"/>
                        <a:t>2017</a:t>
                      </a:r>
                    </a:p>
                  </a:txBody>
                  <a:tcPr/>
                </a:tc>
                <a:tc>
                  <a:txBody>
                    <a:bodyPr/>
                    <a:lstStyle/>
                    <a:p>
                      <a:pPr algn="ctr"/>
                      <a:r>
                        <a:rPr lang="en-US" dirty="0"/>
                        <a:t>2018</a:t>
                      </a:r>
                    </a:p>
                  </a:txBody>
                  <a:tcPr/>
                </a:tc>
                <a:tc>
                  <a:txBody>
                    <a:bodyPr/>
                    <a:lstStyle/>
                    <a:p>
                      <a:pPr algn="ctr"/>
                      <a:r>
                        <a:rPr lang="en-US" dirty="0"/>
                        <a:t>2019</a:t>
                      </a:r>
                    </a:p>
                  </a:txBody>
                  <a:tcPr/>
                </a:tc>
                <a:tc>
                  <a:txBody>
                    <a:bodyPr/>
                    <a:lstStyle/>
                    <a:p>
                      <a:pPr algn="ctr"/>
                      <a:r>
                        <a:rPr lang="en-US" dirty="0"/>
                        <a:t>2020</a:t>
                      </a:r>
                    </a:p>
                  </a:txBody>
                  <a:tcPr/>
                </a:tc>
                <a:extLst>
                  <a:ext uri="{0D108BD9-81ED-4DB2-BD59-A6C34878D82A}">
                    <a16:rowId xmlns:a16="http://schemas.microsoft.com/office/drawing/2014/main" xmlns="" val="3837579836"/>
                  </a:ext>
                </a:extLst>
              </a:tr>
              <a:tr h="536863">
                <a:tc>
                  <a:txBody>
                    <a:bodyPr/>
                    <a:lstStyle/>
                    <a:p>
                      <a:pPr algn="l" fontAlgn="b"/>
                      <a:r>
                        <a:rPr lang="en-US" sz="2400" b="0" u="none" strike="noStrike" dirty="0">
                          <a:solidFill>
                            <a:srgbClr val="000000"/>
                          </a:solidFill>
                          <a:effectLst/>
                        </a:rPr>
                        <a:t>Burundi</a:t>
                      </a:r>
                      <a:endParaRPr lang="en-US" sz="24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110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129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140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146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154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163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189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183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182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195 </a:t>
                      </a:r>
                      <a:endParaRPr lang="en-US" sz="20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xmlns="" val="239739376"/>
                  </a:ext>
                </a:extLst>
              </a:tr>
              <a:tr h="536863">
                <a:tc>
                  <a:txBody>
                    <a:bodyPr/>
                    <a:lstStyle/>
                    <a:p>
                      <a:pPr algn="l" fontAlgn="b"/>
                      <a:r>
                        <a:rPr lang="en-US" sz="2400" b="0" u="none" strike="noStrike">
                          <a:solidFill>
                            <a:srgbClr val="000000"/>
                          </a:solidFill>
                          <a:effectLst/>
                        </a:rPr>
                        <a:t>Kenya</a:t>
                      </a:r>
                      <a:endParaRPr lang="en-US" sz="24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114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125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132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141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150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160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172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181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190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200 </a:t>
                      </a:r>
                      <a:endParaRPr lang="en-US" sz="20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xmlns="" val="1413029336"/>
                  </a:ext>
                </a:extLst>
              </a:tr>
              <a:tr h="536863">
                <a:tc>
                  <a:txBody>
                    <a:bodyPr/>
                    <a:lstStyle/>
                    <a:p>
                      <a:pPr algn="l" fontAlgn="b"/>
                      <a:r>
                        <a:rPr lang="en-US" sz="2400" b="0" u="none" strike="noStrike">
                          <a:solidFill>
                            <a:srgbClr val="000000"/>
                          </a:solidFill>
                          <a:effectLst/>
                        </a:rPr>
                        <a:t>Rwanda</a:t>
                      </a:r>
                      <a:endParaRPr lang="en-US" sz="24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103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114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120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123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126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135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147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146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151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166 </a:t>
                      </a:r>
                      <a:endParaRPr lang="en-US" sz="20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xmlns="" val="265346728"/>
                  </a:ext>
                </a:extLst>
              </a:tr>
              <a:tr h="536863">
                <a:tc>
                  <a:txBody>
                    <a:bodyPr/>
                    <a:lstStyle/>
                    <a:p>
                      <a:pPr algn="l" fontAlgn="b"/>
                      <a:r>
                        <a:rPr lang="en-US" sz="2400" b="0" u="none" strike="noStrike">
                          <a:solidFill>
                            <a:srgbClr val="000000"/>
                          </a:solidFill>
                          <a:effectLst/>
                        </a:rPr>
                        <a:t>Tanzania</a:t>
                      </a:r>
                      <a:endParaRPr lang="en-US" sz="24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113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131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141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150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158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166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175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181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187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194 </a:t>
                      </a:r>
                      <a:endParaRPr lang="en-US" sz="20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xmlns="" val="434710154"/>
                  </a:ext>
                </a:extLst>
              </a:tr>
              <a:tr h="536863">
                <a:tc>
                  <a:txBody>
                    <a:bodyPr/>
                    <a:lstStyle/>
                    <a:p>
                      <a:pPr algn="l" fontAlgn="b"/>
                      <a:r>
                        <a:rPr lang="en-US" sz="2400" b="0" u="none" strike="noStrike" dirty="0">
                          <a:solidFill>
                            <a:srgbClr val="000000"/>
                          </a:solidFill>
                          <a:effectLst/>
                        </a:rPr>
                        <a:t>Uganda</a:t>
                      </a:r>
                      <a:endParaRPr lang="en-US" sz="24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115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130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136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140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148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156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165 </a:t>
                      </a:r>
                      <a:endParaRPr lang="en-US" sz="2000" b="0"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169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dirty="0">
                          <a:solidFill>
                            <a:srgbClr val="000000"/>
                          </a:solidFill>
                          <a:effectLst/>
                        </a:rPr>
                        <a:t>             174 </a:t>
                      </a:r>
                      <a:endParaRPr lang="en-US" sz="2000" b="0"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0" u="none" strike="noStrike">
                          <a:solidFill>
                            <a:srgbClr val="000000"/>
                          </a:solidFill>
                          <a:effectLst/>
                        </a:rPr>
                        <a:t>             180 </a:t>
                      </a:r>
                      <a:endParaRPr lang="en-US" sz="2000" b="0" i="0" u="none" strike="noStrike">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xmlns="" val="2374690481"/>
                  </a:ext>
                </a:extLst>
              </a:tr>
              <a:tr h="536863">
                <a:tc>
                  <a:txBody>
                    <a:bodyPr/>
                    <a:lstStyle/>
                    <a:p>
                      <a:pPr algn="l" fontAlgn="b"/>
                      <a:r>
                        <a:rPr lang="en-US" sz="2400" b="1" u="none" strike="noStrike" dirty="0">
                          <a:solidFill>
                            <a:srgbClr val="000000"/>
                          </a:solidFill>
                          <a:effectLst/>
                        </a:rPr>
                        <a:t>South Sudan</a:t>
                      </a:r>
                      <a:endParaRPr lang="en-US" sz="2400" b="1"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1" u="none" strike="noStrike" dirty="0">
                          <a:solidFill>
                            <a:srgbClr val="000000"/>
                          </a:solidFill>
                          <a:effectLst/>
                        </a:rPr>
                        <a:t>          147 </a:t>
                      </a:r>
                      <a:endParaRPr lang="en-US" sz="2000" b="1"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1" u="none" strike="noStrike">
                          <a:solidFill>
                            <a:srgbClr val="000000"/>
                          </a:solidFill>
                          <a:effectLst/>
                        </a:rPr>
                        <a:t>          214 </a:t>
                      </a:r>
                      <a:endParaRPr lang="en-US" sz="2000" b="1" i="0" u="none" strike="noStrike">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1" u="none" strike="noStrike" dirty="0">
                          <a:solidFill>
                            <a:srgbClr val="000000"/>
                          </a:solidFill>
                          <a:effectLst/>
                        </a:rPr>
                        <a:t>          214 </a:t>
                      </a:r>
                      <a:endParaRPr lang="en-US" sz="2000" b="1"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1" u="none" strike="noStrike" dirty="0">
                          <a:solidFill>
                            <a:srgbClr val="000000"/>
                          </a:solidFill>
                          <a:effectLst/>
                        </a:rPr>
                        <a:t>          217 </a:t>
                      </a:r>
                      <a:endParaRPr lang="en-US" sz="2000" b="1"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1" u="none" strike="noStrike" dirty="0">
                          <a:solidFill>
                            <a:srgbClr val="000000"/>
                          </a:solidFill>
                          <a:effectLst/>
                        </a:rPr>
                        <a:t>          332 </a:t>
                      </a:r>
                      <a:endParaRPr lang="en-US" sz="2000" b="1"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1" u="none" strike="noStrike" dirty="0">
                          <a:solidFill>
                            <a:srgbClr val="000000"/>
                          </a:solidFill>
                          <a:effectLst/>
                        </a:rPr>
                        <a:t>       1,592 </a:t>
                      </a:r>
                      <a:endParaRPr lang="en-US" sz="2000" b="1"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1" u="none" strike="noStrike" dirty="0">
                          <a:solidFill>
                            <a:srgbClr val="000000"/>
                          </a:solidFill>
                          <a:effectLst/>
                        </a:rPr>
                        <a:t>       4,584 </a:t>
                      </a:r>
                      <a:endParaRPr lang="en-US" sz="2000" b="1"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1" u="none" strike="noStrike" dirty="0">
                          <a:solidFill>
                            <a:srgbClr val="000000"/>
                          </a:solidFill>
                          <a:effectLst/>
                        </a:rPr>
                        <a:t>       8,411 </a:t>
                      </a:r>
                      <a:endParaRPr lang="en-US" sz="2000" b="1"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1" u="none" strike="noStrike" dirty="0">
                          <a:solidFill>
                            <a:srgbClr val="000000"/>
                          </a:solidFill>
                          <a:effectLst/>
                        </a:rPr>
                        <a:t>        15,749 </a:t>
                      </a:r>
                      <a:endParaRPr lang="en-US" sz="2000" b="1" i="0" u="none" strike="noStrike" dirty="0">
                        <a:solidFill>
                          <a:srgbClr val="000000"/>
                        </a:solidFill>
                        <a:effectLst/>
                        <a:latin typeface="Times New Roman" panose="02020603050405020304" pitchFamily="18" charset="0"/>
                      </a:endParaRPr>
                    </a:p>
                  </a:txBody>
                  <a:tcPr marL="0" marR="0" marT="0" marB="0" anchor="b"/>
                </a:tc>
                <a:tc>
                  <a:txBody>
                    <a:bodyPr/>
                    <a:lstStyle/>
                    <a:p>
                      <a:pPr algn="ctr" fontAlgn="b"/>
                      <a:r>
                        <a:rPr lang="en-US" sz="2000" b="1" u="none" strike="noStrike" dirty="0">
                          <a:solidFill>
                            <a:srgbClr val="000000"/>
                          </a:solidFill>
                          <a:effectLst/>
                        </a:rPr>
                        <a:t>        20,423 </a:t>
                      </a:r>
                      <a:endParaRPr lang="en-US" sz="2000" b="1" i="0" u="none" strike="noStrike" dirty="0">
                        <a:solidFill>
                          <a:srgbClr val="000000"/>
                        </a:solidFill>
                        <a:effectLst/>
                        <a:latin typeface="Times New Roman" panose="02020603050405020304" pitchFamily="18" charset="0"/>
                      </a:endParaRPr>
                    </a:p>
                  </a:txBody>
                  <a:tcPr marL="0" marR="0" marT="0" marB="0" anchor="b"/>
                </a:tc>
                <a:extLst>
                  <a:ext uri="{0D108BD9-81ED-4DB2-BD59-A6C34878D82A}">
                    <a16:rowId xmlns:a16="http://schemas.microsoft.com/office/drawing/2014/main" xmlns="" val="2736285187"/>
                  </a:ext>
                </a:extLst>
              </a:tr>
            </a:tbl>
          </a:graphicData>
        </a:graphic>
      </p:graphicFrame>
      <p:sp>
        <p:nvSpPr>
          <p:cNvPr id="6" name="TextBox 5"/>
          <p:cNvSpPr txBox="1"/>
          <p:nvPr/>
        </p:nvSpPr>
        <p:spPr>
          <a:xfrm>
            <a:off x="288758" y="5493744"/>
            <a:ext cx="11582400" cy="1015663"/>
          </a:xfrm>
          <a:prstGeom prst="rect">
            <a:avLst/>
          </a:prstGeom>
          <a:noFill/>
        </p:spPr>
        <p:txBody>
          <a:bodyPr wrap="square" rtlCol="0">
            <a:spAutoFit/>
          </a:bodyPr>
          <a:lstStyle/>
          <a:p>
            <a:pPr marL="457200" indent="-457200">
              <a:buFont typeface="Arial" charset="0"/>
              <a:buChar char="•"/>
            </a:pPr>
            <a:r>
              <a:rPr lang="en-US" sz="2000" dirty="0"/>
              <a:t>South Sudan has the highest inflation in the region.</a:t>
            </a:r>
          </a:p>
          <a:p>
            <a:pPr marL="457200" indent="-457200">
              <a:buFont typeface="Arial" charset="0"/>
              <a:buChar char="•"/>
            </a:pPr>
            <a:r>
              <a:rPr lang="en-US" sz="2000" dirty="0"/>
              <a:t>The low salary and wages has aggravated sufferings, demotivated civil servants, increased staff turnover rate in search of better opportunities.</a:t>
            </a:r>
            <a:endParaRPr lang="en-US" sz="2800" dirty="0"/>
          </a:p>
        </p:txBody>
      </p:sp>
      <p:sp>
        <p:nvSpPr>
          <p:cNvPr id="4" name="Slide Number Placeholder 3"/>
          <p:cNvSpPr>
            <a:spLocks noGrp="1"/>
          </p:cNvSpPr>
          <p:nvPr>
            <p:ph type="sldNum" sz="quarter" idx="12"/>
          </p:nvPr>
        </p:nvSpPr>
        <p:spPr/>
        <p:txBody>
          <a:bodyPr/>
          <a:lstStyle/>
          <a:p>
            <a:fld id="{1A465606-7F5C-4FDB-AF3A-F17BEEE7D35C}" type="slidenum">
              <a:rPr lang="en-US" smtClean="0"/>
              <a:t>19</a:t>
            </a:fld>
            <a:endParaRPr lang="en-US"/>
          </a:p>
        </p:txBody>
      </p:sp>
    </p:spTree>
    <p:extLst>
      <p:ext uri="{BB962C8B-B14F-4D97-AF65-F5344CB8AC3E}">
        <p14:creationId xmlns:p14="http://schemas.microsoft.com/office/powerpoint/2010/main" val="200685119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515600" cy="854075"/>
          </a:xfrm>
        </p:spPr>
        <p:txBody>
          <a:bodyPr/>
          <a:lstStyle/>
          <a:p>
            <a:r>
              <a:rPr lang="en-US" dirty="0">
                <a:latin typeface="Arial Black" panose="020B0A04020102020204" pitchFamily="34" charset="0"/>
              </a:rPr>
              <a:t>Outline</a:t>
            </a:r>
          </a:p>
        </p:txBody>
      </p:sp>
      <p:sp>
        <p:nvSpPr>
          <p:cNvPr id="3" name="Content Placeholder 2"/>
          <p:cNvSpPr>
            <a:spLocks noGrp="1"/>
          </p:cNvSpPr>
          <p:nvPr>
            <p:ph idx="1"/>
          </p:nvPr>
        </p:nvSpPr>
        <p:spPr>
          <a:xfrm>
            <a:off x="838200" y="1219200"/>
            <a:ext cx="10515600" cy="5410200"/>
          </a:xfrm>
        </p:spPr>
        <p:txBody>
          <a:bodyPr>
            <a:normAutofit fontScale="85000" lnSpcReduction="10000"/>
          </a:bodyPr>
          <a:lstStyle/>
          <a:p>
            <a:pPr marL="0" indent="0">
              <a:buNone/>
            </a:pPr>
            <a:r>
              <a:rPr lang="en-US" dirty="0">
                <a:latin typeface="+mj-lt"/>
              </a:rPr>
              <a:t>1. </a:t>
            </a:r>
            <a:r>
              <a:rPr lang="en-US" sz="3500" dirty="0">
                <a:latin typeface="+mj-lt"/>
              </a:rPr>
              <a:t>General Overview</a:t>
            </a:r>
          </a:p>
          <a:p>
            <a:pPr lvl="1"/>
            <a:r>
              <a:rPr lang="en-US" sz="3500" dirty="0">
                <a:latin typeface="+mj-lt"/>
              </a:rPr>
              <a:t>Introduction</a:t>
            </a:r>
          </a:p>
          <a:p>
            <a:pPr lvl="1"/>
            <a:r>
              <a:rPr lang="en-US" sz="3500" dirty="0">
                <a:latin typeface="+mj-lt"/>
                <a:cs typeface="Times New Roman" panose="02020603050405020304" pitchFamily="18" charset="0"/>
              </a:rPr>
              <a:t>Why reviewing and adjusting public sector salaries and wages?</a:t>
            </a:r>
            <a:endParaRPr lang="en-US" sz="3500" b="1" dirty="0">
              <a:latin typeface="+mj-lt"/>
              <a:cs typeface="Arial" panose="020B0604020202020204" pitchFamily="34" charset="0"/>
            </a:endParaRPr>
          </a:p>
          <a:p>
            <a:pPr lvl="1"/>
            <a:r>
              <a:rPr lang="en-US" sz="3500" dirty="0">
                <a:latin typeface="+mj-lt"/>
                <a:cs typeface="Arial" panose="020B0604020202020204" pitchFamily="34" charset="0"/>
              </a:rPr>
              <a:t>What Principles determine the adjustment of salaries and wages?</a:t>
            </a:r>
          </a:p>
          <a:p>
            <a:pPr lvl="1"/>
            <a:r>
              <a:rPr lang="en-US" sz="3500" dirty="0">
                <a:latin typeface="+mj-lt"/>
              </a:rPr>
              <a:t>Objectives of the evidence-based study</a:t>
            </a:r>
            <a:endParaRPr lang="en-US" sz="3500" dirty="0">
              <a:latin typeface="+mj-lt"/>
              <a:cs typeface="Arial" panose="020B0604020202020204" pitchFamily="34" charset="0"/>
            </a:endParaRPr>
          </a:p>
          <a:p>
            <a:pPr marL="457200" lvl="1" indent="0">
              <a:buNone/>
            </a:pPr>
            <a:endParaRPr lang="en-US" sz="3500" dirty="0">
              <a:latin typeface="+mj-lt"/>
              <a:cs typeface="Arial" panose="020B0604020202020204" pitchFamily="34" charset="0"/>
            </a:endParaRPr>
          </a:p>
          <a:p>
            <a:pPr marL="0" indent="0">
              <a:buNone/>
            </a:pPr>
            <a:r>
              <a:rPr lang="en-US" sz="3500" dirty="0">
                <a:latin typeface="+mj-lt"/>
                <a:cs typeface="Times New Roman" panose="02020603050405020304" pitchFamily="18" charset="0"/>
              </a:rPr>
              <a:t>2. Methodology and Key Findings </a:t>
            </a:r>
          </a:p>
          <a:p>
            <a:pPr marL="0" indent="0">
              <a:buNone/>
            </a:pPr>
            <a:endParaRPr lang="en-US" sz="3500" dirty="0">
              <a:latin typeface="+mj-lt"/>
              <a:cs typeface="Times New Roman" panose="02020603050405020304" pitchFamily="18" charset="0"/>
            </a:endParaRPr>
          </a:p>
          <a:p>
            <a:pPr marL="0" indent="0">
              <a:buNone/>
            </a:pPr>
            <a:r>
              <a:rPr lang="en-US" sz="3500" dirty="0">
                <a:latin typeface="+mj-lt"/>
                <a:cs typeface="Times New Roman" panose="02020603050405020304" pitchFamily="18" charset="0"/>
              </a:rPr>
              <a:t>3. Adjusting Public Sector Salaries and Wages </a:t>
            </a:r>
          </a:p>
          <a:p>
            <a:pPr lvl="1"/>
            <a:r>
              <a:rPr lang="en-US" sz="3500" dirty="0">
                <a:latin typeface="+mj-lt"/>
                <a:cs typeface="Times New Roman" panose="02020603050405020304" pitchFamily="18" charset="0"/>
              </a:rPr>
              <a:t>Proposed framework for Wage Bill in South Sudan, FY 2021/22</a:t>
            </a:r>
          </a:p>
          <a:p>
            <a:pPr lvl="1"/>
            <a:r>
              <a:rPr lang="en-US" sz="3500" dirty="0">
                <a:latin typeface="+mj-lt"/>
                <a:cs typeface="Times New Roman" panose="02020603050405020304" pitchFamily="18" charset="0"/>
              </a:rPr>
              <a:t>Conclusion and Recommendations </a:t>
            </a:r>
          </a:p>
        </p:txBody>
      </p:sp>
      <p:sp>
        <p:nvSpPr>
          <p:cNvPr id="4" name="Slide Number Placeholder 3"/>
          <p:cNvSpPr>
            <a:spLocks noGrp="1"/>
          </p:cNvSpPr>
          <p:nvPr>
            <p:ph type="sldNum" sz="quarter" idx="12"/>
          </p:nvPr>
        </p:nvSpPr>
        <p:spPr/>
        <p:txBody>
          <a:bodyPr/>
          <a:lstStyle/>
          <a:p>
            <a:fld id="{1A465606-7F5C-4FDB-AF3A-F17BEEE7D35C}" type="slidenum">
              <a:rPr lang="en-US" smtClean="0"/>
              <a:t>2</a:t>
            </a:fld>
            <a:endParaRPr lang="en-US"/>
          </a:p>
        </p:txBody>
      </p:sp>
    </p:spTree>
    <p:extLst>
      <p:ext uri="{BB962C8B-B14F-4D97-AF65-F5344CB8AC3E}">
        <p14:creationId xmlns:p14="http://schemas.microsoft.com/office/powerpoint/2010/main" val="122056239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385010" y="207987"/>
            <a:ext cx="11293643" cy="707886"/>
          </a:xfrm>
          <a:prstGeom prst="rect">
            <a:avLst/>
          </a:prstGeom>
          <a:noFill/>
        </p:spPr>
        <p:txBody>
          <a:bodyPr wrap="square" rtlCol="0">
            <a:spAutoFit/>
          </a:bodyPr>
          <a:lstStyle/>
          <a:p>
            <a:pPr algn="ctr"/>
            <a:r>
              <a:rPr lang="en-US" sz="4000" b="1" dirty="0">
                <a:latin typeface="Times New Roman" panose="02020603050405020304" pitchFamily="18" charset="0"/>
                <a:cs typeface="Times New Roman" panose="02020603050405020304" pitchFamily="18" charset="0"/>
              </a:rPr>
              <a:t>Key Findings: Size of organized forces in Africa</a:t>
            </a:r>
          </a:p>
        </p:txBody>
      </p:sp>
      <p:sp>
        <p:nvSpPr>
          <p:cNvPr id="2" name="TextBox 1"/>
          <p:cNvSpPr txBox="1"/>
          <p:nvPr/>
        </p:nvSpPr>
        <p:spPr>
          <a:xfrm>
            <a:off x="550613" y="5942127"/>
            <a:ext cx="10713720" cy="707886"/>
          </a:xfrm>
          <a:prstGeom prst="rect">
            <a:avLst/>
          </a:prstGeom>
          <a:noFill/>
        </p:spPr>
        <p:txBody>
          <a:bodyPr wrap="square" rtlCol="0">
            <a:spAutoFit/>
          </a:bodyPr>
          <a:lstStyle/>
          <a:p>
            <a:pPr marL="342900" indent="-342900">
              <a:buFont typeface="Arial" charset="0"/>
              <a:buChar char="•"/>
            </a:pPr>
            <a:r>
              <a:rPr lang="en-US" sz="2000" b="1" dirty="0"/>
              <a:t>South Sudan has the largest number of organized forces in the continent and </a:t>
            </a:r>
            <a:r>
              <a:rPr lang="en-US" sz="2000" b="1" dirty="0" smtClean="0"/>
              <a:t>took </a:t>
            </a:r>
            <a:r>
              <a:rPr lang="en-US" sz="2000" b="1" dirty="0"/>
              <a:t>most of the country’s </a:t>
            </a:r>
            <a:r>
              <a:rPr lang="en-US" sz="2000" b="1" dirty="0" smtClean="0"/>
              <a:t>budget before 2015.</a:t>
            </a:r>
            <a:endParaRPr lang="en-US" sz="2000" b="1" dirty="0"/>
          </a:p>
        </p:txBody>
      </p:sp>
      <p:graphicFrame>
        <p:nvGraphicFramePr>
          <p:cNvPr id="6" name="Content Placeholder 5">
            <a:extLst>
              <a:ext uri="{FF2B5EF4-FFF2-40B4-BE49-F238E27FC236}">
                <a16:creationId xmlns:a16="http://schemas.microsoft.com/office/drawing/2014/main" xmlns="" id="{E6DB4B69-3217-4B72-8F52-8FCB659F307D}"/>
              </a:ext>
            </a:extLst>
          </p:cNvPr>
          <p:cNvGraphicFramePr>
            <a:graphicFrameLocks noGrp="1"/>
          </p:cNvGraphicFramePr>
          <p:nvPr>
            <p:ph idx="1"/>
            <p:extLst>
              <p:ext uri="{D42A27DB-BD31-4B8C-83A1-F6EECF244321}">
                <p14:modId xmlns:p14="http://schemas.microsoft.com/office/powerpoint/2010/main" val="1065935019"/>
              </p:ext>
            </p:extLst>
          </p:nvPr>
        </p:nvGraphicFramePr>
        <p:xfrm>
          <a:off x="550613" y="1123861"/>
          <a:ext cx="10914555" cy="4753916"/>
        </p:xfrm>
        <a:graphic>
          <a:graphicData uri="http://schemas.openxmlformats.org/drawingml/2006/table">
            <a:tbl>
              <a:tblPr firstRow="1" bandRow="1">
                <a:tableStyleId>{5C22544A-7EE6-4342-B048-85BDC9FD1C3A}</a:tableStyleId>
              </a:tblPr>
              <a:tblGrid>
                <a:gridCol w="3738135">
                  <a:extLst>
                    <a:ext uri="{9D8B030D-6E8A-4147-A177-3AD203B41FA5}">
                      <a16:colId xmlns:a16="http://schemas.microsoft.com/office/drawing/2014/main" xmlns="" val="4095679610"/>
                    </a:ext>
                  </a:extLst>
                </a:gridCol>
                <a:gridCol w="3921371">
                  <a:extLst>
                    <a:ext uri="{9D8B030D-6E8A-4147-A177-3AD203B41FA5}">
                      <a16:colId xmlns:a16="http://schemas.microsoft.com/office/drawing/2014/main" xmlns="" val="537565611"/>
                    </a:ext>
                  </a:extLst>
                </a:gridCol>
                <a:gridCol w="3255049">
                  <a:extLst>
                    <a:ext uri="{9D8B030D-6E8A-4147-A177-3AD203B41FA5}">
                      <a16:colId xmlns:a16="http://schemas.microsoft.com/office/drawing/2014/main" xmlns="" val="929882578"/>
                    </a:ext>
                  </a:extLst>
                </a:gridCol>
              </a:tblGrid>
              <a:tr h="350967">
                <a:tc>
                  <a:txBody>
                    <a:bodyPr/>
                    <a:lstStyle/>
                    <a:p>
                      <a:pPr algn="ctr" rtl="0" fontAlgn="b"/>
                      <a:r>
                        <a:rPr lang="en-US" sz="2400" u="none" strike="noStrike" dirty="0">
                          <a:effectLst/>
                        </a:rPr>
                        <a:t>Country</a:t>
                      </a:r>
                      <a:endParaRPr lang="en-US" sz="2400" b="1" i="0" u="none" strike="noStrike" dirty="0">
                        <a:solidFill>
                          <a:srgbClr val="FFFFFF"/>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 Members of organized forces</a:t>
                      </a:r>
                      <a:endParaRPr lang="en-US" sz="2400" b="1" i="0" u="none" strike="noStrike" dirty="0">
                        <a:solidFill>
                          <a:srgbClr val="000000"/>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Population (million) appr</a:t>
                      </a:r>
                      <a:endParaRPr lang="en-US" sz="2400" b="1" i="0" u="none" strike="noStrike" dirty="0">
                        <a:solidFill>
                          <a:srgbClr val="FFFFFF"/>
                        </a:solidFill>
                        <a:effectLst/>
                        <a:latin typeface="Calibri" panose="020F0502020204030204" pitchFamily="34" charset="0"/>
                      </a:endParaRPr>
                    </a:p>
                  </a:txBody>
                  <a:tcPr marL="4970" marR="4970" marT="4970" marB="0" anchor="b"/>
                </a:tc>
                <a:extLst>
                  <a:ext uri="{0D108BD9-81ED-4DB2-BD59-A6C34878D82A}">
                    <a16:rowId xmlns:a16="http://schemas.microsoft.com/office/drawing/2014/main" xmlns="" val="1863074098"/>
                  </a:ext>
                </a:extLst>
              </a:tr>
              <a:tr h="793185">
                <a:tc>
                  <a:txBody>
                    <a:bodyPr/>
                    <a:lstStyle/>
                    <a:p>
                      <a:pPr algn="ctr" rtl="0" fontAlgn="b"/>
                      <a:r>
                        <a:rPr lang="en-US" sz="2400" u="none" strike="noStrike" dirty="0">
                          <a:effectLst/>
                        </a:rPr>
                        <a:t>South Sudan</a:t>
                      </a:r>
                      <a:endParaRPr lang="en-US" sz="2400" b="0" i="0" u="none" strike="noStrike" dirty="0">
                        <a:solidFill>
                          <a:srgbClr val="000000"/>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414,044</a:t>
                      </a:r>
                      <a:endParaRPr lang="en-US" sz="2400" b="1" i="0" u="none" strike="noStrike" dirty="0">
                        <a:solidFill>
                          <a:srgbClr val="000000"/>
                        </a:solidFill>
                        <a:effectLst/>
                        <a:latin typeface="Calibri" panose="020F0502020204030204" pitchFamily="34" charset="0"/>
                      </a:endParaRPr>
                    </a:p>
                  </a:txBody>
                  <a:tcPr marL="4970" marR="4970" marT="4970" marB="0" anchor="b">
                    <a:solidFill>
                      <a:schemeClr val="accent4">
                        <a:lumMod val="40000"/>
                        <a:lumOff val="60000"/>
                      </a:schemeClr>
                    </a:solidFill>
                  </a:tcPr>
                </a:tc>
                <a:tc>
                  <a:txBody>
                    <a:bodyPr/>
                    <a:lstStyle/>
                    <a:p>
                      <a:pPr algn="ctr" rtl="0" fontAlgn="b"/>
                      <a:r>
                        <a:rPr lang="en-US" sz="2400" u="none" strike="noStrike" dirty="0">
                          <a:effectLst/>
                        </a:rPr>
                        <a:t>13.2 </a:t>
                      </a:r>
                      <a:endParaRPr lang="en-US" sz="2400" b="0" i="0" u="none" strike="noStrike" dirty="0">
                        <a:solidFill>
                          <a:srgbClr val="000000"/>
                        </a:solidFill>
                        <a:effectLst/>
                        <a:latin typeface="Calibri" panose="020F0502020204030204" pitchFamily="34" charset="0"/>
                      </a:endParaRPr>
                    </a:p>
                  </a:txBody>
                  <a:tcPr marL="4970" marR="4970" marT="4970" marB="0" anchor="b"/>
                </a:tc>
                <a:extLst>
                  <a:ext uri="{0D108BD9-81ED-4DB2-BD59-A6C34878D82A}">
                    <a16:rowId xmlns:a16="http://schemas.microsoft.com/office/drawing/2014/main" xmlns="" val="3867019898"/>
                  </a:ext>
                </a:extLst>
              </a:tr>
              <a:tr h="398889">
                <a:tc>
                  <a:txBody>
                    <a:bodyPr/>
                    <a:lstStyle/>
                    <a:p>
                      <a:pPr algn="ctr" rtl="0" fontAlgn="b"/>
                      <a:r>
                        <a:rPr lang="en-US" sz="2400" u="none" strike="noStrike" dirty="0">
                          <a:effectLst/>
                        </a:rPr>
                        <a:t>Nigeria</a:t>
                      </a:r>
                      <a:endParaRPr lang="en-US" sz="2400" b="0" i="0" u="none" strike="noStrike" dirty="0">
                        <a:solidFill>
                          <a:srgbClr val="000000"/>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223,000</a:t>
                      </a:r>
                      <a:endParaRPr lang="en-US" sz="2400" b="1" i="0" u="none" strike="noStrike" dirty="0">
                        <a:solidFill>
                          <a:srgbClr val="000000"/>
                        </a:solidFill>
                        <a:effectLst/>
                        <a:latin typeface="Calibri" panose="020F0502020204030204" pitchFamily="34" charset="0"/>
                      </a:endParaRPr>
                    </a:p>
                  </a:txBody>
                  <a:tcPr marL="4970" marR="4970" marT="4970" marB="0" anchor="b">
                    <a:solidFill>
                      <a:schemeClr val="accent4">
                        <a:lumMod val="40000"/>
                        <a:lumOff val="60000"/>
                      </a:schemeClr>
                    </a:solidFill>
                  </a:tcPr>
                </a:tc>
                <a:tc>
                  <a:txBody>
                    <a:bodyPr/>
                    <a:lstStyle/>
                    <a:p>
                      <a:pPr algn="ctr" fontAlgn="b"/>
                      <a:r>
                        <a:rPr lang="en-US" sz="2400" u="none" strike="noStrike" dirty="0">
                          <a:effectLst/>
                        </a:rPr>
                        <a:t>206.1</a:t>
                      </a:r>
                      <a:endParaRPr lang="en-US" sz="2400" b="0" i="0" u="none" strike="noStrike" dirty="0">
                        <a:solidFill>
                          <a:srgbClr val="202124"/>
                        </a:solidFill>
                        <a:effectLst/>
                        <a:latin typeface="Arial" panose="020B0604020202020204" pitchFamily="34" charset="0"/>
                      </a:endParaRPr>
                    </a:p>
                  </a:txBody>
                  <a:tcPr marL="4970" marR="4970" marT="4970" marB="0" anchor="b"/>
                </a:tc>
                <a:extLst>
                  <a:ext uri="{0D108BD9-81ED-4DB2-BD59-A6C34878D82A}">
                    <a16:rowId xmlns:a16="http://schemas.microsoft.com/office/drawing/2014/main" xmlns="" val="138836914"/>
                  </a:ext>
                </a:extLst>
              </a:tr>
              <a:tr h="398889">
                <a:tc>
                  <a:txBody>
                    <a:bodyPr/>
                    <a:lstStyle/>
                    <a:p>
                      <a:pPr algn="ctr" rtl="0" fontAlgn="b"/>
                      <a:r>
                        <a:rPr lang="en-US" sz="2400" u="none" strike="noStrike">
                          <a:effectLst/>
                        </a:rPr>
                        <a:t>Ethiopia</a:t>
                      </a:r>
                      <a:endParaRPr lang="en-US" sz="2400" b="0" i="0" u="none" strike="noStrike">
                        <a:solidFill>
                          <a:srgbClr val="000000"/>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138,000</a:t>
                      </a:r>
                      <a:endParaRPr lang="en-US" sz="2400" b="1" i="0" u="none" strike="noStrike" dirty="0">
                        <a:solidFill>
                          <a:srgbClr val="000000"/>
                        </a:solidFill>
                        <a:effectLst/>
                        <a:latin typeface="Calibri" panose="020F0502020204030204" pitchFamily="34" charset="0"/>
                      </a:endParaRPr>
                    </a:p>
                  </a:txBody>
                  <a:tcPr marL="4970" marR="4970" marT="4970" marB="0" anchor="b">
                    <a:solidFill>
                      <a:schemeClr val="accent4">
                        <a:lumMod val="40000"/>
                        <a:lumOff val="60000"/>
                      </a:schemeClr>
                    </a:solidFill>
                  </a:tcPr>
                </a:tc>
                <a:tc>
                  <a:txBody>
                    <a:bodyPr/>
                    <a:lstStyle/>
                    <a:p>
                      <a:pPr algn="ctr" fontAlgn="b"/>
                      <a:r>
                        <a:rPr lang="en-US" sz="2400" u="none" strike="noStrike" dirty="0">
                          <a:effectLst/>
                        </a:rPr>
                        <a:t>115</a:t>
                      </a:r>
                      <a:endParaRPr lang="en-US" sz="2400" b="0" i="0" u="none" strike="noStrike" dirty="0">
                        <a:solidFill>
                          <a:srgbClr val="202124"/>
                        </a:solidFill>
                        <a:effectLst/>
                        <a:latin typeface="Arial" panose="020B0604020202020204" pitchFamily="34" charset="0"/>
                      </a:endParaRPr>
                    </a:p>
                  </a:txBody>
                  <a:tcPr marL="4970" marR="4970" marT="4970" marB="0" anchor="b"/>
                </a:tc>
                <a:extLst>
                  <a:ext uri="{0D108BD9-81ED-4DB2-BD59-A6C34878D82A}">
                    <a16:rowId xmlns:a16="http://schemas.microsoft.com/office/drawing/2014/main" xmlns="" val="904312018"/>
                  </a:ext>
                </a:extLst>
              </a:tr>
              <a:tr h="398889">
                <a:tc>
                  <a:txBody>
                    <a:bodyPr/>
                    <a:lstStyle/>
                    <a:p>
                      <a:pPr algn="ctr" rtl="0" fontAlgn="b"/>
                      <a:r>
                        <a:rPr lang="en-US" sz="2400" u="none" strike="noStrike">
                          <a:effectLst/>
                        </a:rPr>
                        <a:t>DRC</a:t>
                      </a:r>
                      <a:endParaRPr lang="en-US" sz="2400" b="0" i="0" u="none" strike="noStrike">
                        <a:solidFill>
                          <a:srgbClr val="000000"/>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134,250</a:t>
                      </a:r>
                      <a:endParaRPr lang="en-US" sz="2400" b="1" i="0" u="none" strike="noStrike" dirty="0">
                        <a:solidFill>
                          <a:srgbClr val="000000"/>
                        </a:solidFill>
                        <a:effectLst/>
                        <a:latin typeface="Calibri" panose="020F0502020204030204" pitchFamily="34" charset="0"/>
                      </a:endParaRPr>
                    </a:p>
                  </a:txBody>
                  <a:tcPr marL="4970" marR="4970" marT="4970" marB="0" anchor="b">
                    <a:solidFill>
                      <a:schemeClr val="accent4">
                        <a:lumMod val="40000"/>
                        <a:lumOff val="60000"/>
                      </a:schemeClr>
                    </a:solidFill>
                  </a:tcPr>
                </a:tc>
                <a:tc>
                  <a:txBody>
                    <a:bodyPr/>
                    <a:lstStyle/>
                    <a:p>
                      <a:pPr algn="ctr" fontAlgn="b"/>
                      <a:r>
                        <a:rPr lang="en-US" sz="2400" u="none" strike="noStrike" dirty="0">
                          <a:effectLst/>
                        </a:rPr>
                        <a:t>90</a:t>
                      </a:r>
                      <a:endParaRPr lang="en-US" sz="2400" b="0" i="0" u="none" strike="noStrike" dirty="0">
                        <a:solidFill>
                          <a:srgbClr val="202124"/>
                        </a:solidFill>
                        <a:effectLst/>
                        <a:latin typeface="Arial" panose="020B0604020202020204" pitchFamily="34" charset="0"/>
                      </a:endParaRPr>
                    </a:p>
                  </a:txBody>
                  <a:tcPr marL="4970" marR="4970" marT="4970" marB="0" anchor="b"/>
                </a:tc>
                <a:extLst>
                  <a:ext uri="{0D108BD9-81ED-4DB2-BD59-A6C34878D82A}">
                    <a16:rowId xmlns:a16="http://schemas.microsoft.com/office/drawing/2014/main" xmlns="" val="2117746370"/>
                  </a:ext>
                </a:extLst>
              </a:tr>
              <a:tr h="398889">
                <a:tc>
                  <a:txBody>
                    <a:bodyPr/>
                    <a:lstStyle/>
                    <a:p>
                      <a:pPr algn="ctr" rtl="0" fontAlgn="b"/>
                      <a:r>
                        <a:rPr lang="en-US" sz="2400" u="none" strike="noStrike" dirty="0">
                          <a:effectLst/>
                        </a:rPr>
                        <a:t>Sudan</a:t>
                      </a:r>
                      <a:endParaRPr lang="en-US" sz="2400" b="0" i="0" u="none" strike="noStrike" dirty="0">
                        <a:solidFill>
                          <a:srgbClr val="000000"/>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124,300</a:t>
                      </a:r>
                      <a:endParaRPr lang="en-US" sz="2400" b="1" i="0" u="none" strike="noStrike" dirty="0">
                        <a:solidFill>
                          <a:srgbClr val="000000"/>
                        </a:solidFill>
                        <a:effectLst/>
                        <a:latin typeface="Calibri" panose="020F0502020204030204" pitchFamily="34" charset="0"/>
                      </a:endParaRPr>
                    </a:p>
                  </a:txBody>
                  <a:tcPr marL="4970" marR="4970" marT="4970" marB="0" anchor="b">
                    <a:solidFill>
                      <a:schemeClr val="accent4">
                        <a:lumMod val="40000"/>
                        <a:lumOff val="60000"/>
                      </a:schemeClr>
                    </a:solidFill>
                  </a:tcPr>
                </a:tc>
                <a:tc>
                  <a:txBody>
                    <a:bodyPr/>
                    <a:lstStyle/>
                    <a:p>
                      <a:pPr algn="ctr" fontAlgn="b"/>
                      <a:r>
                        <a:rPr lang="en-US" sz="2400" u="none" strike="noStrike" dirty="0">
                          <a:effectLst/>
                        </a:rPr>
                        <a:t>44</a:t>
                      </a:r>
                      <a:endParaRPr lang="en-US" sz="2400" b="0" i="0" u="none" strike="noStrike" dirty="0">
                        <a:solidFill>
                          <a:srgbClr val="000000"/>
                        </a:solidFill>
                        <a:effectLst/>
                        <a:latin typeface="Arial" panose="020B0604020202020204" pitchFamily="34" charset="0"/>
                      </a:endParaRPr>
                    </a:p>
                  </a:txBody>
                  <a:tcPr marL="4970" marR="4970" marT="4970" marB="0" anchor="b"/>
                </a:tc>
                <a:extLst>
                  <a:ext uri="{0D108BD9-81ED-4DB2-BD59-A6C34878D82A}">
                    <a16:rowId xmlns:a16="http://schemas.microsoft.com/office/drawing/2014/main" xmlns="" val="2021269201"/>
                  </a:ext>
                </a:extLst>
              </a:tr>
              <a:tr h="398889">
                <a:tc>
                  <a:txBody>
                    <a:bodyPr/>
                    <a:lstStyle/>
                    <a:p>
                      <a:pPr algn="ctr" rtl="0" fontAlgn="b"/>
                      <a:r>
                        <a:rPr lang="en-US" sz="2400" u="none" strike="noStrike">
                          <a:effectLst/>
                        </a:rPr>
                        <a:t>Angola</a:t>
                      </a:r>
                      <a:endParaRPr lang="en-US" sz="2400" b="0" i="0" u="none" strike="noStrike">
                        <a:solidFill>
                          <a:srgbClr val="000000"/>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117,000</a:t>
                      </a:r>
                      <a:endParaRPr lang="en-US" sz="2400" b="1" i="0" u="none" strike="noStrike" dirty="0">
                        <a:solidFill>
                          <a:srgbClr val="000000"/>
                        </a:solidFill>
                        <a:effectLst/>
                        <a:latin typeface="Calibri" panose="020F0502020204030204" pitchFamily="34" charset="0"/>
                      </a:endParaRPr>
                    </a:p>
                  </a:txBody>
                  <a:tcPr marL="4970" marR="4970" marT="4970" marB="0" anchor="b">
                    <a:solidFill>
                      <a:schemeClr val="accent4">
                        <a:lumMod val="40000"/>
                        <a:lumOff val="60000"/>
                      </a:schemeClr>
                    </a:solidFill>
                  </a:tcPr>
                </a:tc>
                <a:tc>
                  <a:txBody>
                    <a:bodyPr/>
                    <a:lstStyle/>
                    <a:p>
                      <a:pPr algn="ctr" fontAlgn="b"/>
                      <a:r>
                        <a:rPr lang="en-US" sz="2400" u="none" strike="noStrike" dirty="0">
                          <a:effectLst/>
                        </a:rPr>
                        <a:t>33</a:t>
                      </a:r>
                      <a:endParaRPr lang="en-US" sz="2400" b="0" i="0" u="none" strike="noStrike" dirty="0">
                        <a:solidFill>
                          <a:srgbClr val="000000"/>
                        </a:solidFill>
                        <a:effectLst/>
                        <a:latin typeface="Arial" panose="020B0604020202020204" pitchFamily="34" charset="0"/>
                      </a:endParaRPr>
                    </a:p>
                  </a:txBody>
                  <a:tcPr marL="4970" marR="4970" marT="4970" marB="0" anchor="b"/>
                </a:tc>
                <a:extLst>
                  <a:ext uri="{0D108BD9-81ED-4DB2-BD59-A6C34878D82A}">
                    <a16:rowId xmlns:a16="http://schemas.microsoft.com/office/drawing/2014/main" xmlns="" val="2662102119"/>
                  </a:ext>
                </a:extLst>
              </a:tr>
              <a:tr h="398889">
                <a:tc>
                  <a:txBody>
                    <a:bodyPr/>
                    <a:lstStyle/>
                    <a:p>
                      <a:pPr algn="ctr" rtl="0" fontAlgn="b"/>
                      <a:r>
                        <a:rPr lang="en-US" sz="2400" u="none" strike="noStrike">
                          <a:effectLst/>
                        </a:rPr>
                        <a:t>Uganda</a:t>
                      </a:r>
                      <a:endParaRPr lang="en-US" sz="2400" b="0" i="0" u="none" strike="noStrike">
                        <a:solidFill>
                          <a:srgbClr val="000000"/>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45,000</a:t>
                      </a:r>
                      <a:endParaRPr lang="en-US" sz="2400" b="1" i="0" u="none" strike="noStrike" dirty="0">
                        <a:solidFill>
                          <a:srgbClr val="000000"/>
                        </a:solidFill>
                        <a:effectLst/>
                        <a:latin typeface="Calibri" panose="020F0502020204030204" pitchFamily="34" charset="0"/>
                      </a:endParaRPr>
                    </a:p>
                  </a:txBody>
                  <a:tcPr marL="4970" marR="4970" marT="4970" marB="0" anchor="b">
                    <a:solidFill>
                      <a:schemeClr val="accent4">
                        <a:lumMod val="40000"/>
                        <a:lumOff val="60000"/>
                      </a:schemeClr>
                    </a:solidFill>
                  </a:tcPr>
                </a:tc>
                <a:tc>
                  <a:txBody>
                    <a:bodyPr/>
                    <a:lstStyle/>
                    <a:p>
                      <a:pPr algn="ctr" fontAlgn="b"/>
                      <a:r>
                        <a:rPr lang="en-US" sz="2400" u="none" strike="noStrike" dirty="0">
                          <a:effectLst/>
                        </a:rPr>
                        <a:t> 46</a:t>
                      </a:r>
                      <a:endParaRPr lang="en-US" sz="2400" b="0" i="0" u="none" strike="noStrike" dirty="0">
                        <a:solidFill>
                          <a:srgbClr val="000000"/>
                        </a:solidFill>
                        <a:effectLst/>
                        <a:latin typeface="Arial" panose="020B0604020202020204" pitchFamily="34" charset="0"/>
                      </a:endParaRPr>
                    </a:p>
                  </a:txBody>
                  <a:tcPr marL="4970" marR="4970" marT="4970" marB="0" anchor="b"/>
                </a:tc>
                <a:extLst>
                  <a:ext uri="{0D108BD9-81ED-4DB2-BD59-A6C34878D82A}">
                    <a16:rowId xmlns:a16="http://schemas.microsoft.com/office/drawing/2014/main" xmlns="" val="757320988"/>
                  </a:ext>
                </a:extLst>
              </a:tr>
              <a:tr h="398889">
                <a:tc>
                  <a:txBody>
                    <a:bodyPr/>
                    <a:lstStyle/>
                    <a:p>
                      <a:pPr algn="ctr" rtl="0" fontAlgn="b"/>
                      <a:r>
                        <a:rPr lang="en-US" sz="2400" u="none" strike="noStrike">
                          <a:effectLst/>
                        </a:rPr>
                        <a:t>Kenya</a:t>
                      </a:r>
                      <a:endParaRPr lang="en-US" sz="2400" b="0" i="0" u="none" strike="noStrike">
                        <a:solidFill>
                          <a:srgbClr val="000000"/>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29,100</a:t>
                      </a:r>
                      <a:endParaRPr lang="en-US" sz="2400" b="1" i="0" u="none" strike="noStrike" dirty="0">
                        <a:solidFill>
                          <a:srgbClr val="000000"/>
                        </a:solidFill>
                        <a:effectLst/>
                        <a:latin typeface="Calibri" panose="020F0502020204030204" pitchFamily="34" charset="0"/>
                      </a:endParaRPr>
                    </a:p>
                  </a:txBody>
                  <a:tcPr marL="4970" marR="4970" marT="4970" marB="0" anchor="b">
                    <a:solidFill>
                      <a:schemeClr val="accent4">
                        <a:lumMod val="40000"/>
                        <a:lumOff val="60000"/>
                      </a:schemeClr>
                    </a:solidFill>
                  </a:tcPr>
                </a:tc>
                <a:tc>
                  <a:txBody>
                    <a:bodyPr/>
                    <a:lstStyle/>
                    <a:p>
                      <a:pPr algn="ctr" fontAlgn="b"/>
                      <a:r>
                        <a:rPr lang="en-US" sz="2400" u="none" strike="noStrike" dirty="0">
                          <a:effectLst/>
                        </a:rPr>
                        <a:t> 54</a:t>
                      </a:r>
                      <a:endParaRPr lang="en-US" sz="2400" b="0" i="0" u="none" strike="noStrike" dirty="0">
                        <a:solidFill>
                          <a:srgbClr val="000000"/>
                        </a:solidFill>
                        <a:effectLst/>
                        <a:latin typeface="Arial" panose="020B0604020202020204" pitchFamily="34" charset="0"/>
                      </a:endParaRPr>
                    </a:p>
                  </a:txBody>
                  <a:tcPr marL="4970" marR="4970" marT="4970" marB="0" anchor="b"/>
                </a:tc>
                <a:extLst>
                  <a:ext uri="{0D108BD9-81ED-4DB2-BD59-A6C34878D82A}">
                    <a16:rowId xmlns:a16="http://schemas.microsoft.com/office/drawing/2014/main" xmlns="" val="2417545891"/>
                  </a:ext>
                </a:extLst>
              </a:tr>
              <a:tr h="398889">
                <a:tc>
                  <a:txBody>
                    <a:bodyPr/>
                    <a:lstStyle/>
                    <a:p>
                      <a:pPr algn="ctr" rtl="0" fontAlgn="b"/>
                      <a:r>
                        <a:rPr lang="en-US" sz="2400" u="none" strike="noStrike">
                          <a:effectLst/>
                        </a:rPr>
                        <a:t>Tanzania</a:t>
                      </a:r>
                      <a:endParaRPr lang="en-US" sz="2400" b="0" i="0" u="none" strike="noStrike">
                        <a:solidFill>
                          <a:srgbClr val="000000"/>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28,000</a:t>
                      </a:r>
                      <a:endParaRPr lang="en-US" sz="2400" b="1" i="0" u="none" strike="noStrike" dirty="0">
                        <a:solidFill>
                          <a:srgbClr val="000000"/>
                        </a:solidFill>
                        <a:effectLst/>
                        <a:latin typeface="Calibri" panose="020F0502020204030204" pitchFamily="34" charset="0"/>
                      </a:endParaRPr>
                    </a:p>
                  </a:txBody>
                  <a:tcPr marL="4970" marR="4970" marT="4970" marB="0" anchor="b">
                    <a:solidFill>
                      <a:schemeClr val="accent4">
                        <a:lumMod val="40000"/>
                        <a:lumOff val="60000"/>
                      </a:schemeClr>
                    </a:solidFill>
                  </a:tcPr>
                </a:tc>
                <a:tc>
                  <a:txBody>
                    <a:bodyPr/>
                    <a:lstStyle/>
                    <a:p>
                      <a:pPr algn="ctr" fontAlgn="b"/>
                      <a:r>
                        <a:rPr lang="en-US" sz="2400" u="none" strike="noStrike" dirty="0">
                          <a:effectLst/>
                        </a:rPr>
                        <a:t>  60</a:t>
                      </a:r>
                      <a:endParaRPr lang="en-US" sz="2400" b="0" i="0" u="none" strike="noStrike" dirty="0">
                        <a:solidFill>
                          <a:srgbClr val="000000"/>
                        </a:solidFill>
                        <a:effectLst/>
                        <a:latin typeface="Arial" panose="020B0604020202020204" pitchFamily="34" charset="0"/>
                      </a:endParaRPr>
                    </a:p>
                  </a:txBody>
                  <a:tcPr marL="4970" marR="4970" marT="4970" marB="0" anchor="b"/>
                </a:tc>
                <a:extLst>
                  <a:ext uri="{0D108BD9-81ED-4DB2-BD59-A6C34878D82A}">
                    <a16:rowId xmlns:a16="http://schemas.microsoft.com/office/drawing/2014/main" xmlns="" val="2431108986"/>
                  </a:ext>
                </a:extLst>
              </a:tr>
              <a:tr h="398889">
                <a:tc>
                  <a:txBody>
                    <a:bodyPr/>
                    <a:lstStyle/>
                    <a:p>
                      <a:pPr algn="ctr" rtl="0" fontAlgn="b"/>
                      <a:r>
                        <a:rPr lang="en-US" sz="2400" u="none" strike="noStrike">
                          <a:effectLst/>
                        </a:rPr>
                        <a:t>Central African Republic</a:t>
                      </a:r>
                      <a:endParaRPr lang="en-US" sz="2400" b="0" i="0" u="none" strike="noStrike">
                        <a:solidFill>
                          <a:srgbClr val="000000"/>
                        </a:solidFill>
                        <a:effectLst/>
                        <a:latin typeface="Calibri" panose="020F0502020204030204" pitchFamily="34" charset="0"/>
                      </a:endParaRPr>
                    </a:p>
                  </a:txBody>
                  <a:tcPr marL="4970" marR="4970" marT="4970" marB="0" anchor="b"/>
                </a:tc>
                <a:tc>
                  <a:txBody>
                    <a:bodyPr/>
                    <a:lstStyle/>
                    <a:p>
                      <a:pPr algn="ctr" rtl="0" fontAlgn="b"/>
                      <a:r>
                        <a:rPr lang="en-US" sz="2400" u="none" strike="noStrike" dirty="0">
                          <a:effectLst/>
                        </a:rPr>
                        <a:t>10,150</a:t>
                      </a:r>
                      <a:endParaRPr lang="en-US" sz="2400" b="1" i="0" u="none" strike="noStrike" dirty="0">
                        <a:solidFill>
                          <a:srgbClr val="000000"/>
                        </a:solidFill>
                        <a:effectLst/>
                        <a:latin typeface="Calibri" panose="020F0502020204030204" pitchFamily="34" charset="0"/>
                      </a:endParaRPr>
                    </a:p>
                  </a:txBody>
                  <a:tcPr marL="4970" marR="4970" marT="4970" marB="0" anchor="b">
                    <a:solidFill>
                      <a:schemeClr val="accent4">
                        <a:lumMod val="40000"/>
                        <a:lumOff val="60000"/>
                      </a:schemeClr>
                    </a:solidFill>
                  </a:tcPr>
                </a:tc>
                <a:tc>
                  <a:txBody>
                    <a:bodyPr/>
                    <a:lstStyle/>
                    <a:p>
                      <a:pPr algn="ctr" fontAlgn="b"/>
                      <a:r>
                        <a:rPr lang="en-US" sz="2400" u="none" strike="noStrike" dirty="0">
                          <a:effectLst/>
                        </a:rPr>
                        <a:t>  5</a:t>
                      </a:r>
                      <a:endParaRPr lang="en-US" sz="2400" b="0" i="0" u="none" strike="noStrike" dirty="0">
                        <a:solidFill>
                          <a:srgbClr val="000000"/>
                        </a:solidFill>
                        <a:effectLst/>
                        <a:latin typeface="Arial" panose="020B0604020202020204" pitchFamily="34" charset="0"/>
                      </a:endParaRPr>
                    </a:p>
                  </a:txBody>
                  <a:tcPr marL="4970" marR="4970" marT="4970" marB="0" anchor="b"/>
                </a:tc>
                <a:extLst>
                  <a:ext uri="{0D108BD9-81ED-4DB2-BD59-A6C34878D82A}">
                    <a16:rowId xmlns:a16="http://schemas.microsoft.com/office/drawing/2014/main" xmlns="" val="3602156705"/>
                  </a:ext>
                </a:extLst>
              </a:tr>
            </a:tbl>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20</a:t>
            </a:fld>
            <a:endParaRPr lang="en-US"/>
          </a:p>
        </p:txBody>
      </p:sp>
    </p:spTree>
    <p:extLst>
      <p:ext uri="{BB962C8B-B14F-4D97-AF65-F5344CB8AC3E}">
        <p14:creationId xmlns:p14="http://schemas.microsoft.com/office/powerpoint/2010/main" val="207952378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C6048DF-3000-4542-95A1-77CC26357F7B}"/>
              </a:ext>
            </a:extLst>
          </p:cNvPr>
          <p:cNvSpPr>
            <a:spLocks noGrp="1"/>
          </p:cNvSpPr>
          <p:nvPr>
            <p:ph type="title"/>
          </p:nvPr>
        </p:nvSpPr>
        <p:spPr>
          <a:xfrm>
            <a:off x="838200" y="365126"/>
            <a:ext cx="10515600" cy="858764"/>
          </a:xfrm>
        </p:spPr>
        <p:txBody>
          <a:bodyPr/>
          <a:lstStyle/>
          <a:p>
            <a:r>
              <a:rPr lang="en-US" b="1" dirty="0">
                <a:latin typeface="Eras Bold ITC" panose="020B0907030504020204" pitchFamily="34" charset="0"/>
              </a:rPr>
              <a:t>Size of organized forces </a:t>
            </a:r>
            <a:r>
              <a:rPr lang="en-US" b="1" dirty="0" err="1">
                <a:latin typeface="Eras Bold ITC" panose="020B0907030504020204" pitchFamily="34" charset="0"/>
              </a:rPr>
              <a:t>Cont</a:t>
            </a:r>
            <a:r>
              <a:rPr lang="en-US" b="1" dirty="0">
                <a:latin typeface="Eras Bold ITC" panose="020B0907030504020204" pitchFamily="34" charset="0"/>
              </a:rPr>
              <a:t>…/</a:t>
            </a:r>
          </a:p>
        </p:txBody>
      </p:sp>
      <p:graphicFrame>
        <p:nvGraphicFramePr>
          <p:cNvPr id="4" name="Content Placeholder 3">
            <a:extLst>
              <a:ext uri="{FF2B5EF4-FFF2-40B4-BE49-F238E27FC236}">
                <a16:creationId xmlns:a16="http://schemas.microsoft.com/office/drawing/2014/main" xmlns="" id="{08D2F18B-DAB3-4562-B7EE-2018CADBD35F}"/>
              </a:ext>
            </a:extLst>
          </p:cNvPr>
          <p:cNvGraphicFramePr>
            <a:graphicFrameLocks noGrp="1"/>
          </p:cNvGraphicFramePr>
          <p:nvPr>
            <p:ph idx="1"/>
            <p:extLst>
              <p:ext uri="{D42A27DB-BD31-4B8C-83A1-F6EECF244321}">
                <p14:modId xmlns:p14="http://schemas.microsoft.com/office/powerpoint/2010/main" val="2976055001"/>
              </p:ext>
            </p:extLst>
          </p:nvPr>
        </p:nvGraphicFramePr>
        <p:xfrm>
          <a:off x="520505" y="1223891"/>
          <a:ext cx="11155680" cy="4981208"/>
        </p:xfrm>
        <a:graphic>
          <a:graphicData uri="http://schemas.openxmlformats.org/drawingml/2006/chart">
            <c:chart xmlns:c="http://schemas.openxmlformats.org/drawingml/2006/chart" xmlns:r="http://schemas.openxmlformats.org/officeDocument/2006/relationships" r:id="rId2"/>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21</a:t>
            </a:fld>
            <a:endParaRPr lang="en-US"/>
          </a:p>
        </p:txBody>
      </p:sp>
    </p:spTree>
    <p:extLst>
      <p:ext uri="{BB962C8B-B14F-4D97-AF65-F5344CB8AC3E}">
        <p14:creationId xmlns:p14="http://schemas.microsoft.com/office/powerpoint/2010/main" val="114266484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78042" y="164793"/>
            <a:ext cx="10635916" cy="801858"/>
          </a:xfrm>
        </p:spPr>
        <p:txBody>
          <a:bodyPr>
            <a:normAutofit/>
          </a:bodyPr>
          <a:lstStyle/>
          <a:p>
            <a:r>
              <a:rPr lang="en-US" b="1" dirty="0">
                <a:latin typeface="Times New Roman" panose="02020603050405020304" pitchFamily="18" charset="0"/>
                <a:cs typeface="Times New Roman" panose="02020603050405020304" pitchFamily="18" charset="0"/>
              </a:rPr>
              <a:t>Key Findings…</a:t>
            </a:r>
          </a:p>
        </p:txBody>
      </p:sp>
      <p:sp>
        <p:nvSpPr>
          <p:cNvPr id="3" name="Content Placeholder 2"/>
          <p:cNvSpPr>
            <a:spLocks noGrp="1"/>
          </p:cNvSpPr>
          <p:nvPr>
            <p:ph idx="1"/>
          </p:nvPr>
        </p:nvSpPr>
        <p:spPr>
          <a:xfrm>
            <a:off x="464233" y="966651"/>
            <a:ext cx="11422967" cy="5546692"/>
          </a:xfrm>
        </p:spPr>
        <p:txBody>
          <a:bodyPr>
            <a:noAutofit/>
          </a:bodyPr>
          <a:lstStyle/>
          <a:p>
            <a:pPr algn="just"/>
            <a:r>
              <a:rPr lang="en-US" dirty="0"/>
              <a:t>Current salaries and wages are neither competitive, motivating nor in line with the principle of sustainability. Beside ordinary civil servant, a salary of a minister cannot buy a meal for a day or sustain him/her to the next pay time . </a:t>
            </a:r>
          </a:p>
          <a:p>
            <a:pPr lvl="0" algn="just"/>
            <a:r>
              <a:rPr lang="en-US" dirty="0"/>
              <a:t>Continued insecurity and climate shocks hamper economic development and Agricultural production.</a:t>
            </a:r>
          </a:p>
          <a:p>
            <a:pPr algn="just"/>
            <a:r>
              <a:rPr lang="en-US" dirty="0" smtClean="0"/>
              <a:t>Public </a:t>
            </a:r>
            <a:r>
              <a:rPr lang="en-US" dirty="0"/>
              <a:t>sector employees’ allowances are </a:t>
            </a:r>
            <a:r>
              <a:rPr lang="en-US" dirty="0" smtClean="0"/>
              <a:t>high </a:t>
            </a:r>
            <a:r>
              <a:rPr lang="en-US" dirty="0"/>
              <a:t>relative to base pay and not controlled. </a:t>
            </a:r>
            <a:endParaRPr lang="en-US" dirty="0" smtClean="0"/>
          </a:p>
          <a:p>
            <a:pPr algn="just"/>
            <a:r>
              <a:rPr lang="en-US" dirty="0" smtClean="0"/>
              <a:t>Most </a:t>
            </a:r>
            <a:r>
              <a:rPr lang="en-US" dirty="0"/>
              <a:t>countries increase the base pay and maintain the total allowances at least below 40% of the base pay.</a:t>
            </a:r>
          </a:p>
          <a:p>
            <a:pPr marL="0" lvl="0" indent="0" algn="just">
              <a:buNone/>
            </a:pPr>
            <a:endParaRPr lang="en-US" dirty="0"/>
          </a:p>
        </p:txBody>
      </p:sp>
      <p:sp>
        <p:nvSpPr>
          <p:cNvPr id="4" name="Slide Number Placeholder 3"/>
          <p:cNvSpPr>
            <a:spLocks noGrp="1"/>
          </p:cNvSpPr>
          <p:nvPr>
            <p:ph type="sldNum" sz="quarter" idx="12"/>
          </p:nvPr>
        </p:nvSpPr>
        <p:spPr/>
        <p:txBody>
          <a:bodyPr/>
          <a:lstStyle/>
          <a:p>
            <a:fld id="{1A465606-7F5C-4FDB-AF3A-F17BEEE7D35C}" type="slidenum">
              <a:rPr lang="en-US" smtClean="0"/>
              <a:t>22</a:t>
            </a:fld>
            <a:endParaRPr lang="en-US"/>
          </a:p>
        </p:txBody>
      </p:sp>
    </p:spTree>
    <p:extLst>
      <p:ext uri="{BB962C8B-B14F-4D97-AF65-F5344CB8AC3E}">
        <p14:creationId xmlns:p14="http://schemas.microsoft.com/office/powerpoint/2010/main" val="1450392892"/>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3463C4D-0A5C-4799-A499-5C15EBDE30A4}"/>
              </a:ext>
            </a:extLst>
          </p:cNvPr>
          <p:cNvSpPr>
            <a:spLocks noGrp="1"/>
          </p:cNvSpPr>
          <p:nvPr>
            <p:ph type="title"/>
          </p:nvPr>
        </p:nvSpPr>
        <p:spPr>
          <a:xfrm>
            <a:off x="503514" y="143404"/>
            <a:ext cx="10515600" cy="633680"/>
          </a:xfrm>
        </p:spPr>
        <p:txBody>
          <a:bodyPr>
            <a:normAutofit/>
          </a:bodyPr>
          <a:lstStyle/>
          <a:p>
            <a:r>
              <a:rPr lang="en-US" sz="3600" dirty="0">
                <a:latin typeface="Arial Black" panose="020B0A04020102020204" pitchFamily="34" charset="0"/>
              </a:rPr>
              <a:t>GRSS Proposal FY 2021/2022</a:t>
            </a:r>
          </a:p>
        </p:txBody>
      </p:sp>
      <p:graphicFrame>
        <p:nvGraphicFramePr>
          <p:cNvPr id="4" name="Content Placeholder 3">
            <a:extLst>
              <a:ext uri="{FF2B5EF4-FFF2-40B4-BE49-F238E27FC236}">
                <a16:creationId xmlns:a16="http://schemas.microsoft.com/office/drawing/2014/main" xmlns="" id="{C95ACE93-9EBB-453A-A185-106291478AC2}"/>
              </a:ext>
            </a:extLst>
          </p:cNvPr>
          <p:cNvGraphicFramePr>
            <a:graphicFrameLocks noGrp="1"/>
          </p:cNvGraphicFramePr>
          <p:nvPr>
            <p:ph idx="1"/>
            <p:extLst>
              <p:ext uri="{D42A27DB-BD31-4B8C-83A1-F6EECF244321}">
                <p14:modId xmlns:p14="http://schemas.microsoft.com/office/powerpoint/2010/main" val="1808851235"/>
              </p:ext>
            </p:extLst>
          </p:nvPr>
        </p:nvGraphicFramePr>
        <p:xfrm>
          <a:off x="243840" y="723559"/>
          <a:ext cx="11704320" cy="5745480"/>
        </p:xfrm>
        <a:graphic>
          <a:graphicData uri="http://schemas.openxmlformats.org/drawingml/2006/table">
            <a:tbl>
              <a:tblPr/>
              <a:tblGrid>
                <a:gridCol w="1554923">
                  <a:extLst>
                    <a:ext uri="{9D8B030D-6E8A-4147-A177-3AD203B41FA5}">
                      <a16:colId xmlns:a16="http://schemas.microsoft.com/office/drawing/2014/main" xmlns="" val="2131797059"/>
                    </a:ext>
                  </a:extLst>
                </a:gridCol>
                <a:gridCol w="793412">
                  <a:extLst>
                    <a:ext uri="{9D8B030D-6E8A-4147-A177-3AD203B41FA5}">
                      <a16:colId xmlns:a16="http://schemas.microsoft.com/office/drawing/2014/main" xmlns="" val="2390381347"/>
                    </a:ext>
                  </a:extLst>
                </a:gridCol>
                <a:gridCol w="1050447">
                  <a:extLst>
                    <a:ext uri="{9D8B030D-6E8A-4147-A177-3AD203B41FA5}">
                      <a16:colId xmlns:a16="http://schemas.microsoft.com/office/drawing/2014/main" xmlns="" val="950806351"/>
                    </a:ext>
                  </a:extLst>
                </a:gridCol>
                <a:gridCol w="784334">
                  <a:extLst>
                    <a:ext uri="{9D8B030D-6E8A-4147-A177-3AD203B41FA5}">
                      <a16:colId xmlns:a16="http://schemas.microsoft.com/office/drawing/2014/main" xmlns="" val="408417754"/>
                    </a:ext>
                  </a:extLst>
                </a:gridCol>
                <a:gridCol w="893457">
                  <a:extLst>
                    <a:ext uri="{9D8B030D-6E8A-4147-A177-3AD203B41FA5}">
                      <a16:colId xmlns:a16="http://schemas.microsoft.com/office/drawing/2014/main" xmlns="" val="2902457992"/>
                    </a:ext>
                  </a:extLst>
                </a:gridCol>
                <a:gridCol w="997350">
                  <a:extLst>
                    <a:ext uri="{9D8B030D-6E8A-4147-A177-3AD203B41FA5}">
                      <a16:colId xmlns:a16="http://schemas.microsoft.com/office/drawing/2014/main" xmlns="" val="3494492530"/>
                    </a:ext>
                  </a:extLst>
                </a:gridCol>
                <a:gridCol w="826350">
                  <a:extLst>
                    <a:ext uri="{9D8B030D-6E8A-4147-A177-3AD203B41FA5}">
                      <a16:colId xmlns:a16="http://schemas.microsoft.com/office/drawing/2014/main" xmlns="" val="11420038"/>
                    </a:ext>
                  </a:extLst>
                </a:gridCol>
                <a:gridCol w="924395">
                  <a:extLst>
                    <a:ext uri="{9D8B030D-6E8A-4147-A177-3AD203B41FA5}">
                      <a16:colId xmlns:a16="http://schemas.microsoft.com/office/drawing/2014/main" xmlns="" val="1485400972"/>
                    </a:ext>
                  </a:extLst>
                </a:gridCol>
                <a:gridCol w="749098">
                  <a:extLst>
                    <a:ext uri="{9D8B030D-6E8A-4147-A177-3AD203B41FA5}">
                      <a16:colId xmlns:a16="http://schemas.microsoft.com/office/drawing/2014/main" xmlns="" val="3574997874"/>
                    </a:ext>
                  </a:extLst>
                </a:gridCol>
                <a:gridCol w="803791">
                  <a:extLst>
                    <a:ext uri="{9D8B030D-6E8A-4147-A177-3AD203B41FA5}">
                      <a16:colId xmlns:a16="http://schemas.microsoft.com/office/drawing/2014/main" xmlns="" val="2011938292"/>
                    </a:ext>
                  </a:extLst>
                </a:gridCol>
                <a:gridCol w="772103">
                  <a:extLst>
                    <a:ext uri="{9D8B030D-6E8A-4147-A177-3AD203B41FA5}">
                      <a16:colId xmlns:a16="http://schemas.microsoft.com/office/drawing/2014/main" xmlns="" val="1201229925"/>
                    </a:ext>
                  </a:extLst>
                </a:gridCol>
                <a:gridCol w="672285">
                  <a:extLst>
                    <a:ext uri="{9D8B030D-6E8A-4147-A177-3AD203B41FA5}">
                      <a16:colId xmlns:a16="http://schemas.microsoft.com/office/drawing/2014/main" xmlns="" val="1666637049"/>
                    </a:ext>
                  </a:extLst>
                </a:gridCol>
                <a:gridCol w="882375">
                  <a:extLst>
                    <a:ext uri="{9D8B030D-6E8A-4147-A177-3AD203B41FA5}">
                      <a16:colId xmlns:a16="http://schemas.microsoft.com/office/drawing/2014/main" xmlns="" val="833142280"/>
                    </a:ext>
                  </a:extLst>
                </a:gridCol>
              </a:tblGrid>
              <a:tr h="966656">
                <a:tc>
                  <a:txBody>
                    <a:bodyPr/>
                    <a:lstStyle/>
                    <a:p>
                      <a:pPr algn="ctr" fontAlgn="ctr"/>
                      <a:r>
                        <a:rPr lang="en-US" sz="1300" b="1" i="0" u="none" strike="noStrike" dirty="0">
                          <a:solidFill>
                            <a:schemeClr val="tx1"/>
                          </a:solidFill>
                          <a:effectLst/>
                          <a:latin typeface="Times New Roman" panose="02020603050405020304" pitchFamily="18" charset="0"/>
                        </a:rPr>
                        <a:t>Designation</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dirty="0">
                          <a:solidFill>
                            <a:schemeClr val="tx1"/>
                          </a:solidFill>
                          <a:effectLst/>
                          <a:latin typeface="Times New Roman" panose="02020603050405020304" pitchFamily="18" charset="0"/>
                        </a:rPr>
                        <a:t>Current Basic </a:t>
                      </a:r>
                      <a:br>
                        <a:rPr lang="en-US" sz="1300" b="1" i="0" u="none" strike="noStrike" dirty="0">
                          <a:solidFill>
                            <a:schemeClr val="tx1"/>
                          </a:solidFill>
                          <a:effectLst/>
                          <a:latin typeface="Times New Roman" panose="02020603050405020304" pitchFamily="18" charset="0"/>
                        </a:rPr>
                      </a:br>
                      <a:r>
                        <a:rPr lang="en-US" sz="1300" b="1" i="0" u="none" strike="noStrike" dirty="0">
                          <a:solidFill>
                            <a:schemeClr val="tx1"/>
                          </a:solidFill>
                          <a:effectLst/>
                          <a:latin typeface="Times New Roman" panose="02020603050405020304" pitchFamily="18" charset="0"/>
                        </a:rPr>
                        <a:t>Salaries and Wages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dirty="0">
                          <a:solidFill>
                            <a:schemeClr val="tx1"/>
                          </a:solidFill>
                          <a:effectLst/>
                          <a:latin typeface="Times New Roman" panose="02020603050405020304" pitchFamily="18" charset="0"/>
                        </a:rPr>
                        <a:t>Proposed Basic</a:t>
                      </a:r>
                      <a:br>
                        <a:rPr lang="en-US" sz="1300" b="1" i="0" u="none" strike="noStrike" dirty="0">
                          <a:solidFill>
                            <a:schemeClr val="tx1"/>
                          </a:solidFill>
                          <a:effectLst/>
                          <a:latin typeface="Times New Roman" panose="02020603050405020304" pitchFamily="18" charset="0"/>
                        </a:rPr>
                      </a:br>
                      <a:r>
                        <a:rPr lang="en-US" sz="1300" b="1" i="0" u="none" strike="noStrike" dirty="0">
                          <a:solidFill>
                            <a:schemeClr val="tx1"/>
                          </a:solidFill>
                          <a:effectLst/>
                          <a:latin typeface="Times New Roman" panose="02020603050405020304" pitchFamily="18" charset="0"/>
                        </a:rPr>
                        <a:t>Salaries and Wages</a:t>
                      </a:r>
                      <a:br>
                        <a:rPr lang="en-US" sz="1300" b="1" i="0" u="none" strike="noStrike" dirty="0">
                          <a:solidFill>
                            <a:schemeClr val="tx1"/>
                          </a:solidFill>
                          <a:effectLst/>
                          <a:latin typeface="Times New Roman" panose="02020603050405020304" pitchFamily="18" charset="0"/>
                        </a:rPr>
                      </a:br>
                      <a:endParaRPr lang="en-US" sz="1300" b="1" i="0" u="none" strike="noStrike" dirty="0">
                        <a:solidFill>
                          <a:schemeClr val="tx1"/>
                        </a:solidFill>
                        <a:effectLst/>
                        <a:latin typeface="Times New Roman" panose="02020603050405020304" pitchFamily="18" charset="0"/>
                      </a:endParaRP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dirty="0">
                          <a:solidFill>
                            <a:schemeClr val="tx1"/>
                          </a:solidFill>
                          <a:effectLst/>
                          <a:latin typeface="Times New Roman" panose="02020603050405020304" pitchFamily="18" charset="0"/>
                        </a:rPr>
                        <a:t>COLA</a:t>
                      </a:r>
                      <a:br>
                        <a:rPr lang="en-US" sz="1300" b="1" i="0" u="none" strike="noStrike" dirty="0">
                          <a:solidFill>
                            <a:schemeClr val="tx1"/>
                          </a:solidFill>
                          <a:effectLst/>
                          <a:latin typeface="Times New Roman" panose="02020603050405020304" pitchFamily="18" charset="0"/>
                        </a:rPr>
                      </a:br>
                      <a:r>
                        <a:rPr lang="en-US" sz="1300" b="1" i="0" u="none" strike="noStrike" dirty="0">
                          <a:solidFill>
                            <a:schemeClr val="tx1"/>
                          </a:solidFill>
                          <a:effectLst/>
                          <a:latin typeface="Times New Roman" panose="02020603050405020304" pitchFamily="18" charset="0"/>
                        </a:rPr>
                        <a:t>56.3% of basic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dirty="0">
                          <a:solidFill>
                            <a:schemeClr val="tx1"/>
                          </a:solidFill>
                          <a:effectLst/>
                          <a:latin typeface="Times New Roman" panose="02020603050405020304" pitchFamily="18" charset="0"/>
                        </a:rPr>
                        <a:t>RESP</a:t>
                      </a:r>
                      <a:br>
                        <a:rPr lang="en-US" sz="1300" b="1" i="0" u="none" strike="noStrike" dirty="0">
                          <a:solidFill>
                            <a:schemeClr val="tx1"/>
                          </a:solidFill>
                          <a:effectLst/>
                          <a:latin typeface="Times New Roman" panose="02020603050405020304" pitchFamily="18" charset="0"/>
                        </a:rPr>
                      </a:br>
                      <a:r>
                        <a:rPr lang="en-US" sz="1300" b="1" i="0" u="none" strike="noStrike" dirty="0">
                          <a:solidFill>
                            <a:schemeClr val="tx1"/>
                          </a:solidFill>
                          <a:effectLst/>
                          <a:latin typeface="Times New Roman" panose="02020603050405020304" pitchFamily="18" charset="0"/>
                        </a:rPr>
                        <a:t>66% of Basic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dirty="0">
                          <a:solidFill>
                            <a:schemeClr val="tx1"/>
                          </a:solidFill>
                          <a:effectLst/>
                          <a:latin typeface="Times New Roman" panose="02020603050405020304" pitchFamily="18" charset="0"/>
                        </a:rPr>
                        <a:t>House Rent</a:t>
                      </a:r>
                      <a:br>
                        <a:rPr lang="en-US" sz="1300" b="1" i="0" u="none" strike="noStrike" dirty="0">
                          <a:solidFill>
                            <a:schemeClr val="tx1"/>
                          </a:solidFill>
                          <a:effectLst/>
                          <a:latin typeface="Times New Roman" panose="02020603050405020304" pitchFamily="18" charset="0"/>
                        </a:rPr>
                      </a:br>
                      <a:r>
                        <a:rPr lang="en-US" sz="1300" b="1" i="0" u="none" strike="noStrike" dirty="0">
                          <a:solidFill>
                            <a:schemeClr val="tx1"/>
                          </a:solidFill>
                          <a:effectLst/>
                          <a:latin typeface="Times New Roman" panose="02020603050405020304" pitchFamily="18" charset="0"/>
                        </a:rPr>
                        <a:t>66% of Gross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dirty="0">
                          <a:solidFill>
                            <a:schemeClr val="tx1"/>
                          </a:solidFill>
                          <a:effectLst/>
                          <a:latin typeface="Times New Roman" panose="02020603050405020304" pitchFamily="18" charset="0"/>
                        </a:rPr>
                        <a:t>Sitting</a:t>
                      </a:r>
                      <a:br>
                        <a:rPr lang="en-US" sz="1300" b="1" i="0" u="none" strike="noStrike" dirty="0">
                          <a:solidFill>
                            <a:schemeClr val="tx1"/>
                          </a:solidFill>
                          <a:effectLst/>
                          <a:latin typeface="Times New Roman" panose="02020603050405020304" pitchFamily="18" charset="0"/>
                        </a:rPr>
                      </a:br>
                      <a:r>
                        <a:rPr lang="en-US" sz="1300" b="1" i="0" u="none" strike="noStrike" dirty="0">
                          <a:solidFill>
                            <a:schemeClr val="tx1"/>
                          </a:solidFill>
                          <a:effectLst/>
                          <a:latin typeface="Times New Roman" panose="02020603050405020304" pitchFamily="18" charset="0"/>
                        </a:rPr>
                        <a:t>40% of Basic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a:solidFill>
                            <a:schemeClr val="tx1"/>
                          </a:solidFill>
                          <a:effectLst/>
                          <a:latin typeface="Times New Roman" panose="02020603050405020304" pitchFamily="18" charset="0"/>
                        </a:rPr>
                        <a:t>House Subsidy</a:t>
                      </a:r>
                      <a:br>
                        <a:rPr lang="en-US" sz="1300" b="1" i="0" u="none" strike="noStrike">
                          <a:solidFill>
                            <a:schemeClr val="tx1"/>
                          </a:solidFill>
                          <a:effectLst/>
                          <a:latin typeface="Times New Roman" panose="02020603050405020304" pitchFamily="18" charset="0"/>
                        </a:rPr>
                      </a:br>
                      <a:r>
                        <a:rPr lang="en-US" sz="1300" b="1" i="0" u="none" strike="noStrike">
                          <a:solidFill>
                            <a:schemeClr val="tx1"/>
                          </a:solidFill>
                          <a:effectLst/>
                          <a:latin typeface="Times New Roman" panose="02020603050405020304" pitchFamily="18" charset="0"/>
                        </a:rPr>
                        <a:t>127% of basic</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a:solidFill>
                            <a:schemeClr val="tx1"/>
                          </a:solidFill>
                          <a:effectLst/>
                          <a:latin typeface="Times New Roman" panose="02020603050405020304" pitchFamily="18" charset="0"/>
                        </a:rPr>
                        <a:t>Social</a:t>
                      </a:r>
                      <a:br>
                        <a:rPr lang="en-US" sz="1300" b="1" i="0" u="none" strike="noStrike">
                          <a:solidFill>
                            <a:schemeClr val="tx1"/>
                          </a:solidFill>
                          <a:effectLst/>
                          <a:latin typeface="Times New Roman" panose="02020603050405020304" pitchFamily="18" charset="0"/>
                        </a:rPr>
                      </a:br>
                      <a:r>
                        <a:rPr lang="en-US" sz="1300" b="1" i="0" u="none" strike="noStrike">
                          <a:solidFill>
                            <a:schemeClr val="tx1"/>
                          </a:solidFill>
                          <a:effectLst/>
                          <a:latin typeface="Times New Roman" panose="02020603050405020304" pitchFamily="18" charset="0"/>
                        </a:rPr>
                        <a:t>40% Gross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a:solidFill>
                            <a:schemeClr val="tx1"/>
                          </a:solidFill>
                          <a:effectLst/>
                          <a:latin typeface="Times New Roman" panose="02020603050405020304" pitchFamily="18" charset="0"/>
                        </a:rPr>
                        <a:t>Gross Pay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a:solidFill>
                            <a:schemeClr val="tx1"/>
                          </a:solidFill>
                          <a:effectLst/>
                          <a:latin typeface="Times New Roman" panose="02020603050405020304" pitchFamily="18" charset="0"/>
                        </a:rPr>
                        <a:t>Pension</a:t>
                      </a:r>
                      <a:br>
                        <a:rPr lang="en-US" sz="1300" b="1" i="0" u="none" strike="noStrike">
                          <a:solidFill>
                            <a:schemeClr val="tx1"/>
                          </a:solidFill>
                          <a:effectLst/>
                          <a:latin typeface="Times New Roman" panose="02020603050405020304" pitchFamily="18" charset="0"/>
                        </a:rPr>
                      </a:br>
                      <a:r>
                        <a:rPr lang="en-US" sz="1300" b="1" i="0" u="none" strike="noStrike">
                          <a:solidFill>
                            <a:schemeClr val="tx1"/>
                          </a:solidFill>
                          <a:effectLst/>
                          <a:latin typeface="Times New Roman" panose="02020603050405020304" pitchFamily="18" charset="0"/>
                        </a:rPr>
                        <a:t>5%</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a:solidFill>
                            <a:schemeClr val="tx1"/>
                          </a:solidFill>
                          <a:effectLst/>
                          <a:latin typeface="Times New Roman" panose="02020603050405020304" pitchFamily="18" charset="0"/>
                        </a:rPr>
                        <a:t>PIT</a:t>
                      </a:r>
                      <a:br>
                        <a:rPr lang="en-US" sz="1300" b="1" i="0" u="none" strike="noStrike">
                          <a:solidFill>
                            <a:schemeClr val="tx1"/>
                          </a:solidFill>
                          <a:effectLst/>
                          <a:latin typeface="Times New Roman" panose="02020603050405020304" pitchFamily="18" charset="0"/>
                        </a:rPr>
                      </a:br>
                      <a:r>
                        <a:rPr lang="en-US" sz="1300" b="1" i="0" u="none" strike="noStrike">
                          <a:solidFill>
                            <a:schemeClr val="tx1"/>
                          </a:solidFill>
                          <a:effectLst/>
                          <a:latin typeface="Times New Roman" panose="02020603050405020304" pitchFamily="18" charset="0"/>
                        </a:rPr>
                        <a:t>10%</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tc>
                  <a:txBody>
                    <a:bodyPr/>
                    <a:lstStyle/>
                    <a:p>
                      <a:pPr algn="ctr" fontAlgn="ctr"/>
                      <a:r>
                        <a:rPr lang="en-US" sz="1300" b="1" i="0" u="none" strike="noStrike" dirty="0">
                          <a:solidFill>
                            <a:schemeClr val="tx1"/>
                          </a:solidFill>
                          <a:effectLst/>
                          <a:latin typeface="Times New Roman" panose="02020603050405020304" pitchFamily="18" charset="0"/>
                        </a:rPr>
                        <a:t>Net Pay</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bg2">
                        <a:lumMod val="90000"/>
                      </a:schemeClr>
                    </a:solidFill>
                  </a:tcPr>
                </a:tc>
                <a:extLst>
                  <a:ext uri="{0D108BD9-81ED-4DB2-BD59-A6C34878D82A}">
                    <a16:rowId xmlns:a16="http://schemas.microsoft.com/office/drawing/2014/main" xmlns="" val="3956123275"/>
                  </a:ext>
                </a:extLst>
              </a:tr>
              <a:tr h="386662">
                <a:tc>
                  <a:txBody>
                    <a:bodyPr/>
                    <a:lstStyle/>
                    <a:p>
                      <a:pPr algn="ctr" fontAlgn="t"/>
                      <a:r>
                        <a:rPr lang="en-US" sz="1300" b="0" i="0" u="none" strike="noStrike" dirty="0">
                          <a:solidFill>
                            <a:srgbClr val="000000"/>
                          </a:solidFill>
                          <a:effectLst/>
                          <a:latin typeface="Times New Roman" panose="02020603050405020304" pitchFamily="18" charset="0"/>
                        </a:rPr>
                        <a:t>President - CPH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15,000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70,650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39,776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46,629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178,729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28,260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89,726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108,321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562,091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28,105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56,209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477,777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91659704"/>
                  </a:ext>
                </a:extLst>
              </a:tr>
              <a:tr h="386662">
                <a:tc>
                  <a:txBody>
                    <a:bodyPr/>
                    <a:lstStyle/>
                    <a:p>
                      <a:pPr algn="ctr" fontAlgn="t"/>
                      <a:r>
                        <a:rPr lang="en-US" sz="1300" b="0" i="0" u="none" strike="noStrike">
                          <a:solidFill>
                            <a:srgbClr val="000000"/>
                          </a:solidFill>
                          <a:effectLst/>
                          <a:latin typeface="Times New Roman" panose="02020603050405020304" pitchFamily="18" charset="0"/>
                        </a:rPr>
                        <a:t>Vice President - CPH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13,500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63,585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35,798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41,966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163,374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25,434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80,753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99,015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509,925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25,496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50,992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433,436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13949579"/>
                  </a:ext>
                </a:extLst>
              </a:tr>
              <a:tr h="386662">
                <a:tc>
                  <a:txBody>
                    <a:bodyPr/>
                    <a:lstStyle/>
                    <a:p>
                      <a:pPr algn="ctr" fontAlgn="t"/>
                      <a:r>
                        <a:rPr lang="en-US" sz="1300" b="0" i="0" u="none" strike="noStrike" dirty="0">
                          <a:solidFill>
                            <a:srgbClr val="000000"/>
                          </a:solidFill>
                          <a:effectLst/>
                          <a:latin typeface="Times New Roman" panose="02020603050405020304" pitchFamily="18" charset="0"/>
                        </a:rPr>
                        <a:t>Minister - CPH</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10,000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47,100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27,843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32,640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125,100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19,782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59,817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72,214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384,496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19,225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38,450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326,822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46696896"/>
                  </a:ext>
                </a:extLst>
              </a:tr>
              <a:tr h="386662">
                <a:tc>
                  <a:txBody>
                    <a:bodyPr/>
                    <a:lstStyle/>
                    <a:p>
                      <a:pPr algn="ctr" fontAlgn="t"/>
                      <a:r>
                        <a:rPr lang="en-US" sz="1300" b="0" i="0" u="none" strike="noStrike">
                          <a:solidFill>
                            <a:srgbClr val="000000"/>
                          </a:solidFill>
                          <a:effectLst/>
                          <a:latin typeface="Times New Roman" panose="02020603050405020304" pitchFamily="18" charset="0"/>
                        </a:rPr>
                        <a:t>Hon. Speaker - NLA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13,500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63,585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35,798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41,966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163,374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25,434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80,753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99,015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509,925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25,496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50,992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433,436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38119204"/>
                  </a:ext>
                </a:extLst>
              </a:tr>
              <a:tr h="386662">
                <a:tc>
                  <a:txBody>
                    <a:bodyPr/>
                    <a:lstStyle/>
                    <a:p>
                      <a:pPr algn="ctr" fontAlgn="t"/>
                      <a:r>
                        <a:rPr lang="en-US" sz="1300" b="0" i="0" u="none" strike="noStrike">
                          <a:solidFill>
                            <a:srgbClr val="000000"/>
                          </a:solidFill>
                          <a:effectLst/>
                          <a:latin typeface="Times New Roman" panose="02020603050405020304" pitchFamily="18" charset="0"/>
                        </a:rPr>
                        <a:t>Minority Leader - NLA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9,000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42,390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23,866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27,977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108,916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16,956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53,835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66,010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339,950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16,998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33,995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288,958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70657223"/>
                  </a:ext>
                </a:extLst>
              </a:tr>
              <a:tr h="386662">
                <a:tc>
                  <a:txBody>
                    <a:bodyPr/>
                    <a:lstStyle/>
                    <a:p>
                      <a:pPr algn="ctr" fontAlgn="t"/>
                      <a:r>
                        <a:rPr lang="en-US" sz="1300" b="0" i="0" u="none" strike="noStrike">
                          <a:solidFill>
                            <a:srgbClr val="000000"/>
                          </a:solidFill>
                          <a:effectLst/>
                          <a:latin typeface="Times New Roman" panose="02020603050405020304" pitchFamily="18" charset="0"/>
                        </a:rPr>
                        <a:t>Member - NLA</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7,000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32,970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18,562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21,760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84,712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13,188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41,872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51,341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264,405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13,220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26,440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224,744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15429166"/>
                  </a:ext>
                </a:extLst>
              </a:tr>
              <a:tr h="386662">
                <a:tc>
                  <a:txBody>
                    <a:bodyPr/>
                    <a:lstStyle/>
                    <a:p>
                      <a:pPr algn="ctr" fontAlgn="t"/>
                      <a:r>
                        <a:rPr lang="en-US" sz="1300" b="0" i="0" u="none" strike="noStrike">
                          <a:solidFill>
                            <a:srgbClr val="000000"/>
                          </a:solidFill>
                          <a:effectLst/>
                          <a:latin typeface="Times New Roman" panose="02020603050405020304" pitchFamily="18" charset="0"/>
                        </a:rPr>
                        <a:t>Speaker - CS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13,500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63,585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35,798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41,966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163,374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25,434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80,753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99,015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509,925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25,496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50,992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433,436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47311474"/>
                  </a:ext>
                </a:extLst>
              </a:tr>
              <a:tr h="386662">
                <a:tc>
                  <a:txBody>
                    <a:bodyPr/>
                    <a:lstStyle/>
                    <a:p>
                      <a:pPr algn="ctr" fontAlgn="t"/>
                      <a:r>
                        <a:rPr lang="en-US" sz="1300" b="0" i="0" u="none" strike="noStrike">
                          <a:solidFill>
                            <a:srgbClr val="000000"/>
                          </a:solidFill>
                          <a:effectLst/>
                          <a:latin typeface="Times New Roman" panose="02020603050405020304" pitchFamily="18" charset="0"/>
                        </a:rPr>
                        <a:t>Chip Whip - CS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9,000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42,390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23,866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27,977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108,916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16,956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53,835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66,010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339,950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16,998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33,995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288,958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81350087"/>
                  </a:ext>
                </a:extLst>
              </a:tr>
              <a:tr h="386662">
                <a:tc>
                  <a:txBody>
                    <a:bodyPr/>
                    <a:lstStyle/>
                    <a:p>
                      <a:pPr algn="ctr" fontAlgn="t"/>
                      <a:r>
                        <a:rPr lang="en-US" sz="1300" b="0" i="0" u="none" strike="noStrike">
                          <a:solidFill>
                            <a:srgbClr val="000000"/>
                          </a:solidFill>
                          <a:effectLst/>
                          <a:latin typeface="Times New Roman" panose="02020603050405020304" pitchFamily="18" charset="0"/>
                        </a:rPr>
                        <a:t>Member - CS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7,000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32,970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18,562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21,760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84,712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13,188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41,872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51,341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264,405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13,220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26,440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224,744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12335783"/>
                  </a:ext>
                </a:extLst>
              </a:tr>
              <a:tr h="386662">
                <a:tc>
                  <a:txBody>
                    <a:bodyPr/>
                    <a:lstStyle/>
                    <a:p>
                      <a:pPr algn="ctr" fontAlgn="t"/>
                      <a:r>
                        <a:rPr lang="en-US" sz="1300" b="0" i="0" u="none" strike="noStrike">
                          <a:solidFill>
                            <a:srgbClr val="000000"/>
                          </a:solidFill>
                          <a:effectLst/>
                          <a:latin typeface="Times New Roman" panose="02020603050405020304" pitchFamily="18" charset="0"/>
                        </a:rPr>
                        <a:t>Grade 1 - CS/SS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5,040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8,715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9109954"/>
                  </a:ext>
                </a:extLst>
              </a:tr>
              <a:tr h="270601">
                <a:tc>
                  <a:txBody>
                    <a:bodyPr/>
                    <a:lstStyle/>
                    <a:p>
                      <a:pPr algn="ctr" fontAlgn="t"/>
                      <a:r>
                        <a:rPr lang="en-US" sz="1300" b="0" i="0" u="none" strike="noStrike" dirty="0">
                          <a:solidFill>
                            <a:srgbClr val="000000"/>
                          </a:solidFill>
                          <a:effectLst/>
                          <a:latin typeface="Times New Roman" panose="02020603050405020304" pitchFamily="18" charset="0"/>
                        </a:rPr>
                        <a:t>Grade 5 - CS/SS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3,510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7,185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98915982"/>
                  </a:ext>
                </a:extLst>
              </a:tr>
              <a:tr h="233533">
                <a:tc>
                  <a:txBody>
                    <a:bodyPr/>
                    <a:lstStyle/>
                    <a:p>
                      <a:pPr algn="ctr" fontAlgn="t"/>
                      <a:r>
                        <a:rPr lang="en-US" sz="1300" b="0" i="0" u="none" strike="noStrike">
                          <a:solidFill>
                            <a:srgbClr val="000000"/>
                          </a:solidFill>
                          <a:effectLst/>
                          <a:latin typeface="Times New Roman" panose="02020603050405020304" pitchFamily="18" charset="0"/>
                        </a:rPr>
                        <a:t>Grade 17 - CS/SS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564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4,239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300" b="0" i="0" u="none" strike="noStrike" dirty="0">
                          <a:solidFill>
                            <a:srgbClr val="000000"/>
                          </a:solidFill>
                          <a:effectLst/>
                          <a:latin typeface="Times New Roman" panose="02020603050405020304" pitchFamily="18" charset="0"/>
                        </a:rPr>
                        <a:t> </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22843570"/>
                  </a:ext>
                </a:extLst>
              </a:tr>
            </a:tbl>
          </a:graphicData>
        </a:graphic>
      </p:graphicFrame>
      <p:sp>
        <p:nvSpPr>
          <p:cNvPr id="3" name="Slide Number Placeholder 2"/>
          <p:cNvSpPr>
            <a:spLocks noGrp="1"/>
          </p:cNvSpPr>
          <p:nvPr>
            <p:ph type="sldNum" sz="quarter" idx="12"/>
          </p:nvPr>
        </p:nvSpPr>
        <p:spPr>
          <a:xfrm>
            <a:off x="11019114" y="6492875"/>
            <a:ext cx="458653" cy="365125"/>
          </a:xfrm>
        </p:spPr>
        <p:txBody>
          <a:bodyPr/>
          <a:lstStyle/>
          <a:p>
            <a:fld id="{1A465606-7F5C-4FDB-AF3A-F17BEEE7D35C}" type="slidenum">
              <a:rPr lang="en-US" sz="1050" smtClean="0"/>
              <a:t>23</a:t>
            </a:fld>
            <a:endParaRPr lang="en-US" sz="1050" dirty="0"/>
          </a:p>
        </p:txBody>
      </p:sp>
    </p:spTree>
    <p:extLst>
      <p:ext uri="{BB962C8B-B14F-4D97-AF65-F5344CB8AC3E}">
        <p14:creationId xmlns:p14="http://schemas.microsoft.com/office/powerpoint/2010/main" val="63188298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51EC69A-5DCE-4327-8DB8-3AECA13A6AC7}"/>
              </a:ext>
            </a:extLst>
          </p:cNvPr>
          <p:cNvSpPr>
            <a:spLocks noGrp="1"/>
          </p:cNvSpPr>
          <p:nvPr>
            <p:ph type="title"/>
          </p:nvPr>
        </p:nvSpPr>
        <p:spPr>
          <a:xfrm>
            <a:off x="838200" y="365126"/>
            <a:ext cx="10515600" cy="788425"/>
          </a:xfrm>
        </p:spPr>
        <p:txBody>
          <a:bodyPr>
            <a:normAutofit fontScale="90000"/>
          </a:bodyPr>
          <a:lstStyle/>
          <a:p>
            <a:r>
              <a:rPr lang="en-US" sz="3600" dirty="0">
                <a:latin typeface="Arial Black" panose="020B0A04020102020204" pitchFamily="34" charset="0"/>
              </a:rPr>
              <a:t>Key Concerns about GRSS 2021/22 Proposal</a:t>
            </a:r>
          </a:p>
        </p:txBody>
      </p:sp>
      <p:sp>
        <p:nvSpPr>
          <p:cNvPr id="3" name="Content Placeholder 2">
            <a:extLst>
              <a:ext uri="{FF2B5EF4-FFF2-40B4-BE49-F238E27FC236}">
                <a16:creationId xmlns:a16="http://schemas.microsoft.com/office/drawing/2014/main" xmlns="" id="{88945A41-7A19-402D-8326-EA8A2A0096D7}"/>
              </a:ext>
            </a:extLst>
          </p:cNvPr>
          <p:cNvSpPr>
            <a:spLocks noGrp="1"/>
          </p:cNvSpPr>
          <p:nvPr>
            <p:ph idx="1"/>
          </p:nvPr>
        </p:nvSpPr>
        <p:spPr>
          <a:xfrm>
            <a:off x="838200" y="1336431"/>
            <a:ext cx="10515600" cy="4840532"/>
          </a:xfrm>
        </p:spPr>
        <p:txBody>
          <a:bodyPr>
            <a:normAutofit/>
          </a:bodyPr>
          <a:lstStyle/>
          <a:p>
            <a:r>
              <a:rPr lang="en-US" dirty="0"/>
              <a:t>The </a:t>
            </a:r>
            <a:r>
              <a:rPr lang="en-US" dirty="0" smtClean="0"/>
              <a:t>GRSS </a:t>
            </a:r>
            <a:r>
              <a:rPr lang="en-US" dirty="0"/>
              <a:t>proposal </a:t>
            </a:r>
            <a:r>
              <a:rPr lang="en-US" dirty="0" smtClean="0"/>
              <a:t>had </a:t>
            </a:r>
            <a:r>
              <a:rPr lang="en-US" dirty="0"/>
              <a:t>very high allowances compared to the base pay (Allowances are 16 times the base pay)</a:t>
            </a:r>
          </a:p>
          <a:p>
            <a:r>
              <a:rPr lang="en-US" dirty="0"/>
              <a:t>Conventionally, allowances should not exceed 40% of the base pay</a:t>
            </a:r>
          </a:p>
          <a:p>
            <a:r>
              <a:rPr lang="en-US" dirty="0" smtClean="0"/>
              <a:t>The </a:t>
            </a:r>
            <a:r>
              <a:rPr lang="en-US" dirty="0"/>
              <a:t>GRSS proposal has PIT and Pension but does not budget for it </a:t>
            </a:r>
          </a:p>
          <a:p>
            <a:r>
              <a:rPr lang="en-US" dirty="0"/>
              <a:t>The GRSS does not budget for the National Social Insurance Fund (Social Security) which is critically important.</a:t>
            </a:r>
          </a:p>
          <a:p>
            <a:endParaRPr lang="en-US" dirty="0"/>
          </a:p>
          <a:p>
            <a:endParaRPr lang="en-US" dirty="0"/>
          </a:p>
        </p:txBody>
      </p:sp>
      <p:sp>
        <p:nvSpPr>
          <p:cNvPr id="4" name="Slide Number Placeholder 3"/>
          <p:cNvSpPr>
            <a:spLocks noGrp="1"/>
          </p:cNvSpPr>
          <p:nvPr>
            <p:ph type="sldNum" sz="quarter" idx="12"/>
          </p:nvPr>
        </p:nvSpPr>
        <p:spPr/>
        <p:txBody>
          <a:bodyPr/>
          <a:lstStyle/>
          <a:p>
            <a:fld id="{1A465606-7F5C-4FDB-AF3A-F17BEEE7D35C}" type="slidenum">
              <a:rPr lang="en-US" smtClean="0"/>
              <a:t>24</a:t>
            </a:fld>
            <a:endParaRPr lang="en-US"/>
          </a:p>
        </p:txBody>
      </p:sp>
    </p:spTree>
    <p:extLst>
      <p:ext uri="{BB962C8B-B14F-4D97-AF65-F5344CB8AC3E}">
        <p14:creationId xmlns:p14="http://schemas.microsoft.com/office/powerpoint/2010/main" val="350118301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a:bodyPr>
          <a:lstStyle/>
          <a:p>
            <a:pPr marL="0" indent="0" algn="ctr">
              <a:buNone/>
            </a:pPr>
            <a:r>
              <a:rPr lang="en-US" sz="4000" dirty="0">
                <a:latin typeface="Eras Bold ITC" panose="020B0907030504020204" pitchFamily="34" charset="0"/>
              </a:rPr>
              <a:t>- Proposed Framework for Adjustment Public Sector Salaries and Wages</a:t>
            </a:r>
          </a:p>
          <a:p>
            <a:pPr marL="0" indent="0" algn="ctr">
              <a:buNone/>
            </a:pPr>
            <a:r>
              <a:rPr lang="en-US" sz="4000" dirty="0">
                <a:latin typeface="Eras Bold ITC" panose="020B0907030504020204" pitchFamily="34" charset="0"/>
              </a:rPr>
              <a:t> and </a:t>
            </a:r>
          </a:p>
          <a:p>
            <a:pPr marL="0" indent="0" algn="ctr">
              <a:buNone/>
            </a:pPr>
            <a:r>
              <a:rPr lang="en-US" sz="4000" dirty="0">
                <a:latin typeface="Eras Bold ITC" panose="020B0907030504020204" pitchFamily="34" charset="0"/>
              </a:rPr>
              <a:t>- Key Recommendations</a:t>
            </a:r>
          </a:p>
        </p:txBody>
      </p:sp>
      <p:sp>
        <p:nvSpPr>
          <p:cNvPr id="2" name="Slide Number Placeholder 1"/>
          <p:cNvSpPr>
            <a:spLocks noGrp="1"/>
          </p:cNvSpPr>
          <p:nvPr>
            <p:ph type="sldNum" sz="quarter" idx="12"/>
          </p:nvPr>
        </p:nvSpPr>
        <p:spPr/>
        <p:txBody>
          <a:bodyPr/>
          <a:lstStyle/>
          <a:p>
            <a:fld id="{1A465606-7F5C-4FDB-AF3A-F17BEEE7D35C}" type="slidenum">
              <a:rPr lang="en-US" smtClean="0"/>
              <a:t>25</a:t>
            </a:fld>
            <a:endParaRPr lang="en-US"/>
          </a:p>
        </p:txBody>
      </p:sp>
    </p:spTree>
    <p:extLst>
      <p:ext uri="{BB962C8B-B14F-4D97-AF65-F5344CB8AC3E}">
        <p14:creationId xmlns:p14="http://schemas.microsoft.com/office/powerpoint/2010/main" val="654288249"/>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192000" cy="1082237"/>
          </a:xfrm>
        </p:spPr>
        <p:txBody>
          <a:bodyPr>
            <a:normAutofit fontScale="90000"/>
          </a:bodyPr>
          <a:lstStyle/>
          <a:p>
            <a:r>
              <a:rPr lang="en-US" dirty="0"/>
              <a:t/>
            </a:r>
            <a:br>
              <a:rPr lang="en-US" dirty="0"/>
            </a:br>
            <a:r>
              <a:rPr lang="en-US" b="1" dirty="0"/>
              <a:t>Proposed Framework for Adjustment Public Sector Salaries and Wages</a:t>
            </a:r>
            <a:r>
              <a:rPr lang="en-US" dirty="0"/>
              <a:t/>
            </a:r>
            <a:br>
              <a:rPr lang="en-US" dirty="0"/>
            </a:br>
            <a:endParaRPr lang="en-US" dirty="0">
              <a:latin typeface="Arial Black" panose="020B0A04020102020204" pitchFamily="34" charset="0"/>
            </a:endParaRPr>
          </a:p>
        </p:txBody>
      </p:sp>
      <p:sp>
        <p:nvSpPr>
          <p:cNvPr id="3" name="Content Placeholder 2"/>
          <p:cNvSpPr>
            <a:spLocks noGrp="1"/>
          </p:cNvSpPr>
          <p:nvPr>
            <p:ph idx="1"/>
          </p:nvPr>
        </p:nvSpPr>
        <p:spPr>
          <a:xfrm>
            <a:off x="0" y="1097675"/>
            <a:ext cx="11932920" cy="5775762"/>
          </a:xfrm>
        </p:spPr>
        <p:txBody>
          <a:bodyPr>
            <a:normAutofit/>
          </a:bodyPr>
          <a:lstStyle/>
          <a:p>
            <a:pPr marL="0" indent="0">
              <a:buNone/>
            </a:pPr>
            <a:r>
              <a:rPr lang="en-US" b="1" dirty="0">
                <a:latin typeface="Arial Black" panose="020B0A04020102020204" pitchFamily="34" charset="0"/>
              </a:rPr>
              <a:t>Choosing the measure of inflation for price/cost adjustment</a:t>
            </a:r>
          </a:p>
          <a:p>
            <a:r>
              <a:rPr lang="en-US" dirty="0"/>
              <a:t>There are several measures of inflation - the GDP and CPI and the two commonly used measures: </a:t>
            </a:r>
          </a:p>
          <a:p>
            <a:r>
              <a:rPr lang="en-US" b="1" dirty="0"/>
              <a:t>The consumer price index (CPI):</a:t>
            </a:r>
            <a:r>
              <a:rPr lang="en-US" dirty="0"/>
              <a:t> Reflects changes in the cost of a fixed basket of goods and services that typical households normally consume. This is the standard approach for adjusting prices for inflation as shown below:</a:t>
            </a:r>
          </a:p>
          <a:p>
            <a:pPr lvl="0"/>
            <a:endParaRPr lang="en-US" b="1" dirty="0"/>
          </a:p>
          <a:p>
            <a:pPr lvl="0"/>
            <a:r>
              <a:rPr lang="en-US" b="1" dirty="0"/>
              <a:t>The Gross Domestic Product (GDP) implicit price deflator:</a:t>
            </a:r>
            <a:r>
              <a:rPr lang="en-US" dirty="0"/>
              <a:t> the GDP implicit price deflator reflects the price changes of all goods and services that contribute to a country’s gross domestic product (GDP), that is, all locally produced goods. </a:t>
            </a:r>
            <a:endParaRPr lang="en-US" dirty="0" smtClean="0"/>
          </a:p>
          <a:p>
            <a:pPr lvl="0"/>
            <a:r>
              <a:rPr lang="en-US" dirty="0" smtClean="0"/>
              <a:t>It </a:t>
            </a:r>
            <a:r>
              <a:rPr lang="en-US" dirty="0"/>
              <a:t>is the most general measure of the overall price level, and </a:t>
            </a:r>
            <a:r>
              <a:rPr lang="en-US" dirty="0" smtClean="0"/>
              <a:t>reflects </a:t>
            </a:r>
            <a:r>
              <a:rPr lang="en-US" dirty="0"/>
              <a:t>the average annual rate of inflation in the economy during that period.  </a:t>
            </a:r>
            <a:endParaRPr lang="en-US" b="1" dirty="0"/>
          </a:p>
          <a:p>
            <a:pPr marL="0" lvl="0" indent="0">
              <a:buNone/>
            </a:pPr>
            <a:endParaRPr lang="en-US" sz="1200" dirty="0"/>
          </a:p>
        </p:txBody>
      </p:sp>
      <p:sp>
        <p:nvSpPr>
          <p:cNvPr id="4" name="Slide Number Placeholder 3"/>
          <p:cNvSpPr>
            <a:spLocks noGrp="1"/>
          </p:cNvSpPr>
          <p:nvPr>
            <p:ph type="sldNum" sz="quarter" idx="12"/>
          </p:nvPr>
        </p:nvSpPr>
        <p:spPr/>
        <p:txBody>
          <a:bodyPr/>
          <a:lstStyle/>
          <a:p>
            <a:fld id="{1A465606-7F5C-4FDB-AF3A-F17BEEE7D35C}" type="slidenum">
              <a:rPr lang="en-US" smtClean="0"/>
              <a:t>26</a:t>
            </a:fld>
            <a:endParaRPr lang="en-US"/>
          </a:p>
        </p:txBody>
      </p:sp>
    </p:spTree>
    <p:extLst>
      <p:ext uri="{BB962C8B-B14F-4D97-AF65-F5344CB8AC3E}">
        <p14:creationId xmlns:p14="http://schemas.microsoft.com/office/powerpoint/2010/main" val="41343241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1"/>
            <a:ext cx="12192000" cy="900331"/>
          </a:xfrm>
        </p:spPr>
        <p:txBody>
          <a:bodyPr>
            <a:normAutofit fontScale="90000"/>
          </a:bodyPr>
          <a:lstStyle/>
          <a:p>
            <a:pPr algn="ctr"/>
            <a:r>
              <a:rPr lang="en-US" dirty="0"/>
              <a:t/>
            </a:r>
            <a:br>
              <a:rPr lang="en-US" dirty="0"/>
            </a:br>
            <a:r>
              <a:rPr lang="en-US" dirty="0"/>
              <a:t/>
            </a:r>
            <a:br>
              <a:rPr lang="en-US" dirty="0"/>
            </a:br>
            <a:r>
              <a:rPr lang="en-US" b="1" dirty="0"/>
              <a:t>Proposed Framework for Adjustment Public Sector Salaries and Wages</a:t>
            </a:r>
            <a:r>
              <a:rPr lang="en-US" dirty="0"/>
              <a:t/>
            </a:r>
            <a:br>
              <a:rPr lang="en-US" dirty="0"/>
            </a:br>
            <a:endParaRPr lang="en-US" dirty="0"/>
          </a:p>
        </p:txBody>
      </p:sp>
      <mc:AlternateContent xmlns:mc="http://schemas.openxmlformats.org/markup-compatibility/2006">
        <mc:Choice xmlns:a14="http://schemas.microsoft.com/office/drawing/2010/main" Requires="a14">
          <p:sp>
            <p:nvSpPr>
              <p:cNvPr id="4" name="Text Box 2"/>
              <p:cNvSpPr txBox="1">
                <a:spLocks noGrp="1" noChangeArrowheads="1"/>
              </p:cNvSpPr>
              <p:nvPr>
                <p:ph idx="1"/>
              </p:nvPr>
            </p:nvSpPr>
            <p:spPr bwMode="auto">
              <a:xfrm>
                <a:off x="323556" y="1535724"/>
                <a:ext cx="11521441" cy="5104228"/>
              </a:xfrm>
              <a:prstGeom prst="rect">
                <a:avLst/>
              </a:prstGeom>
              <a:solidFill>
                <a:srgbClr val="FFFFFF"/>
              </a:solidFill>
              <a:ln w="9525">
                <a:noFill/>
                <a:miter lim="800000"/>
                <a:headEnd/>
                <a:tailEnd/>
              </a:ln>
            </p:spPr>
            <p:txBody>
              <a:bodyPr rot="0" vert="horz" wrap="square" lIns="91440" tIns="45720" rIns="91440" bIns="45720" anchor="t" anchorCtr="0">
                <a:noAutofit/>
              </a:bodyPr>
              <a:lstStyle/>
              <a:p>
                <a:pPr marL="0" marR="0" indent="0" algn="just">
                  <a:spcBef>
                    <a:spcPts val="0"/>
                  </a:spcBef>
                  <a:spcAft>
                    <a:spcPts val="0"/>
                  </a:spcAft>
                  <a:buNone/>
                </a:pPr>
                <a:r>
                  <a:rPr lang="en-US" sz="2000" b="1" dirty="0">
                    <a:latin typeface="Times New Roman" panose="02020603050405020304" pitchFamily="18" charset="0"/>
                    <a:ea typeface="Times New Roman" panose="02020603050405020304" pitchFamily="18" charset="0"/>
                    <a:cs typeface="Times New Roman" panose="02020603050405020304" pitchFamily="18" charset="0"/>
                  </a:rPr>
                  <a:t>Using the CPI to adjust costs/prices for inflation</a:t>
                </a:r>
              </a:p>
              <a:p>
                <a:pPr algn="just">
                  <a:spcBef>
                    <a:spcPts val="0"/>
                  </a:spcBef>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To adjust costs for inflation using the CPI, we multiply the cost in question by the ratio of the CPI from the base year and CPI from the current year.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indent="0" algn="just">
                  <a:spcBef>
                    <a:spcPts val="0"/>
                  </a:spcBef>
                  <a:spcAft>
                    <a:spcPts val="0"/>
                  </a:spcAft>
                  <a:buNone/>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b="1" dirty="0">
                    <a:effectLst/>
                    <a:latin typeface="Times New Roman" panose="02020603050405020304" pitchFamily="18" charset="0"/>
                    <a:ea typeface="Calibri" panose="020F0502020204030204" pitchFamily="34" charset="0"/>
                    <a:cs typeface="Times New Roman" panose="02020603050405020304" pitchFamily="18" charset="0"/>
                  </a:rPr>
                  <a:t>Examples (using annual CPI):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Using the CPI to adjust cost for inflation: </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457200" marR="0" indent="-228600" algn="just">
                  <a:spcBef>
                    <a:spcPts val="0"/>
                  </a:spcBef>
                  <a:spcAft>
                    <a:spcPts val="800"/>
                  </a:spcAft>
                </a:pPr>
                <a:r>
                  <a:rPr lang="en-US" sz="2000" dirty="0">
                    <a:effectLst/>
                    <a:latin typeface="Times New Roman" panose="02020603050405020304" pitchFamily="18" charset="0"/>
                    <a:ea typeface="Calibri" panose="020F0502020204030204" pitchFamily="34" charset="0"/>
                    <a:cs typeface="Times New Roman" panose="02020603050405020304" pitchFamily="18" charset="0"/>
                  </a:rPr>
                  <a:t>For the case of South Sudan, the CPI in 2011 and 2021 was 147 and 20,423 respectively. </a:t>
                </a:r>
              </a:p>
              <a:p>
                <a:pPr marR="0" indent="0" algn="just">
                  <a:spcBef>
                    <a:spcPts val="0"/>
                  </a:spcBef>
                  <a:spcAft>
                    <a:spcPts val="800"/>
                  </a:spcAft>
                  <a:buNone/>
                </a:pPr>
                <a:endParaRPr lang="en-US" sz="32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3200" b="1" dirty="0" smtClean="0">
                    <a:ea typeface="Calibri" panose="020F0502020204030204" pitchFamily="34" charset="0"/>
                    <a:cs typeface="Times New Roman" panose="02020603050405020304" pitchFamily="18" charset="0"/>
                  </a:rPr>
                  <a:t>Gives CPI ratio </a:t>
                </a:r>
                <a:r>
                  <a:rPr lang="en-US" sz="3200" b="1" dirty="0">
                    <a:ea typeface="Calibri" panose="020F0502020204030204" pitchFamily="34" charset="0"/>
                    <a:cs typeface="Times New Roman" panose="02020603050405020304" pitchFamily="18" charset="0"/>
                  </a:rPr>
                  <a:t>o</a:t>
                </a:r>
                <a:r>
                  <a:rPr lang="en-US" sz="3200" b="1" dirty="0" smtClean="0">
                    <a:ea typeface="Calibri" panose="020F0502020204030204" pitchFamily="34" charset="0"/>
                    <a:cs typeface="Times New Roman" panose="02020603050405020304" pitchFamily="18" charset="0"/>
                  </a:rPr>
                  <a:t>f </a:t>
                </a:r>
                <a14:m>
                  <m:oMath xmlns:m="http://schemas.openxmlformats.org/officeDocument/2006/math">
                    <m:r>
                      <a:rPr lang="en-US" sz="3200" b="1" i="1" smtClean="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t>𝟏𝟑𝟖</m:t>
                    </m:r>
                    <m:r>
                      <a:rPr lang="en-US" sz="3200" b="1" i="1" smtClean="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t>.</m:t>
                    </m:r>
                    <m:r>
                      <a:rPr lang="en-US" sz="3200" b="1" i="1" smtClean="0">
                        <a:solidFill>
                          <a:srgbClr val="FF0000"/>
                        </a:solidFill>
                        <a:effectLst/>
                        <a:latin typeface="Cambria Math" panose="02040503050406030204" pitchFamily="18" charset="0"/>
                        <a:ea typeface="Calibri" panose="020F0502020204030204" pitchFamily="34" charset="0"/>
                        <a:cs typeface="Times New Roman" panose="02020603050405020304" pitchFamily="18" charset="0"/>
                      </a:rPr>
                      <m:t>𝟗</m:t>
                    </m:r>
                  </m:oMath>
                </a14:m>
                <a:endParaRPr lang="en-US" sz="32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just">
                  <a:spcBef>
                    <a:spcPts val="0"/>
                  </a:spcBef>
                  <a:spcAft>
                    <a:spcPts val="800"/>
                  </a:spcAft>
                </a:pP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This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means general prices/costs have</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increased </a:t>
                </a:r>
                <a:r>
                  <a:rPr lang="en-US" sz="2400" dirty="0">
                    <a:latin typeface="Times New Roman" panose="02020603050405020304" pitchFamily="18" charset="0"/>
                    <a:ea typeface="Times New Roman" panose="02020603050405020304" pitchFamily="18" charset="0"/>
                    <a:cs typeface="Times New Roman" panose="02020603050405020304" pitchFamily="18" charset="0"/>
                  </a:rPr>
                  <a:t>by</a:t>
                </a:r>
                <a:r>
                  <a:rPr lang="en-US" sz="2400" dirty="0">
                    <a:effectLst/>
                    <a:latin typeface="Times New Roman" panose="02020603050405020304" pitchFamily="18" charset="0"/>
                    <a:ea typeface="Times New Roman" panose="02020603050405020304" pitchFamily="18" charset="0"/>
                    <a:cs typeface="Times New Roman" panose="02020603050405020304" pitchFamily="18" charset="0"/>
                  </a:rPr>
                  <a:t> about 139 times in 2020/21 from 2011 (base year</a:t>
                </a:r>
                <a:r>
                  <a:rPr lang="en-US" sz="2000" dirty="0">
                    <a:effectLst/>
                    <a:latin typeface="Times New Roman" panose="02020603050405020304" pitchFamily="18" charset="0"/>
                    <a:ea typeface="Times New Roman" panose="02020603050405020304" pitchFamily="18" charset="0"/>
                    <a:cs typeface="Times New Roman" panose="02020603050405020304" pitchFamily="18" charset="0"/>
                  </a:rPr>
                  <a:t>).</a:t>
                </a: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mc:Choice>
        <mc:Fallback>
          <p:sp>
            <p:nvSpPr>
              <p:cNvPr id="4" name="Text Box 2"/>
              <p:cNvSpPr txBox="1">
                <a:spLocks noGrp="1" noRot="1" noChangeAspect="1" noMove="1" noResize="1" noEditPoints="1" noAdjustHandles="1" noChangeArrowheads="1" noChangeShapeType="1" noTextEdit="1"/>
              </p:cNvSpPr>
              <p:nvPr>
                <p:ph idx="1"/>
              </p:nvPr>
            </p:nvSpPr>
            <p:spPr bwMode="auto">
              <a:xfrm>
                <a:off x="323556" y="1535724"/>
                <a:ext cx="11521441" cy="5104228"/>
              </a:xfrm>
              <a:prstGeom prst="rect">
                <a:avLst/>
              </a:prstGeom>
              <a:blipFill rotWithShape="0">
                <a:blip r:embed="rId2"/>
                <a:stretch>
                  <a:fillRect l="-1217" t="-1314" r="-847"/>
                </a:stretch>
              </a:blipFill>
              <a:ln w="9525">
                <a:noFill/>
                <a:miter lim="800000"/>
                <a:headEnd/>
                <a:tailEnd/>
              </a:ln>
            </p:spPr>
            <p:txBody>
              <a:bodyPr/>
              <a:lstStyle/>
              <a:p>
                <a:r>
                  <a:rPr lang="en-US">
                    <a:noFill/>
                  </a:rPr>
                  <a:t> </a:t>
                </a:r>
              </a:p>
            </p:txBody>
          </p:sp>
        </mc:Fallback>
      </mc:AlternateContent>
      <p:sp>
        <p:nvSpPr>
          <p:cNvPr id="3" name="Slide Number Placeholder 2"/>
          <p:cNvSpPr>
            <a:spLocks noGrp="1"/>
          </p:cNvSpPr>
          <p:nvPr>
            <p:ph type="sldNum" sz="quarter" idx="12"/>
          </p:nvPr>
        </p:nvSpPr>
        <p:spPr/>
        <p:txBody>
          <a:bodyPr/>
          <a:lstStyle/>
          <a:p>
            <a:fld id="{1A465606-7F5C-4FDB-AF3A-F17BEEE7D35C}" type="slidenum">
              <a:rPr lang="en-US" smtClean="0"/>
              <a:t>27</a:t>
            </a:fld>
            <a:endParaRPr lang="en-US"/>
          </a:p>
        </p:txBody>
      </p:sp>
    </p:spTree>
    <p:extLst>
      <p:ext uri="{BB962C8B-B14F-4D97-AF65-F5344CB8AC3E}">
        <p14:creationId xmlns:p14="http://schemas.microsoft.com/office/powerpoint/2010/main" val="245138959"/>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512953"/>
            <a:ext cx="10619873" cy="1116466"/>
          </a:xfrm>
        </p:spPr>
        <p:txBody>
          <a:bodyPr>
            <a:normAutofit fontScale="90000"/>
          </a:bodyPr>
          <a:lstStyle/>
          <a:p>
            <a:pPr algn="ctr"/>
            <a:r>
              <a:rPr lang="en-US" sz="4000" dirty="0"/>
              <a:t/>
            </a:r>
            <a:br>
              <a:rPr lang="en-US" sz="4000" dirty="0"/>
            </a:br>
            <a:r>
              <a:rPr lang="en-US" b="1" dirty="0">
                <a:latin typeface="Arial Black" panose="020B0A04020102020204" pitchFamily="34" charset="0"/>
              </a:rPr>
              <a:t>Proposed Framework for Adjustment Public Sector Salaries and Wages</a:t>
            </a:r>
            <a:r>
              <a:rPr lang="en-US" dirty="0">
                <a:latin typeface="Arial Black" panose="020B0A04020102020204" pitchFamily="34" charset="0"/>
              </a:rPr>
              <a:t/>
            </a:r>
            <a:br>
              <a:rPr lang="en-US" dirty="0">
                <a:latin typeface="Arial Black" panose="020B0A04020102020204" pitchFamily="34" charset="0"/>
              </a:rPr>
            </a:br>
            <a:endParaRPr lang="en-US" sz="4000" dirty="0">
              <a:latin typeface="Arial Black" panose="020B0A04020102020204" pitchFamily="34" charset="0"/>
              <a:cs typeface="Times New Roman" panose="02020603050405020304" pitchFamily="18" charset="0"/>
            </a:endParaRPr>
          </a:p>
        </p:txBody>
      </p:sp>
      <p:sp>
        <p:nvSpPr>
          <p:cNvPr id="3" name="Content Placeholder 2"/>
          <p:cNvSpPr>
            <a:spLocks noGrp="1"/>
          </p:cNvSpPr>
          <p:nvPr>
            <p:ph idx="1"/>
          </p:nvPr>
        </p:nvSpPr>
        <p:spPr>
          <a:xfrm>
            <a:off x="786063" y="1629419"/>
            <a:ext cx="10619873" cy="4530749"/>
          </a:xfrm>
        </p:spPr>
        <p:txBody>
          <a:bodyPr>
            <a:normAutofit/>
          </a:bodyPr>
          <a:lstStyle/>
          <a:p>
            <a:pPr marL="0" indent="0" algn="just">
              <a:buNone/>
            </a:pPr>
            <a:endParaRPr lang="en-US" sz="1400" dirty="0"/>
          </a:p>
          <a:p>
            <a:pPr marL="0" indent="0" algn="just">
              <a:buNone/>
            </a:pPr>
            <a:r>
              <a:rPr lang="en-US" sz="3000" b="1" dirty="0"/>
              <a:t>Example:</a:t>
            </a:r>
          </a:p>
          <a:p>
            <a:pPr algn="just"/>
            <a:r>
              <a:rPr lang="en-US" sz="3000" dirty="0"/>
              <a:t>A public official whose base salary was set at SSP </a:t>
            </a:r>
            <a:r>
              <a:rPr lang="en-US" sz="3000" b="1" dirty="0"/>
              <a:t>2,960</a:t>
            </a:r>
            <a:r>
              <a:rPr lang="en-US" sz="3000" dirty="0"/>
              <a:t> (US $ 1,000 equivalent at the official of exchange rate of USD 1 = SSP 2.96) in 2011.</a:t>
            </a:r>
          </a:p>
          <a:p>
            <a:pPr algn="just"/>
            <a:endParaRPr lang="en-US" sz="3000" dirty="0"/>
          </a:p>
          <a:p>
            <a:pPr algn="just"/>
            <a:r>
              <a:rPr lang="en-US" sz="3000" dirty="0"/>
              <a:t>Given that this salary has not been adjusted for inflation since 2011, the adjusted salary using the CPI would be </a:t>
            </a:r>
            <a:r>
              <a:rPr lang="en-US" sz="3000" b="1" dirty="0"/>
              <a:t>SSP 411,000 </a:t>
            </a:r>
            <a:r>
              <a:rPr lang="en-US" sz="3000" dirty="0"/>
              <a:t>i</a:t>
            </a:r>
            <a:r>
              <a:rPr lang="en-US" sz="3000" dirty="0" smtClean="0"/>
              <a:t>n </a:t>
            </a:r>
            <a:r>
              <a:rPr lang="en-US" sz="3000" dirty="0"/>
              <a:t>2021. </a:t>
            </a:r>
          </a:p>
          <a:p>
            <a:pPr marL="0" indent="0" algn="just">
              <a:buNone/>
            </a:pPr>
            <a:endParaRPr lang="en-US" sz="3000" dirty="0"/>
          </a:p>
          <a:p>
            <a:pPr algn="just"/>
            <a:endParaRPr lang="en-US" sz="3000" dirty="0"/>
          </a:p>
        </p:txBody>
      </p:sp>
      <p:sp>
        <p:nvSpPr>
          <p:cNvPr id="4" name="Slide Number Placeholder 3"/>
          <p:cNvSpPr>
            <a:spLocks noGrp="1"/>
          </p:cNvSpPr>
          <p:nvPr>
            <p:ph type="sldNum" sz="quarter" idx="12"/>
          </p:nvPr>
        </p:nvSpPr>
        <p:spPr/>
        <p:txBody>
          <a:bodyPr/>
          <a:lstStyle/>
          <a:p>
            <a:fld id="{1A465606-7F5C-4FDB-AF3A-F17BEEE7D35C}" type="slidenum">
              <a:rPr lang="en-US" smtClean="0"/>
              <a:t>28</a:t>
            </a:fld>
            <a:endParaRPr lang="en-US"/>
          </a:p>
        </p:txBody>
      </p:sp>
    </p:spTree>
    <p:extLst>
      <p:ext uri="{BB962C8B-B14F-4D97-AF65-F5344CB8AC3E}">
        <p14:creationId xmlns:p14="http://schemas.microsoft.com/office/powerpoint/2010/main" val="498073885"/>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latin typeface="Arial Black" panose="020B0A04020102020204" pitchFamily="34" charset="0"/>
              </a:rPr>
              <a:t>Proposed Framework for Adjustment Public Sector Salaries and </a:t>
            </a:r>
            <a:r>
              <a:rPr lang="en-US" dirty="0" smtClean="0">
                <a:latin typeface="Arial Black" panose="020B0A04020102020204" pitchFamily="34" charset="0"/>
              </a:rPr>
              <a:t>Wages…2</a:t>
            </a:r>
            <a:endParaRPr lang="en-US" dirty="0"/>
          </a:p>
        </p:txBody>
      </p:sp>
      <p:sp>
        <p:nvSpPr>
          <p:cNvPr id="3" name="Content Placeholder 2"/>
          <p:cNvSpPr>
            <a:spLocks noGrp="1"/>
          </p:cNvSpPr>
          <p:nvPr>
            <p:ph idx="1"/>
          </p:nvPr>
        </p:nvSpPr>
        <p:spPr/>
        <p:txBody>
          <a:bodyPr>
            <a:normAutofit fontScale="77500" lnSpcReduction="20000"/>
          </a:bodyPr>
          <a:lstStyle/>
          <a:p>
            <a:pPr marL="514350" indent="-514350" algn="just">
              <a:buAutoNum type="arabicPeriod"/>
            </a:pPr>
            <a:r>
              <a:rPr lang="en-US" b="1" dirty="0">
                <a:latin typeface="Arial" panose="020B0604020202020204" pitchFamily="34" charset="0"/>
                <a:cs typeface="Arial" panose="020B0604020202020204" pitchFamily="34" charset="0"/>
              </a:rPr>
              <a:t>Foreign Exchange Rate Inflation Adjustment. </a:t>
            </a:r>
            <a:r>
              <a:rPr lang="en-US" dirty="0">
                <a:latin typeface="Arial" panose="020B0604020202020204" pitchFamily="34" charset="0"/>
                <a:cs typeface="Arial" panose="020B0604020202020204" pitchFamily="34" charset="0"/>
              </a:rPr>
              <a:t>Much of the inflation in South Sudan is induced by foreign exchange rate. In 2011, the exchange rate was USD 1 = SSP 2.96 but in 2023, the exchange rate is USD 1 = SSP 1,100 – that is an Exchange Rate Pass-through Inflation Adjustment factor of </a:t>
            </a:r>
            <a:r>
              <a:rPr lang="en-US" dirty="0">
                <a:solidFill>
                  <a:srgbClr val="FF0000"/>
                </a:solidFill>
                <a:latin typeface="Arial" panose="020B0604020202020204" pitchFamily="34" charset="0"/>
                <a:cs typeface="Arial" panose="020B0604020202020204" pitchFamily="34" charset="0"/>
              </a:rPr>
              <a:t>371. </a:t>
            </a:r>
            <a:endParaRPr lang="en-US" dirty="0" smtClean="0">
              <a:solidFill>
                <a:srgbClr val="FF0000"/>
              </a:solidFill>
              <a:latin typeface="Arial" panose="020B0604020202020204" pitchFamily="34" charset="0"/>
              <a:cs typeface="Arial" panose="020B0604020202020204" pitchFamily="34" charset="0"/>
            </a:endParaRPr>
          </a:p>
          <a:p>
            <a:pPr marL="514350" indent="-514350" algn="just">
              <a:buAutoNum type="arabicPeriod"/>
            </a:pPr>
            <a:r>
              <a:rPr lang="en-US" dirty="0" smtClean="0">
                <a:solidFill>
                  <a:srgbClr val="FF0000"/>
                </a:solidFill>
                <a:latin typeface="Arial" panose="020B0604020202020204" pitchFamily="34" charset="0"/>
                <a:cs typeface="Arial" panose="020B0604020202020204" pitchFamily="34" charset="0"/>
              </a:rPr>
              <a:t>This </a:t>
            </a:r>
            <a:r>
              <a:rPr lang="en-US" dirty="0">
                <a:solidFill>
                  <a:srgbClr val="FF0000"/>
                </a:solidFill>
                <a:latin typeface="Arial" panose="020B0604020202020204" pitchFamily="34" charset="0"/>
                <a:cs typeface="Arial" panose="020B0604020202020204" pitchFamily="34" charset="0"/>
              </a:rPr>
              <a:t>means that the general market basket price became 371 times more expensive in 2023 over 2011 for all households in South Sudan and we attribute this to exchange rate-induced inflation.</a:t>
            </a:r>
            <a:endParaRPr lang="en-US" dirty="0">
              <a:latin typeface="Arial" panose="020B0604020202020204" pitchFamily="34" charset="0"/>
              <a:cs typeface="Arial" panose="020B0604020202020204" pitchFamily="34" charset="0"/>
            </a:endParaRPr>
          </a:p>
          <a:p>
            <a:pPr marL="0" indent="0" algn="just">
              <a:buNone/>
            </a:pPr>
            <a:r>
              <a:rPr lang="en-US" b="1" dirty="0">
                <a:latin typeface="Arial" panose="020B0604020202020204" pitchFamily="34" charset="0"/>
                <a:cs typeface="Arial" panose="020B0604020202020204" pitchFamily="34" charset="0"/>
              </a:rPr>
              <a:t>3</a:t>
            </a:r>
            <a:r>
              <a:rPr lang="en-US" b="1" dirty="0" smtClean="0">
                <a:latin typeface="Arial" panose="020B0604020202020204" pitchFamily="34" charset="0"/>
                <a:cs typeface="Arial" panose="020B0604020202020204" pitchFamily="34" charset="0"/>
              </a:rPr>
              <a:t>. </a:t>
            </a:r>
            <a:r>
              <a:rPr lang="en-US" b="1" dirty="0">
                <a:latin typeface="Arial" panose="020B0604020202020204" pitchFamily="34" charset="0"/>
                <a:cs typeface="Arial" panose="020B0604020202020204" pitchFamily="34" charset="0"/>
              </a:rPr>
              <a:t>Consumer Price Index (CPI) Inflation Adjustment. </a:t>
            </a:r>
            <a:endParaRPr lang="en-US" b="1" dirty="0" smtClean="0">
              <a:latin typeface="Arial" panose="020B0604020202020204" pitchFamily="34" charset="0"/>
              <a:cs typeface="Arial" panose="020B0604020202020204" pitchFamily="34" charset="0"/>
            </a:endParaRPr>
          </a:p>
          <a:p>
            <a:pPr marL="0" indent="0" algn="just">
              <a:buNone/>
            </a:pPr>
            <a:r>
              <a:rPr lang="en-US" dirty="0" smtClean="0">
                <a:latin typeface="Arial" panose="020B0604020202020204" pitchFamily="34" charset="0"/>
                <a:cs typeface="Arial" panose="020B0604020202020204" pitchFamily="34" charset="0"/>
              </a:rPr>
              <a:t>The </a:t>
            </a:r>
            <a:r>
              <a:rPr lang="en-US" dirty="0">
                <a:latin typeface="Arial" panose="020B0604020202020204" pitchFamily="34" charset="0"/>
                <a:cs typeface="Arial" panose="020B0604020202020204" pitchFamily="34" charset="0"/>
              </a:rPr>
              <a:t>CPI in 2011 was 147 and in 2023 it is estimated at 44,609 – that is an inflation factor of </a:t>
            </a:r>
            <a:r>
              <a:rPr lang="en-US" dirty="0">
                <a:solidFill>
                  <a:srgbClr val="FF0000"/>
                </a:solidFill>
                <a:latin typeface="Arial" panose="020B0604020202020204" pitchFamily="34" charset="0"/>
                <a:cs typeface="Arial" panose="020B0604020202020204" pitchFamily="34" charset="0"/>
              </a:rPr>
              <a:t>303. </a:t>
            </a:r>
            <a:endParaRPr lang="en-US" dirty="0" smtClean="0">
              <a:solidFill>
                <a:srgbClr val="FF0000"/>
              </a:solidFill>
              <a:latin typeface="Arial" panose="020B0604020202020204" pitchFamily="34" charset="0"/>
              <a:cs typeface="Arial" panose="020B0604020202020204" pitchFamily="34" charset="0"/>
            </a:endParaRPr>
          </a:p>
          <a:p>
            <a:pPr marL="0" indent="0" algn="just">
              <a:buNone/>
            </a:pPr>
            <a:r>
              <a:rPr lang="en-US" dirty="0" smtClean="0">
                <a:solidFill>
                  <a:srgbClr val="FF0000"/>
                </a:solidFill>
                <a:latin typeface="Arial" panose="020B0604020202020204" pitchFamily="34" charset="0"/>
                <a:cs typeface="Arial" panose="020B0604020202020204" pitchFamily="34" charset="0"/>
              </a:rPr>
              <a:t>Similarly</a:t>
            </a:r>
            <a:r>
              <a:rPr lang="en-US" dirty="0">
                <a:solidFill>
                  <a:srgbClr val="FF0000"/>
                </a:solidFill>
                <a:latin typeface="Arial" panose="020B0604020202020204" pitchFamily="34" charset="0"/>
                <a:cs typeface="Arial" panose="020B0604020202020204" pitchFamily="34" charset="0"/>
              </a:rPr>
              <a:t>, this tell us that general market basket price became 303 times more expensive in 2023 over 2011 for all households in South Sudan and we attribute this inflation as revealed by the CPI. </a:t>
            </a:r>
            <a:r>
              <a:rPr lang="en-US" dirty="0">
                <a:solidFill>
                  <a:srgbClr val="00B0F0"/>
                </a:solidFill>
                <a:latin typeface="Arial" panose="020B0604020202020204" pitchFamily="34" charset="0"/>
                <a:cs typeface="Arial" panose="020B0604020202020204" pitchFamily="34" charset="0"/>
              </a:rPr>
              <a:t>Please note that CPI data in South Sudan tend to be volatile and unreliable.</a:t>
            </a:r>
          </a:p>
          <a:p>
            <a:endParaRPr lang="en-US" dirty="0"/>
          </a:p>
          <a:p>
            <a:endParaRPr lang="en-US" dirty="0"/>
          </a:p>
        </p:txBody>
      </p:sp>
      <p:sp>
        <p:nvSpPr>
          <p:cNvPr id="4" name="Slide Number Placeholder 3"/>
          <p:cNvSpPr>
            <a:spLocks noGrp="1"/>
          </p:cNvSpPr>
          <p:nvPr>
            <p:ph type="sldNum" sz="quarter" idx="12"/>
          </p:nvPr>
        </p:nvSpPr>
        <p:spPr/>
        <p:txBody>
          <a:bodyPr/>
          <a:lstStyle/>
          <a:p>
            <a:fld id="{1A465606-7F5C-4FDB-AF3A-F17BEEE7D35C}" type="slidenum">
              <a:rPr lang="en-US" smtClean="0"/>
              <a:t>29</a:t>
            </a:fld>
            <a:endParaRPr lang="en-US"/>
          </a:p>
        </p:txBody>
      </p:sp>
    </p:spTree>
    <p:extLst>
      <p:ext uri="{BB962C8B-B14F-4D97-AF65-F5344CB8AC3E}">
        <p14:creationId xmlns:p14="http://schemas.microsoft.com/office/powerpoint/2010/main" val="50239052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45588" y="323557"/>
            <a:ext cx="10494498" cy="900332"/>
          </a:xfrm>
        </p:spPr>
        <p:txBody>
          <a:bodyPr>
            <a:normAutofit/>
          </a:bodyPr>
          <a:lstStyle/>
          <a:p>
            <a:pPr algn="ctr"/>
            <a:r>
              <a:rPr lang="en-US" sz="4000" b="1" dirty="0">
                <a:latin typeface="Eras Bold ITC" panose="020B0907030504020204" pitchFamily="34" charset="0"/>
                <a:cs typeface="Times New Roman" panose="02020603050405020304" pitchFamily="18" charset="0"/>
              </a:rPr>
              <a:t>Introduction</a:t>
            </a:r>
          </a:p>
        </p:txBody>
      </p:sp>
      <p:sp>
        <p:nvSpPr>
          <p:cNvPr id="3" name="Content Placeholder 2"/>
          <p:cNvSpPr>
            <a:spLocks noGrp="1"/>
          </p:cNvSpPr>
          <p:nvPr>
            <p:ph idx="1"/>
          </p:nvPr>
        </p:nvSpPr>
        <p:spPr>
          <a:xfrm>
            <a:off x="548640" y="1406769"/>
            <a:ext cx="10986868" cy="4881489"/>
          </a:xfrm>
        </p:spPr>
        <p:txBody>
          <a:bodyPr>
            <a:normAutofit/>
          </a:bodyPr>
          <a:lstStyle/>
          <a:p>
            <a:pPr algn="just"/>
            <a:r>
              <a:rPr lang="en-US" dirty="0"/>
              <a:t>There is an increased concern about the spiraling inflation and skyrocketing prices of essential commodities in the markets for the last six years</a:t>
            </a:r>
          </a:p>
          <a:p>
            <a:pPr algn="just"/>
            <a:r>
              <a:rPr lang="en-US" dirty="0"/>
              <a:t>Cost of living has dramatically increased while salaries remain static</a:t>
            </a:r>
          </a:p>
          <a:p>
            <a:pPr algn="just"/>
            <a:r>
              <a:rPr lang="en-US" dirty="0">
                <a:solidFill>
                  <a:srgbClr val="C00000"/>
                </a:solidFill>
              </a:rPr>
              <a:t>Economic hardship continues to negatively impact public sector employees including: civil servants, government ministers, members of legislative houses, judges, doctors, nurses, academics, teachers, members of the organized forces and law enforcement agencies</a:t>
            </a:r>
            <a:r>
              <a:rPr lang="en-US" dirty="0"/>
              <a:t>. </a:t>
            </a:r>
          </a:p>
          <a:p>
            <a:pPr algn="just"/>
            <a:r>
              <a:rPr lang="en-US" dirty="0"/>
              <a:t>The growing discontent can potentially trigger social and political upheavals and insecurity across the country.</a:t>
            </a:r>
          </a:p>
        </p:txBody>
      </p:sp>
      <p:sp>
        <p:nvSpPr>
          <p:cNvPr id="4" name="Slide Number Placeholder 3"/>
          <p:cNvSpPr>
            <a:spLocks noGrp="1"/>
          </p:cNvSpPr>
          <p:nvPr>
            <p:ph type="sldNum" sz="quarter" idx="12"/>
          </p:nvPr>
        </p:nvSpPr>
        <p:spPr/>
        <p:txBody>
          <a:bodyPr/>
          <a:lstStyle/>
          <a:p>
            <a:fld id="{1A465606-7F5C-4FDB-AF3A-F17BEEE7D35C}" type="slidenum">
              <a:rPr lang="en-US" smtClean="0"/>
              <a:t>3</a:t>
            </a:fld>
            <a:endParaRPr lang="en-US"/>
          </a:p>
        </p:txBody>
      </p:sp>
    </p:spTree>
    <p:extLst>
      <p:ext uri="{BB962C8B-B14F-4D97-AF65-F5344CB8AC3E}">
        <p14:creationId xmlns:p14="http://schemas.microsoft.com/office/powerpoint/2010/main" val="71024150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latin typeface="Arial Black" panose="020B0A04020102020204" pitchFamily="34" charset="0"/>
              </a:rPr>
              <a:t>Proposed Framework for Adjustment Public Sector Salaries and </a:t>
            </a:r>
            <a:r>
              <a:rPr lang="en-US" b="1" dirty="0" smtClean="0">
                <a:latin typeface="Arial Black" panose="020B0A04020102020204" pitchFamily="34" charset="0"/>
              </a:rPr>
              <a:t>Wages…3</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1595747036"/>
              </p:ext>
            </p:extLst>
          </p:nvPr>
        </p:nvGraphicFramePr>
        <p:xfrm>
          <a:off x="838200" y="1825625"/>
          <a:ext cx="10515600" cy="4622800"/>
        </p:xfrm>
        <a:graphic>
          <a:graphicData uri="http://schemas.openxmlformats.org/drawingml/2006/table">
            <a:tbl>
              <a:tblPr firstRow="1" bandRow="1">
                <a:tableStyleId>{5C22544A-7EE6-4342-B048-85BDC9FD1C3A}</a:tableStyleId>
              </a:tblPr>
              <a:tblGrid>
                <a:gridCol w="2628900"/>
                <a:gridCol w="2628900"/>
                <a:gridCol w="2628900"/>
                <a:gridCol w="2628900"/>
              </a:tblGrid>
              <a:tr h="370840">
                <a:tc>
                  <a:txBody>
                    <a:bodyPr/>
                    <a:lstStyle/>
                    <a:p>
                      <a:r>
                        <a:rPr lang="en-US" dirty="0"/>
                        <a:t>Position/Title</a:t>
                      </a:r>
                    </a:p>
                  </a:txBody>
                  <a:tcPr/>
                </a:tc>
                <a:tc>
                  <a:txBody>
                    <a:bodyPr/>
                    <a:lstStyle/>
                    <a:p>
                      <a:pPr algn="ctr"/>
                      <a:r>
                        <a:rPr lang="en-US" dirty="0"/>
                        <a:t>Monthly Basic Salary</a:t>
                      </a:r>
                    </a:p>
                    <a:p>
                      <a:pPr algn="ctr"/>
                      <a:r>
                        <a:rPr lang="en-US" dirty="0"/>
                        <a:t>(2011)</a:t>
                      </a:r>
                    </a:p>
                  </a:txBody>
                  <a:tcPr/>
                </a:tc>
                <a:tc>
                  <a:txBody>
                    <a:bodyPr/>
                    <a:lstStyle/>
                    <a:p>
                      <a:pPr algn="ctr"/>
                      <a:r>
                        <a:rPr lang="en-US" dirty="0"/>
                        <a:t>Monthly Basic Salary</a:t>
                      </a:r>
                    </a:p>
                    <a:p>
                      <a:pPr algn="ctr"/>
                      <a:r>
                        <a:rPr lang="en-US" dirty="0"/>
                        <a:t>(FY 2023/24 Budget)</a:t>
                      </a:r>
                    </a:p>
                  </a:txBody>
                  <a:tcPr/>
                </a:tc>
                <a:tc>
                  <a:txBody>
                    <a:bodyPr/>
                    <a:lstStyle/>
                    <a:p>
                      <a:pPr algn="ctr"/>
                      <a:r>
                        <a:rPr lang="en-US" dirty="0"/>
                        <a:t>Inflation-adjusted Monthly Base Salary</a:t>
                      </a:r>
                    </a:p>
                    <a:p>
                      <a:pPr algn="ctr"/>
                      <a:r>
                        <a:rPr lang="en-US" dirty="0"/>
                        <a:t>(2023)</a:t>
                      </a:r>
                    </a:p>
                  </a:txBody>
                  <a:tcPr/>
                </a:tc>
              </a:tr>
              <a:tr h="370840">
                <a:tc>
                  <a:txBody>
                    <a:bodyPr/>
                    <a:lstStyle/>
                    <a:p>
                      <a:r>
                        <a:rPr lang="en-US" dirty="0"/>
                        <a:t>President</a:t>
                      </a:r>
                    </a:p>
                  </a:txBody>
                  <a:tcPr/>
                </a:tc>
                <a:tc>
                  <a:txBody>
                    <a:bodyPr/>
                    <a:lstStyle/>
                    <a:p>
                      <a:pPr algn="ctr"/>
                      <a:r>
                        <a:rPr lang="en-US" dirty="0">
                          <a:solidFill>
                            <a:schemeClr val="tx1"/>
                          </a:solidFill>
                        </a:rPr>
                        <a:t>15,000</a:t>
                      </a:r>
                    </a:p>
                  </a:txBody>
                  <a:tcPr/>
                </a:tc>
                <a:tc>
                  <a:txBody>
                    <a:bodyPr/>
                    <a:lstStyle/>
                    <a:p>
                      <a:pPr algn="ctr"/>
                      <a:r>
                        <a:rPr lang="en-US" dirty="0">
                          <a:solidFill>
                            <a:schemeClr val="tx1"/>
                          </a:solidFill>
                        </a:rPr>
                        <a:t>144,000</a:t>
                      </a:r>
                    </a:p>
                  </a:txBody>
                  <a:tcPr/>
                </a:tc>
                <a:tc>
                  <a:txBody>
                    <a:bodyPr/>
                    <a:lstStyle/>
                    <a:p>
                      <a:pPr algn="ctr"/>
                      <a:r>
                        <a:rPr lang="en-US" dirty="0">
                          <a:solidFill>
                            <a:schemeClr val="tx1"/>
                          </a:solidFill>
                        </a:rPr>
                        <a:t>5,565,000</a:t>
                      </a:r>
                    </a:p>
                  </a:txBody>
                  <a:tcPr/>
                </a:tc>
              </a:tr>
              <a:tr h="370840">
                <a:tc>
                  <a:txBody>
                    <a:bodyPr/>
                    <a:lstStyle/>
                    <a:p>
                      <a:r>
                        <a:rPr lang="en-US" dirty="0"/>
                        <a:t>Member of Parliament</a:t>
                      </a:r>
                    </a:p>
                  </a:txBody>
                  <a:tcPr/>
                </a:tc>
                <a:tc>
                  <a:txBody>
                    <a:bodyPr/>
                    <a:lstStyle/>
                    <a:p>
                      <a:pPr algn="ctr"/>
                      <a:r>
                        <a:rPr lang="en-US" dirty="0">
                          <a:solidFill>
                            <a:schemeClr val="tx1"/>
                          </a:solidFill>
                        </a:rPr>
                        <a:t>7,000</a:t>
                      </a:r>
                    </a:p>
                  </a:txBody>
                  <a:tcPr/>
                </a:tc>
                <a:tc>
                  <a:txBody>
                    <a:bodyPr/>
                    <a:lstStyle/>
                    <a:p>
                      <a:pPr algn="ctr"/>
                      <a:r>
                        <a:rPr lang="en-US" dirty="0">
                          <a:solidFill>
                            <a:schemeClr val="tx1"/>
                          </a:solidFill>
                        </a:rPr>
                        <a:t>560,000</a:t>
                      </a:r>
                    </a:p>
                  </a:txBody>
                  <a:tcPr/>
                </a:tc>
                <a:tc>
                  <a:txBody>
                    <a:bodyPr/>
                    <a:lstStyle/>
                    <a:p>
                      <a:pPr algn="ctr"/>
                      <a:r>
                        <a:rPr lang="en-US" dirty="0">
                          <a:solidFill>
                            <a:schemeClr val="tx1"/>
                          </a:solidFill>
                        </a:rPr>
                        <a:t>2,597,000</a:t>
                      </a:r>
                    </a:p>
                  </a:txBody>
                  <a:tcPr/>
                </a:tc>
              </a:tr>
              <a:tr h="370840">
                <a:tc>
                  <a:txBody>
                    <a:bodyPr/>
                    <a:lstStyle/>
                    <a:p>
                      <a:r>
                        <a:rPr lang="en-US" dirty="0"/>
                        <a:t>Minister</a:t>
                      </a:r>
                    </a:p>
                  </a:txBody>
                  <a:tcPr/>
                </a:tc>
                <a:tc>
                  <a:txBody>
                    <a:bodyPr/>
                    <a:lstStyle/>
                    <a:p>
                      <a:pPr algn="ctr"/>
                      <a:r>
                        <a:rPr lang="en-US" dirty="0">
                          <a:solidFill>
                            <a:schemeClr val="tx1"/>
                          </a:solidFill>
                        </a:rPr>
                        <a:t>10,000</a:t>
                      </a:r>
                    </a:p>
                  </a:txBody>
                  <a:tcPr/>
                </a:tc>
                <a:tc>
                  <a:txBody>
                    <a:bodyPr/>
                    <a:lstStyle/>
                    <a:p>
                      <a:pPr algn="ctr"/>
                      <a:r>
                        <a:rPr lang="en-US" dirty="0">
                          <a:solidFill>
                            <a:schemeClr val="tx1"/>
                          </a:solidFill>
                        </a:rPr>
                        <a:t>96,000</a:t>
                      </a:r>
                    </a:p>
                  </a:txBody>
                  <a:tcPr/>
                </a:tc>
                <a:tc>
                  <a:txBody>
                    <a:bodyPr/>
                    <a:lstStyle/>
                    <a:p>
                      <a:pPr algn="ctr"/>
                      <a:r>
                        <a:rPr lang="en-US" dirty="0">
                          <a:solidFill>
                            <a:schemeClr val="tx1"/>
                          </a:solidFill>
                        </a:rPr>
                        <a:t>3,71,000</a:t>
                      </a:r>
                    </a:p>
                  </a:txBody>
                  <a:tcPr/>
                </a:tc>
              </a:tr>
              <a:tr h="370840">
                <a:tc>
                  <a:txBody>
                    <a:bodyPr/>
                    <a:lstStyle/>
                    <a:p>
                      <a:r>
                        <a:rPr lang="en-US" dirty="0"/>
                        <a:t>Vice Chancellor</a:t>
                      </a:r>
                    </a:p>
                  </a:txBody>
                  <a:tcPr/>
                </a:tc>
                <a:tc>
                  <a:txBody>
                    <a:bodyPr/>
                    <a:lstStyle/>
                    <a:p>
                      <a:pPr algn="ctr"/>
                      <a:r>
                        <a:rPr lang="en-US" dirty="0">
                          <a:solidFill>
                            <a:schemeClr val="tx1"/>
                          </a:solidFill>
                        </a:rPr>
                        <a:t>10,000</a:t>
                      </a:r>
                    </a:p>
                  </a:txBody>
                  <a:tcPr/>
                </a:tc>
                <a:tc>
                  <a:txBody>
                    <a:bodyPr/>
                    <a:lstStyle/>
                    <a:p>
                      <a:pPr algn="ctr"/>
                      <a:r>
                        <a:rPr lang="en-US" dirty="0">
                          <a:solidFill>
                            <a:schemeClr val="tx1"/>
                          </a:solidFill>
                        </a:rPr>
                        <a:t>1,88,700</a:t>
                      </a:r>
                    </a:p>
                  </a:txBody>
                  <a:tcPr/>
                </a:tc>
                <a:tc>
                  <a:txBody>
                    <a:bodyPr/>
                    <a:lstStyle/>
                    <a:p>
                      <a:pPr algn="ctr"/>
                      <a:r>
                        <a:rPr lang="en-US" dirty="0">
                          <a:solidFill>
                            <a:schemeClr val="tx1"/>
                          </a:solidFill>
                        </a:rPr>
                        <a:t>3,710,000</a:t>
                      </a:r>
                    </a:p>
                  </a:txBody>
                  <a:tcPr/>
                </a:tc>
              </a:tr>
              <a:tr h="370840">
                <a:tc>
                  <a:txBody>
                    <a:bodyPr/>
                    <a:lstStyle/>
                    <a:p>
                      <a:r>
                        <a:rPr lang="en-US" dirty="0"/>
                        <a:t>1</a:t>
                      </a:r>
                      <a:r>
                        <a:rPr lang="en-US" baseline="30000" dirty="0"/>
                        <a:t>st</a:t>
                      </a:r>
                      <a:r>
                        <a:rPr lang="en-US" dirty="0"/>
                        <a:t> Lt. General</a:t>
                      </a:r>
                    </a:p>
                  </a:txBody>
                  <a:tcPr/>
                </a:tc>
                <a:tc>
                  <a:txBody>
                    <a:bodyPr/>
                    <a:lstStyle/>
                    <a:p>
                      <a:pPr algn="ctr"/>
                      <a:r>
                        <a:rPr lang="en-US" dirty="0">
                          <a:solidFill>
                            <a:schemeClr val="tx1"/>
                          </a:solidFill>
                        </a:rPr>
                        <a:t>8,000</a:t>
                      </a:r>
                    </a:p>
                  </a:txBody>
                  <a:tcPr/>
                </a:tc>
                <a:tc>
                  <a:txBody>
                    <a:bodyPr/>
                    <a:lstStyle/>
                    <a:p>
                      <a:pPr algn="ctr"/>
                      <a:r>
                        <a:rPr lang="en-US" dirty="0">
                          <a:solidFill>
                            <a:schemeClr val="tx1"/>
                          </a:solidFill>
                        </a:rPr>
                        <a:t>78,800</a:t>
                      </a:r>
                    </a:p>
                  </a:txBody>
                  <a:tcPr/>
                </a:tc>
                <a:tc>
                  <a:txBody>
                    <a:bodyPr/>
                    <a:lstStyle/>
                    <a:p>
                      <a:pPr algn="ctr"/>
                      <a:r>
                        <a:rPr lang="en-US" dirty="0">
                          <a:solidFill>
                            <a:schemeClr val="tx1"/>
                          </a:solidFill>
                        </a:rPr>
                        <a:t>2,968,000</a:t>
                      </a:r>
                    </a:p>
                  </a:txBody>
                  <a:tcPr/>
                </a:tc>
              </a:tr>
              <a:tr h="370840">
                <a:tc>
                  <a:txBody>
                    <a:bodyPr/>
                    <a:lstStyle/>
                    <a:p>
                      <a:r>
                        <a:rPr lang="en-US" dirty="0"/>
                        <a:t>Captain</a:t>
                      </a:r>
                    </a:p>
                  </a:txBody>
                  <a:tcPr/>
                </a:tc>
                <a:tc>
                  <a:txBody>
                    <a:bodyPr/>
                    <a:lstStyle/>
                    <a:p>
                      <a:pPr algn="ctr"/>
                      <a:r>
                        <a:rPr lang="en-US" dirty="0">
                          <a:solidFill>
                            <a:schemeClr val="tx1"/>
                          </a:solidFill>
                        </a:rPr>
                        <a:t>1,313</a:t>
                      </a:r>
                    </a:p>
                  </a:txBody>
                  <a:tcPr/>
                </a:tc>
                <a:tc>
                  <a:txBody>
                    <a:bodyPr/>
                    <a:lstStyle/>
                    <a:p>
                      <a:pPr algn="ctr"/>
                      <a:r>
                        <a:rPr lang="en-US" dirty="0">
                          <a:solidFill>
                            <a:schemeClr val="tx1"/>
                          </a:solidFill>
                        </a:rPr>
                        <a:t>34,320</a:t>
                      </a:r>
                    </a:p>
                  </a:txBody>
                  <a:tcPr/>
                </a:tc>
                <a:tc>
                  <a:txBody>
                    <a:bodyPr/>
                    <a:lstStyle/>
                    <a:p>
                      <a:pPr algn="ctr"/>
                      <a:r>
                        <a:rPr lang="en-US" dirty="0">
                          <a:solidFill>
                            <a:schemeClr val="tx1"/>
                          </a:solidFill>
                        </a:rPr>
                        <a:t>487,123</a:t>
                      </a:r>
                    </a:p>
                  </a:txBody>
                  <a:tcPr/>
                </a:tc>
              </a:tr>
              <a:tr h="370840">
                <a:tc>
                  <a:txBody>
                    <a:bodyPr/>
                    <a:lstStyle/>
                    <a:p>
                      <a:r>
                        <a:rPr lang="en-US" dirty="0"/>
                        <a:t>Private</a:t>
                      </a:r>
                    </a:p>
                  </a:txBody>
                  <a:tcPr/>
                </a:tc>
                <a:tc>
                  <a:txBody>
                    <a:bodyPr/>
                    <a:lstStyle/>
                    <a:p>
                      <a:pPr algn="ctr"/>
                      <a:r>
                        <a:rPr lang="en-US" dirty="0">
                          <a:solidFill>
                            <a:schemeClr val="tx1"/>
                          </a:solidFill>
                        </a:rPr>
                        <a:t>320</a:t>
                      </a:r>
                    </a:p>
                  </a:txBody>
                  <a:tcPr/>
                </a:tc>
                <a:tc>
                  <a:txBody>
                    <a:bodyPr/>
                    <a:lstStyle/>
                    <a:p>
                      <a:pPr algn="ctr"/>
                      <a:r>
                        <a:rPr lang="en-US" dirty="0">
                          <a:solidFill>
                            <a:schemeClr val="tx1"/>
                          </a:solidFill>
                        </a:rPr>
                        <a:t>10,138</a:t>
                      </a:r>
                    </a:p>
                  </a:txBody>
                  <a:tcPr/>
                </a:tc>
                <a:tc>
                  <a:txBody>
                    <a:bodyPr/>
                    <a:lstStyle/>
                    <a:p>
                      <a:pPr algn="ctr"/>
                      <a:r>
                        <a:rPr lang="en-US" dirty="0">
                          <a:solidFill>
                            <a:schemeClr val="tx1"/>
                          </a:solidFill>
                        </a:rPr>
                        <a:t>118,720</a:t>
                      </a:r>
                    </a:p>
                  </a:txBody>
                  <a:tcPr/>
                </a:tc>
              </a:tr>
              <a:tr h="370840">
                <a:tc>
                  <a:txBody>
                    <a:bodyPr/>
                    <a:lstStyle/>
                    <a:p>
                      <a:r>
                        <a:rPr lang="en-US" dirty="0"/>
                        <a:t>Grade 1 (Public Service)</a:t>
                      </a:r>
                    </a:p>
                  </a:txBody>
                  <a:tcPr/>
                </a:tc>
                <a:tc>
                  <a:txBody>
                    <a:bodyPr/>
                    <a:lstStyle/>
                    <a:p>
                      <a:pPr algn="ctr"/>
                      <a:r>
                        <a:rPr lang="en-US" dirty="0">
                          <a:solidFill>
                            <a:schemeClr val="tx1"/>
                          </a:solidFill>
                        </a:rPr>
                        <a:t>2,100</a:t>
                      </a:r>
                    </a:p>
                  </a:txBody>
                  <a:tcPr/>
                </a:tc>
                <a:tc>
                  <a:txBody>
                    <a:bodyPr/>
                    <a:lstStyle/>
                    <a:p>
                      <a:pPr algn="ctr"/>
                      <a:r>
                        <a:rPr lang="en-US" dirty="0">
                          <a:solidFill>
                            <a:schemeClr val="tx1"/>
                          </a:solidFill>
                        </a:rPr>
                        <a:t>50,784</a:t>
                      </a:r>
                    </a:p>
                  </a:txBody>
                  <a:tcPr/>
                </a:tc>
                <a:tc>
                  <a:txBody>
                    <a:bodyPr/>
                    <a:lstStyle/>
                    <a:p>
                      <a:pPr algn="ctr"/>
                      <a:r>
                        <a:rPr lang="en-US" dirty="0">
                          <a:solidFill>
                            <a:schemeClr val="tx1"/>
                          </a:solidFill>
                        </a:rPr>
                        <a:t>779,100</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prstClr val="black"/>
                          </a:solidFill>
                          <a:effectLst/>
                          <a:uLnTx/>
                          <a:uFillTx/>
                        </a:rPr>
                        <a:t>Grade 5 (Public Service)</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r>
                        <a:rPr lang="en-US" dirty="0">
                          <a:solidFill>
                            <a:schemeClr val="tx1"/>
                          </a:solidFill>
                        </a:rPr>
                        <a:t>1,400</a:t>
                      </a:r>
                    </a:p>
                  </a:txBody>
                  <a:tcPr/>
                </a:tc>
                <a:tc>
                  <a:txBody>
                    <a:bodyPr/>
                    <a:lstStyle/>
                    <a:p>
                      <a:pPr algn="ctr"/>
                      <a:r>
                        <a:rPr lang="en-US" dirty="0">
                          <a:solidFill>
                            <a:schemeClr val="tx1"/>
                          </a:solidFill>
                        </a:rPr>
                        <a:t>36,576</a:t>
                      </a:r>
                    </a:p>
                  </a:txBody>
                  <a:tcPr/>
                </a:tc>
                <a:tc>
                  <a:txBody>
                    <a:bodyPr/>
                    <a:lstStyle/>
                    <a:p>
                      <a:pPr algn="ctr"/>
                      <a:r>
                        <a:rPr lang="en-US" dirty="0">
                          <a:solidFill>
                            <a:schemeClr val="tx1"/>
                          </a:solidFill>
                        </a:rPr>
                        <a:t>519,400</a:t>
                      </a:r>
                    </a:p>
                  </a:txBody>
                  <a:tcPr/>
                </a:tc>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u="none" strike="noStrike" kern="1200" cap="none" spc="0" normalizeH="0" baseline="0" noProof="0" dirty="0">
                          <a:ln>
                            <a:noFill/>
                          </a:ln>
                          <a:solidFill>
                            <a:prstClr val="black"/>
                          </a:solidFill>
                          <a:effectLst/>
                          <a:uLnTx/>
                          <a:uFillTx/>
                        </a:rPr>
                        <a:t>Grade 17 (Public Service)</a:t>
                      </a: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a:txBody>
                  <a:tcPr/>
                </a:tc>
                <a:tc>
                  <a:txBody>
                    <a:bodyPr/>
                    <a:lstStyle/>
                    <a:p>
                      <a:pPr algn="ctr"/>
                      <a:r>
                        <a:rPr lang="en-US" b="0" dirty="0">
                          <a:solidFill>
                            <a:schemeClr val="tx1"/>
                          </a:solidFill>
                        </a:rPr>
                        <a:t>208</a:t>
                      </a:r>
                    </a:p>
                  </a:txBody>
                  <a:tcPr/>
                </a:tc>
                <a:tc>
                  <a:txBody>
                    <a:bodyPr/>
                    <a:lstStyle/>
                    <a:p>
                      <a:pPr algn="ctr"/>
                      <a:r>
                        <a:rPr lang="en-US" b="0" dirty="0">
                          <a:solidFill>
                            <a:schemeClr val="tx1"/>
                          </a:solidFill>
                        </a:rPr>
                        <a:t>6,566</a:t>
                      </a:r>
                    </a:p>
                  </a:txBody>
                  <a:tcPr/>
                </a:tc>
                <a:tc>
                  <a:txBody>
                    <a:bodyPr/>
                    <a:lstStyle/>
                    <a:p>
                      <a:pPr algn="ctr"/>
                      <a:r>
                        <a:rPr lang="en-US" b="0" dirty="0">
                          <a:solidFill>
                            <a:schemeClr val="tx1"/>
                          </a:solidFill>
                        </a:rPr>
                        <a:t>77,168</a:t>
                      </a:r>
                    </a:p>
                  </a:txBody>
                  <a:tcPr/>
                </a:tc>
              </a:tr>
            </a:tbl>
          </a:graphicData>
        </a:graphic>
      </p:graphicFrame>
      <p:sp>
        <p:nvSpPr>
          <p:cNvPr id="4" name="Slide Number Placeholder 3"/>
          <p:cNvSpPr>
            <a:spLocks noGrp="1"/>
          </p:cNvSpPr>
          <p:nvPr>
            <p:ph type="sldNum" sz="quarter" idx="12"/>
          </p:nvPr>
        </p:nvSpPr>
        <p:spPr/>
        <p:txBody>
          <a:bodyPr/>
          <a:lstStyle/>
          <a:p>
            <a:fld id="{1A465606-7F5C-4FDB-AF3A-F17BEEE7D35C}" type="slidenum">
              <a:rPr lang="en-US" smtClean="0"/>
              <a:t>30</a:t>
            </a:fld>
            <a:endParaRPr lang="en-US"/>
          </a:p>
        </p:txBody>
      </p:sp>
    </p:spTree>
    <p:extLst>
      <p:ext uri="{BB962C8B-B14F-4D97-AF65-F5344CB8AC3E}">
        <p14:creationId xmlns:p14="http://schemas.microsoft.com/office/powerpoint/2010/main" val="1419413069"/>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DF6F00-6D89-4EE0-9168-066AF9AB8ED0}"/>
              </a:ext>
            </a:extLst>
          </p:cNvPr>
          <p:cNvSpPr>
            <a:spLocks noGrp="1"/>
          </p:cNvSpPr>
          <p:nvPr>
            <p:ph type="title"/>
          </p:nvPr>
        </p:nvSpPr>
        <p:spPr>
          <a:xfrm>
            <a:off x="838200" y="365125"/>
            <a:ext cx="10515600" cy="868589"/>
          </a:xfrm>
        </p:spPr>
        <p:txBody>
          <a:bodyPr/>
          <a:lstStyle/>
          <a:p>
            <a:r>
              <a:rPr lang="en-US" b="1" dirty="0"/>
              <a:t>Proposed Two Scenarios</a:t>
            </a:r>
          </a:p>
        </p:txBody>
      </p:sp>
      <p:sp>
        <p:nvSpPr>
          <p:cNvPr id="3" name="Content Placeholder 2">
            <a:extLst>
              <a:ext uri="{FF2B5EF4-FFF2-40B4-BE49-F238E27FC236}">
                <a16:creationId xmlns:a16="http://schemas.microsoft.com/office/drawing/2014/main" xmlns="" id="{D8D14B40-753E-4CDB-BBB5-0643AD680EDE}"/>
              </a:ext>
            </a:extLst>
          </p:cNvPr>
          <p:cNvSpPr>
            <a:spLocks noGrp="1"/>
          </p:cNvSpPr>
          <p:nvPr>
            <p:ph idx="1"/>
          </p:nvPr>
        </p:nvSpPr>
        <p:spPr>
          <a:xfrm>
            <a:off x="464457" y="1335314"/>
            <a:ext cx="11306629" cy="5355772"/>
          </a:xfrm>
        </p:spPr>
        <p:txBody>
          <a:bodyPr>
            <a:normAutofit fontScale="77500" lnSpcReduction="20000"/>
          </a:bodyPr>
          <a:lstStyle/>
          <a:p>
            <a:pPr marL="0" indent="0">
              <a:buNone/>
            </a:pPr>
            <a:r>
              <a:rPr lang="en-US" dirty="0"/>
              <a:t>1. </a:t>
            </a:r>
            <a:r>
              <a:rPr lang="en-US" b="1" dirty="0"/>
              <a:t>Scenario 1 </a:t>
            </a:r>
            <a:r>
              <a:rPr lang="en-US" dirty="0"/>
              <a:t>- uses the relevant CPI to adjust salaries and wages. </a:t>
            </a:r>
          </a:p>
          <a:p>
            <a:pPr>
              <a:buFont typeface="Arial" charset="0"/>
              <a:buChar char="•"/>
            </a:pPr>
            <a:r>
              <a:rPr lang="en-US" dirty="0"/>
              <a:t>For sectors with no changes in salaries since 2011, </a:t>
            </a:r>
            <a:r>
              <a:rPr lang="en-US" dirty="0" smtClean="0"/>
              <a:t>w </a:t>
            </a:r>
            <a:r>
              <a:rPr lang="en-US" dirty="0"/>
              <a:t>have used the 2011 and 2020 CPI.</a:t>
            </a:r>
          </a:p>
          <a:p>
            <a:pPr>
              <a:buFont typeface="Arial" charset="0"/>
              <a:buChar char="•"/>
            </a:pPr>
            <a:r>
              <a:rPr lang="en-US" dirty="0"/>
              <a:t>For sectors with revised salaries (e.g., General Public Service, Security Sector and Higher Education where salaries were revised in 2015/16, 2016/17), </a:t>
            </a:r>
            <a:r>
              <a:rPr lang="en-US" dirty="0" smtClean="0"/>
              <a:t>we</a:t>
            </a:r>
            <a:r>
              <a:rPr lang="en-US" dirty="0" smtClean="0"/>
              <a:t> </a:t>
            </a:r>
            <a:r>
              <a:rPr lang="en-US" dirty="0"/>
              <a:t>have used the 2015 and 2020 CPI. </a:t>
            </a:r>
            <a:endParaRPr lang="en-US" dirty="0" smtClean="0"/>
          </a:p>
          <a:p>
            <a:pPr>
              <a:buFont typeface="Arial" charset="0"/>
              <a:buChar char="•"/>
            </a:pPr>
            <a:r>
              <a:rPr lang="en-US" dirty="0" smtClean="0"/>
              <a:t>No </a:t>
            </a:r>
            <a:r>
              <a:rPr lang="en-US" dirty="0"/>
              <a:t>other changes were made. For this scenario, the annual public wage bill comes to about</a:t>
            </a:r>
            <a:r>
              <a:rPr lang="en-US" b="1" dirty="0"/>
              <a:t> SSP </a:t>
            </a:r>
            <a:r>
              <a:rPr lang="en-US" b="1" dirty="0">
                <a:solidFill>
                  <a:srgbClr val="FF0000"/>
                </a:solidFill>
              </a:rPr>
              <a:t>1 trillion or USD 2.1 billion</a:t>
            </a:r>
            <a:r>
              <a:rPr lang="en-US" b="1" dirty="0"/>
              <a:t>.</a:t>
            </a:r>
            <a:r>
              <a:rPr lang="en-US" dirty="0"/>
              <a:t/>
            </a:r>
            <a:br>
              <a:rPr lang="en-US" dirty="0"/>
            </a:br>
            <a:endParaRPr lang="en-US" dirty="0"/>
          </a:p>
          <a:p>
            <a:pPr marL="0" indent="0">
              <a:buNone/>
            </a:pPr>
            <a:r>
              <a:rPr lang="en-US" dirty="0"/>
              <a:t>2. </a:t>
            </a:r>
            <a:r>
              <a:rPr lang="en-US" b="1" dirty="0"/>
              <a:t>Scenario 2</a:t>
            </a:r>
            <a:r>
              <a:rPr lang="en-US" dirty="0"/>
              <a:t> - uses an annual public wage bill estimate of </a:t>
            </a:r>
            <a:r>
              <a:rPr lang="en-US" b="1" dirty="0">
                <a:solidFill>
                  <a:srgbClr val="FF0000"/>
                </a:solidFill>
              </a:rPr>
              <a:t>SSP 400 billions </a:t>
            </a:r>
            <a:r>
              <a:rPr lang="en-US" b="1" dirty="0"/>
              <a:t>or</a:t>
            </a:r>
            <a:r>
              <a:rPr lang="en-US" b="1" dirty="0">
                <a:solidFill>
                  <a:srgbClr val="FF0000"/>
                </a:solidFill>
              </a:rPr>
              <a:t> USD 851 </a:t>
            </a:r>
            <a:r>
              <a:rPr lang="en-US" b="1" dirty="0"/>
              <a:t>million</a:t>
            </a:r>
            <a:r>
              <a:rPr lang="en-US" dirty="0"/>
              <a:t> based on the following assumptions.</a:t>
            </a:r>
          </a:p>
          <a:p>
            <a:r>
              <a:rPr lang="en-US" dirty="0"/>
              <a:t>A. Security Sector Wage bill, capped at 32% of the total wage bill estimate</a:t>
            </a:r>
          </a:p>
          <a:p>
            <a:r>
              <a:rPr lang="en-US" dirty="0"/>
              <a:t>B. States and Administrative wage bill capped at 60% of the total wage bill. States and AA are to generate the remaining 40%</a:t>
            </a:r>
          </a:p>
          <a:p>
            <a:pPr marL="0" indent="0">
              <a:buNone/>
            </a:pPr>
            <a:endParaRPr lang="en-US" dirty="0"/>
          </a:p>
          <a:p>
            <a:r>
              <a:rPr lang="en-US" dirty="0">
                <a:solidFill>
                  <a:srgbClr val="FF0000"/>
                </a:solidFill>
              </a:rPr>
              <a:t>Note that the estimated total wage in </a:t>
            </a:r>
            <a:r>
              <a:rPr lang="en-US" b="1" dirty="0">
                <a:solidFill>
                  <a:srgbClr val="FF0000"/>
                </a:solidFill>
              </a:rPr>
              <a:t>Scenario 2 </a:t>
            </a:r>
            <a:r>
              <a:rPr lang="en-US" dirty="0">
                <a:solidFill>
                  <a:srgbClr val="FF0000"/>
                </a:solidFill>
              </a:rPr>
              <a:t>is close to the </a:t>
            </a:r>
            <a:r>
              <a:rPr lang="en-US" dirty="0" smtClean="0">
                <a:solidFill>
                  <a:srgbClr val="FF0000"/>
                </a:solidFill>
              </a:rPr>
              <a:t>estimated </a:t>
            </a:r>
            <a:r>
              <a:rPr lang="en-US" dirty="0">
                <a:solidFill>
                  <a:srgbClr val="FF0000"/>
                </a:solidFill>
              </a:rPr>
              <a:t>wage bill per the GRSS new salary structure and estimates presented in the FY2021/22 budget.  But wages are much improved and better distributed.</a:t>
            </a:r>
          </a:p>
        </p:txBody>
      </p:sp>
      <p:sp>
        <p:nvSpPr>
          <p:cNvPr id="4" name="Slide Number Placeholder 3"/>
          <p:cNvSpPr>
            <a:spLocks noGrp="1"/>
          </p:cNvSpPr>
          <p:nvPr>
            <p:ph type="sldNum" sz="quarter" idx="12"/>
          </p:nvPr>
        </p:nvSpPr>
        <p:spPr/>
        <p:txBody>
          <a:bodyPr/>
          <a:lstStyle/>
          <a:p>
            <a:fld id="{1A465606-7F5C-4FDB-AF3A-F17BEEE7D35C}" type="slidenum">
              <a:rPr lang="en-US" smtClean="0"/>
              <a:t>31</a:t>
            </a:fld>
            <a:endParaRPr lang="en-US"/>
          </a:p>
        </p:txBody>
      </p:sp>
    </p:spTree>
    <p:extLst>
      <p:ext uri="{BB962C8B-B14F-4D97-AF65-F5344CB8AC3E}">
        <p14:creationId xmlns:p14="http://schemas.microsoft.com/office/powerpoint/2010/main" val="3059248182"/>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198B5374-2B10-470F-9C8F-4645337A3019}"/>
              </a:ext>
            </a:extLst>
          </p:cNvPr>
          <p:cNvGraphicFramePr>
            <a:graphicFrameLocks noGrp="1"/>
          </p:cNvGraphicFramePr>
          <p:nvPr>
            <p:ph idx="1"/>
            <p:extLst>
              <p:ext uri="{D42A27DB-BD31-4B8C-83A1-F6EECF244321}">
                <p14:modId xmlns:p14="http://schemas.microsoft.com/office/powerpoint/2010/main" val="893920964"/>
              </p:ext>
            </p:extLst>
          </p:nvPr>
        </p:nvGraphicFramePr>
        <p:xfrm>
          <a:off x="176464" y="867291"/>
          <a:ext cx="11839071" cy="5935980"/>
        </p:xfrm>
        <a:graphic>
          <a:graphicData uri="http://schemas.openxmlformats.org/drawingml/2006/table">
            <a:tbl>
              <a:tblPr/>
              <a:tblGrid>
                <a:gridCol w="3231338">
                  <a:extLst>
                    <a:ext uri="{9D8B030D-6E8A-4147-A177-3AD203B41FA5}">
                      <a16:colId xmlns:a16="http://schemas.microsoft.com/office/drawing/2014/main" xmlns="" val="688749811"/>
                    </a:ext>
                  </a:extLst>
                </a:gridCol>
                <a:gridCol w="1856302">
                  <a:extLst>
                    <a:ext uri="{9D8B030D-6E8A-4147-A177-3AD203B41FA5}">
                      <a16:colId xmlns:a16="http://schemas.microsoft.com/office/drawing/2014/main" xmlns="" val="784569476"/>
                    </a:ext>
                  </a:extLst>
                </a:gridCol>
                <a:gridCol w="1796714">
                  <a:extLst>
                    <a:ext uri="{9D8B030D-6E8A-4147-A177-3AD203B41FA5}">
                      <a16:colId xmlns:a16="http://schemas.microsoft.com/office/drawing/2014/main" xmlns="" val="1675348204"/>
                    </a:ext>
                  </a:extLst>
                </a:gridCol>
                <a:gridCol w="2090055">
                  <a:extLst>
                    <a:ext uri="{9D8B030D-6E8A-4147-A177-3AD203B41FA5}">
                      <a16:colId xmlns:a16="http://schemas.microsoft.com/office/drawing/2014/main" xmlns="" val="3916833958"/>
                    </a:ext>
                  </a:extLst>
                </a:gridCol>
                <a:gridCol w="1801300">
                  <a:extLst>
                    <a:ext uri="{9D8B030D-6E8A-4147-A177-3AD203B41FA5}">
                      <a16:colId xmlns:a16="http://schemas.microsoft.com/office/drawing/2014/main" xmlns="" val="3894953019"/>
                    </a:ext>
                  </a:extLst>
                </a:gridCol>
                <a:gridCol w="1063362">
                  <a:extLst>
                    <a:ext uri="{9D8B030D-6E8A-4147-A177-3AD203B41FA5}">
                      <a16:colId xmlns:a16="http://schemas.microsoft.com/office/drawing/2014/main" xmlns="" val="3180693388"/>
                    </a:ext>
                  </a:extLst>
                </a:gridCol>
              </a:tblGrid>
              <a:tr h="664591">
                <a:tc>
                  <a:txBody>
                    <a:bodyPr/>
                    <a:lstStyle/>
                    <a:p>
                      <a:pPr algn="ctr" fontAlgn="ctr"/>
                      <a:r>
                        <a:rPr lang="en-US" sz="1500" b="1" i="0" u="none" strike="noStrike" dirty="0">
                          <a:solidFill>
                            <a:srgbClr val="000000"/>
                          </a:solidFill>
                          <a:effectLst/>
                          <a:latin typeface="Arial" panose="020B0604020202020204" pitchFamily="34" charset="0"/>
                        </a:rPr>
                        <a:t> </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500" b="1" i="0" u="none" strike="noStrike" dirty="0">
                          <a:solidFill>
                            <a:srgbClr val="000000"/>
                          </a:solidFill>
                          <a:effectLst/>
                          <a:latin typeface="Arial" panose="020B0604020202020204" pitchFamily="34" charset="0"/>
                        </a:rPr>
                        <a:t>Total Monthly </a:t>
                      </a:r>
                      <a:br>
                        <a:rPr lang="en-US" sz="1500" b="1" i="0" u="none" strike="noStrike" dirty="0">
                          <a:solidFill>
                            <a:srgbClr val="000000"/>
                          </a:solidFill>
                          <a:effectLst/>
                          <a:latin typeface="Arial" panose="020B0604020202020204" pitchFamily="34" charset="0"/>
                        </a:rPr>
                      </a:br>
                      <a:r>
                        <a:rPr lang="en-US" sz="1500" b="1" i="0" u="none" strike="noStrike" dirty="0">
                          <a:solidFill>
                            <a:srgbClr val="000000"/>
                          </a:solidFill>
                          <a:effectLst/>
                          <a:latin typeface="Arial" panose="020B0604020202020204" pitchFamily="34" charset="0"/>
                        </a:rPr>
                        <a:t>Wage Bill (SSP) </a:t>
                      </a:r>
                      <a:br>
                        <a:rPr lang="en-US" sz="1500" b="1" i="0" u="none" strike="noStrike" dirty="0">
                          <a:solidFill>
                            <a:srgbClr val="000000"/>
                          </a:solidFill>
                          <a:effectLst/>
                          <a:latin typeface="Arial" panose="020B0604020202020204" pitchFamily="34" charset="0"/>
                        </a:rPr>
                      </a:br>
                      <a:r>
                        <a:rPr lang="en-US" sz="1500" b="1" i="0" u="none" strike="noStrike" dirty="0">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500" b="1" i="0" u="none" strike="noStrike">
                          <a:solidFill>
                            <a:srgbClr val="000000"/>
                          </a:solidFill>
                          <a:effectLst/>
                          <a:latin typeface="Arial" panose="020B0604020202020204" pitchFamily="34" charset="0"/>
                        </a:rPr>
                        <a:t>Total Monthly</a:t>
                      </a:r>
                      <a:br>
                        <a:rPr lang="en-US" sz="1500" b="1" i="0" u="none" strike="noStrike">
                          <a:solidFill>
                            <a:srgbClr val="000000"/>
                          </a:solidFill>
                          <a:effectLst/>
                          <a:latin typeface="Arial" panose="020B0604020202020204" pitchFamily="34" charset="0"/>
                        </a:rPr>
                      </a:br>
                      <a:r>
                        <a:rPr lang="en-US" sz="1500" b="1" i="0" u="none" strike="noStrike">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500" b="1" i="0" u="none" strike="noStrike">
                          <a:solidFill>
                            <a:srgbClr val="000000"/>
                          </a:solidFill>
                          <a:effectLst/>
                          <a:latin typeface="Arial" panose="020B0604020202020204" pitchFamily="34" charset="0"/>
                        </a:rPr>
                        <a:t>Total Annual</a:t>
                      </a:r>
                      <a:br>
                        <a:rPr lang="en-US" sz="1500" b="1" i="0" u="none" strike="noStrike">
                          <a:solidFill>
                            <a:srgbClr val="000000"/>
                          </a:solidFill>
                          <a:effectLst/>
                          <a:latin typeface="Arial" panose="020B0604020202020204" pitchFamily="34" charset="0"/>
                        </a:rPr>
                      </a:br>
                      <a:r>
                        <a:rPr lang="en-US" sz="1500" b="1" i="0" u="none" strike="noStrike">
                          <a:solidFill>
                            <a:srgbClr val="000000"/>
                          </a:solidFill>
                          <a:effectLst/>
                          <a:latin typeface="Arial" panose="020B0604020202020204" pitchFamily="34" charset="0"/>
                        </a:rPr>
                        <a:t>Wage Bill (SSP) </a:t>
                      </a:r>
                      <a:br>
                        <a:rPr lang="en-US" sz="1500" b="1" i="0" u="none" strike="noStrike">
                          <a:solidFill>
                            <a:srgbClr val="000000"/>
                          </a:solidFill>
                          <a:effectLst/>
                          <a:latin typeface="Arial" panose="020B0604020202020204" pitchFamily="34" charset="0"/>
                        </a:rPr>
                      </a:br>
                      <a:r>
                        <a:rPr lang="en-US" sz="150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500" b="1" i="0" u="none" strike="noStrike">
                          <a:solidFill>
                            <a:srgbClr val="000000"/>
                          </a:solidFill>
                          <a:effectLst/>
                          <a:latin typeface="Arial" panose="020B0604020202020204" pitchFamily="34" charset="0"/>
                        </a:rPr>
                        <a:t>Total Annual</a:t>
                      </a:r>
                      <a:br>
                        <a:rPr lang="en-US" sz="1500" b="1" i="0" u="none" strike="noStrike">
                          <a:solidFill>
                            <a:srgbClr val="000000"/>
                          </a:solidFill>
                          <a:effectLst/>
                          <a:latin typeface="Arial" panose="020B0604020202020204" pitchFamily="34" charset="0"/>
                        </a:rPr>
                      </a:br>
                      <a:r>
                        <a:rPr lang="en-US" sz="1500" b="1" i="0" u="none" strike="noStrike">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500" b="1" i="0" u="none" strike="noStrike" dirty="0">
                          <a:solidFill>
                            <a:srgbClr val="000000"/>
                          </a:solidFill>
                          <a:effectLst/>
                          <a:latin typeface="Arial" panose="020B0604020202020204" pitchFamily="34" charset="0"/>
                        </a:rPr>
                        <a:t>As % </a:t>
                      </a:r>
                      <a:br>
                        <a:rPr lang="en-US" sz="1500" b="1" i="0" u="none" strike="noStrike" dirty="0">
                          <a:solidFill>
                            <a:srgbClr val="000000"/>
                          </a:solidFill>
                          <a:effectLst/>
                          <a:latin typeface="Arial" panose="020B0604020202020204" pitchFamily="34" charset="0"/>
                        </a:rPr>
                      </a:br>
                      <a:r>
                        <a:rPr lang="en-US" sz="1500" b="1" i="0" u="none" strike="noStrike" dirty="0">
                          <a:solidFill>
                            <a:srgbClr val="000000"/>
                          </a:solidFill>
                          <a:effectLst/>
                          <a:latin typeface="Arial" panose="020B0604020202020204" pitchFamily="34" charset="0"/>
                        </a:rPr>
                        <a:t>of 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5696714"/>
                  </a:ext>
                </a:extLst>
              </a:tr>
              <a:tr h="221530">
                <a:tc gridSpan="6">
                  <a:txBody>
                    <a:bodyPr/>
                    <a:lstStyle/>
                    <a:p>
                      <a:pPr algn="l" fontAlgn="ctr"/>
                      <a:r>
                        <a:rPr lang="en-US" sz="1500" b="1" i="0" u="none" strike="noStrike" dirty="0">
                          <a:solidFill>
                            <a:srgbClr val="000000"/>
                          </a:solidFill>
                          <a:effectLst/>
                          <a:latin typeface="Arial" panose="020B0604020202020204" pitchFamily="34" charset="0"/>
                        </a:rPr>
                        <a:t>National/Central Government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3256897301"/>
                  </a:ext>
                </a:extLst>
              </a:tr>
              <a:tr h="221530">
                <a:tc>
                  <a:txBody>
                    <a:bodyPr/>
                    <a:lstStyle/>
                    <a:p>
                      <a:pPr algn="l" fontAlgn="t"/>
                      <a:r>
                        <a:rPr lang="en-US" sz="1500" b="0" i="0" u="none" strike="noStrike">
                          <a:solidFill>
                            <a:srgbClr val="000000"/>
                          </a:solidFill>
                          <a:effectLst/>
                          <a:latin typeface="Arial" panose="020B0604020202020204" pitchFamily="34" charset="0"/>
                        </a:rPr>
                        <a:t>General Public Service</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5,190,997,794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11,044,676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62,291,973,533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132,536,114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78095901"/>
                  </a:ext>
                </a:extLst>
              </a:tr>
              <a:tr h="221530">
                <a:tc>
                  <a:txBody>
                    <a:bodyPr/>
                    <a:lstStyle/>
                    <a:p>
                      <a:pPr algn="l" fontAlgn="t"/>
                      <a:r>
                        <a:rPr lang="en-US" sz="1500" b="0" i="0" u="none" strike="noStrike">
                          <a:solidFill>
                            <a:srgbClr val="000000"/>
                          </a:solidFill>
                          <a:effectLst/>
                          <a:latin typeface="Arial" panose="020B0604020202020204" pitchFamily="34" charset="0"/>
                        </a:rPr>
                        <a:t>Constitutional Postholders</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780,419,792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1,660,468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9,365,037,505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19,925,612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39289085"/>
                  </a:ext>
                </a:extLst>
              </a:tr>
              <a:tr h="221530">
                <a:tc>
                  <a:txBody>
                    <a:bodyPr/>
                    <a:lstStyle/>
                    <a:p>
                      <a:pPr algn="l" fontAlgn="t"/>
                      <a:r>
                        <a:rPr lang="en-US" sz="1500" b="0" i="0" u="none" strike="noStrike">
                          <a:solidFill>
                            <a:srgbClr val="000000"/>
                          </a:solidFill>
                          <a:effectLst/>
                          <a:latin typeface="Arial" panose="020B0604020202020204" pitchFamily="34" charset="0"/>
                        </a:rPr>
                        <a:t>Foreign Affairs Headquarters</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105,236,645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223,908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1,262,839,741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2,686,893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71575571"/>
                  </a:ext>
                </a:extLst>
              </a:tr>
              <a:tr h="221530">
                <a:tc>
                  <a:txBody>
                    <a:bodyPr/>
                    <a:lstStyle/>
                    <a:p>
                      <a:pPr algn="l" fontAlgn="t"/>
                      <a:r>
                        <a:rPr lang="en-US" sz="1500" b="0" i="0" u="none" strike="noStrike" dirty="0">
                          <a:solidFill>
                            <a:srgbClr val="FF0000"/>
                          </a:solidFill>
                          <a:effectLst/>
                          <a:latin typeface="Arial" panose="020B0604020202020204" pitchFamily="34" charset="0"/>
                        </a:rPr>
                        <a:t>Security Sector</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53,590,381,480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114,022,088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643,084,577,756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1,368,265,059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1" i="0" u="none" strike="noStrike" dirty="0">
                          <a:solidFill>
                            <a:schemeClr val="tx1"/>
                          </a:solidFill>
                          <a:effectLst/>
                          <a:latin typeface="Arial" panose="020B0604020202020204" pitchFamily="34" charset="0"/>
                        </a:rPr>
                        <a:t>63.7%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91488663"/>
                  </a:ext>
                </a:extLst>
              </a:tr>
              <a:tr h="221530">
                <a:tc>
                  <a:txBody>
                    <a:bodyPr/>
                    <a:lstStyle/>
                    <a:p>
                      <a:pPr algn="l" fontAlgn="t"/>
                      <a:r>
                        <a:rPr lang="en-US" sz="1500" b="0" i="0" u="none" strike="noStrike">
                          <a:solidFill>
                            <a:srgbClr val="000000"/>
                          </a:solidFill>
                          <a:effectLst/>
                          <a:latin typeface="Arial" panose="020B0604020202020204" pitchFamily="34" charset="0"/>
                        </a:rPr>
                        <a:t>Foreign Service</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2,897,091,238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6,164,024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34,765,094,857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73,968,287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7142129"/>
                  </a:ext>
                </a:extLst>
              </a:tr>
              <a:tr h="221530">
                <a:tc>
                  <a:txBody>
                    <a:bodyPr/>
                    <a:lstStyle/>
                    <a:p>
                      <a:pPr algn="l" fontAlgn="t"/>
                      <a:r>
                        <a:rPr lang="en-US" sz="1500" b="0" i="0" u="none" strike="noStrike">
                          <a:solidFill>
                            <a:srgbClr val="000000"/>
                          </a:solidFill>
                          <a:effectLst/>
                          <a:latin typeface="Arial" panose="020B0604020202020204" pitchFamily="34" charset="0"/>
                        </a:rPr>
                        <a:t>Higher Education</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1,659,586,083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3,531,034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19,915,032,992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42,372,411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39245075"/>
                  </a:ext>
                </a:extLst>
              </a:tr>
              <a:tr h="221530">
                <a:tc>
                  <a:txBody>
                    <a:bodyPr/>
                    <a:lstStyle/>
                    <a:p>
                      <a:pPr algn="l" fontAlgn="t"/>
                      <a:r>
                        <a:rPr lang="en-US" sz="1500" b="0" i="0" u="none" strike="noStrike">
                          <a:solidFill>
                            <a:srgbClr val="000000"/>
                          </a:solidFill>
                          <a:effectLst/>
                          <a:latin typeface="Arial" panose="020B0604020202020204" pitchFamily="34" charset="0"/>
                        </a:rPr>
                        <a:t>Judiciary</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194,838,135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414,549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2,338,057,617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4,974,591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45752991"/>
                  </a:ext>
                </a:extLst>
              </a:tr>
              <a:tr h="214146">
                <a:tc gridSpan="6">
                  <a:txBody>
                    <a:bodyPr/>
                    <a:lstStyle/>
                    <a:p>
                      <a:pPr algn="l" fontAlgn="ctr"/>
                      <a:r>
                        <a:rPr lang="en-US" sz="1450" b="1" i="0" u="none" strike="noStrike" dirty="0">
                          <a:solidFill>
                            <a:srgbClr val="000000"/>
                          </a:solidFill>
                          <a:effectLst/>
                          <a:latin typeface="Arial" panose="020B0604020202020204" pitchFamily="34" charset="0"/>
                        </a:rPr>
                        <a:t>State/AA Governments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4000332654"/>
                  </a:ext>
                </a:extLst>
              </a:tr>
              <a:tr h="221530">
                <a:tc>
                  <a:txBody>
                    <a:bodyPr/>
                    <a:lstStyle/>
                    <a:p>
                      <a:pPr algn="l" fontAlgn="t"/>
                      <a:r>
                        <a:rPr lang="en-US" sz="1500" b="0" i="0" u="none" strike="noStrike" dirty="0">
                          <a:solidFill>
                            <a:srgbClr val="000000"/>
                          </a:solidFill>
                          <a:effectLst/>
                          <a:latin typeface="Arial" panose="020B0604020202020204" pitchFamily="34" charset="0"/>
                        </a:rPr>
                        <a:t>Central </a:t>
                      </a:r>
                      <a:r>
                        <a:rPr lang="en-US" sz="1500" b="0" i="0" u="none" strike="noStrike" dirty="0" err="1">
                          <a:solidFill>
                            <a:srgbClr val="000000"/>
                          </a:solidFill>
                          <a:effectLst/>
                          <a:latin typeface="Arial" panose="020B0604020202020204" pitchFamily="34" charset="0"/>
                        </a:rPr>
                        <a:t>Equatoria</a:t>
                      </a:r>
                      <a:endParaRPr lang="en-US" sz="1500" b="0" i="0" u="none" strike="noStrike" dirty="0">
                        <a:solidFill>
                          <a:srgbClr val="000000"/>
                        </a:solidFill>
                        <a:effectLst/>
                        <a:latin typeface="Arial" panose="020B0604020202020204" pitchFamily="34" charset="0"/>
                      </a:endParaRP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2,541,298,032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5,407,017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30,495,576,389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64,884,205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3.02%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95164574"/>
                  </a:ext>
                </a:extLst>
              </a:tr>
              <a:tr h="221530">
                <a:tc>
                  <a:txBody>
                    <a:bodyPr/>
                    <a:lstStyle/>
                    <a:p>
                      <a:pPr algn="l" fontAlgn="t"/>
                      <a:r>
                        <a:rPr lang="en-US" sz="1500" b="0" i="0" u="none" strike="noStrike" dirty="0">
                          <a:solidFill>
                            <a:srgbClr val="000000"/>
                          </a:solidFill>
                          <a:effectLst/>
                          <a:latin typeface="Arial" panose="020B0604020202020204" pitchFamily="34" charset="0"/>
                        </a:rPr>
                        <a:t>Eastern </a:t>
                      </a:r>
                      <a:r>
                        <a:rPr lang="en-US" sz="1500" b="0" i="0" u="none" strike="noStrike" dirty="0" err="1">
                          <a:solidFill>
                            <a:srgbClr val="000000"/>
                          </a:solidFill>
                          <a:effectLst/>
                          <a:latin typeface="Arial" panose="020B0604020202020204" pitchFamily="34" charset="0"/>
                        </a:rPr>
                        <a:t>Equatoria</a:t>
                      </a:r>
                      <a:endParaRPr lang="en-US" sz="1500" b="0" i="0" u="none" strike="noStrike" dirty="0">
                        <a:solidFill>
                          <a:srgbClr val="000000"/>
                        </a:solidFill>
                        <a:effectLst/>
                        <a:latin typeface="Arial" panose="020B0604020202020204" pitchFamily="34" charset="0"/>
                      </a:endParaRP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1,501,081,822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3,193,791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18,012,981,868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38,325,493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1.79%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12115645"/>
                  </a:ext>
                </a:extLst>
              </a:tr>
              <a:tr h="221530">
                <a:tc>
                  <a:txBody>
                    <a:bodyPr/>
                    <a:lstStyle/>
                    <a:p>
                      <a:pPr algn="l" fontAlgn="t"/>
                      <a:r>
                        <a:rPr lang="en-US" sz="1500" b="0" i="0" u="none" strike="noStrike" dirty="0" err="1">
                          <a:solidFill>
                            <a:srgbClr val="000000"/>
                          </a:solidFill>
                          <a:effectLst/>
                          <a:latin typeface="Arial" panose="020B0604020202020204" pitchFamily="34" charset="0"/>
                        </a:rPr>
                        <a:t>Jonglei</a:t>
                      </a:r>
                      <a:endParaRPr lang="en-US" sz="1500" b="0" i="0" u="none" strike="noStrike" dirty="0">
                        <a:solidFill>
                          <a:srgbClr val="000000"/>
                        </a:solidFill>
                        <a:effectLst/>
                        <a:latin typeface="Arial" panose="020B0604020202020204" pitchFamily="34" charset="0"/>
                      </a:endParaRP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2,822,949,382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6,006,275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33,875,392,587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72,075,303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3.36%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98908403"/>
                  </a:ext>
                </a:extLst>
              </a:tr>
              <a:tr h="221530">
                <a:tc>
                  <a:txBody>
                    <a:bodyPr/>
                    <a:lstStyle/>
                    <a:p>
                      <a:pPr algn="l" fontAlgn="t"/>
                      <a:r>
                        <a:rPr lang="en-US" sz="1500" b="0" i="0" u="none" strike="noStrike" dirty="0">
                          <a:solidFill>
                            <a:srgbClr val="000000"/>
                          </a:solidFill>
                          <a:effectLst/>
                          <a:latin typeface="Arial" panose="020B0604020202020204" pitchFamily="34" charset="0"/>
                        </a:rPr>
                        <a:t>Lakes</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1,873,984,497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3,987,201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22,487,813,966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47,846,413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2.23%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7666624"/>
                  </a:ext>
                </a:extLst>
              </a:tr>
              <a:tr h="221530">
                <a:tc>
                  <a:txBody>
                    <a:bodyPr/>
                    <a:lstStyle/>
                    <a:p>
                      <a:pPr algn="l" fontAlgn="t"/>
                      <a:r>
                        <a:rPr lang="en-US" sz="1500" b="0" i="0" u="none" strike="noStrike" dirty="0">
                          <a:solidFill>
                            <a:srgbClr val="000000"/>
                          </a:solidFill>
                          <a:effectLst/>
                          <a:latin typeface="Arial" panose="020B0604020202020204" pitchFamily="34" charset="0"/>
                        </a:rPr>
                        <a:t>Northern Bahr El Ghazal</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1,648,936,566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3,508,376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19,787,238,786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42,100,508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1.96%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0621584"/>
                  </a:ext>
                </a:extLst>
              </a:tr>
              <a:tr h="221530">
                <a:tc>
                  <a:txBody>
                    <a:bodyPr/>
                    <a:lstStyle/>
                    <a:p>
                      <a:pPr algn="l" fontAlgn="t"/>
                      <a:r>
                        <a:rPr lang="en-US" sz="1500" b="0" i="0" u="none" strike="noStrike">
                          <a:solidFill>
                            <a:srgbClr val="000000"/>
                          </a:solidFill>
                          <a:effectLst/>
                          <a:latin typeface="Arial" panose="020B0604020202020204" pitchFamily="34" charset="0"/>
                        </a:rPr>
                        <a:t>Unity</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1,718,584,375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3,656,563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20,623,012,502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43,878,750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2.04%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93764977"/>
                  </a:ext>
                </a:extLst>
              </a:tr>
              <a:tr h="221530">
                <a:tc>
                  <a:txBody>
                    <a:bodyPr/>
                    <a:lstStyle/>
                    <a:p>
                      <a:pPr algn="l" fontAlgn="t"/>
                      <a:r>
                        <a:rPr lang="en-US" sz="1500" b="0" i="0" u="none" strike="noStrike">
                          <a:solidFill>
                            <a:srgbClr val="000000"/>
                          </a:solidFill>
                          <a:effectLst/>
                          <a:latin typeface="Arial" panose="020B0604020202020204" pitchFamily="34" charset="0"/>
                        </a:rPr>
                        <a:t>Upper Nile</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2,614,233,499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5,562,199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31,370,801,994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66,746,387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3.11%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87089571"/>
                  </a:ext>
                </a:extLst>
              </a:tr>
              <a:tr h="221530">
                <a:tc>
                  <a:txBody>
                    <a:bodyPr/>
                    <a:lstStyle/>
                    <a:p>
                      <a:pPr algn="l" fontAlgn="t"/>
                      <a:r>
                        <a:rPr lang="en-US" sz="1500" b="0" i="0" u="none" strike="noStrike">
                          <a:solidFill>
                            <a:srgbClr val="000000"/>
                          </a:solidFill>
                          <a:effectLst/>
                          <a:latin typeface="Arial" panose="020B0604020202020204" pitchFamily="34" charset="0"/>
                        </a:rPr>
                        <a:t>Warrap</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1,909,212,787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4,062,155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22,910,553,444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48,745,858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2.27%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12582400"/>
                  </a:ext>
                </a:extLst>
              </a:tr>
              <a:tr h="221530">
                <a:tc>
                  <a:txBody>
                    <a:bodyPr/>
                    <a:lstStyle/>
                    <a:p>
                      <a:pPr algn="l" fontAlgn="t"/>
                      <a:r>
                        <a:rPr lang="en-US" sz="1500" b="0" i="0" u="none" strike="noStrike">
                          <a:solidFill>
                            <a:srgbClr val="000000"/>
                          </a:solidFill>
                          <a:effectLst/>
                          <a:latin typeface="Arial" panose="020B0604020202020204" pitchFamily="34" charset="0"/>
                        </a:rPr>
                        <a:t>Western Bahr El Ghazal</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1,679,478,773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3,573,359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20,153,745,276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42,880,309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2.00%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96863441"/>
                  </a:ext>
                </a:extLst>
              </a:tr>
              <a:tr h="221530">
                <a:tc>
                  <a:txBody>
                    <a:bodyPr/>
                    <a:lstStyle/>
                    <a:p>
                      <a:pPr algn="l" fontAlgn="t"/>
                      <a:r>
                        <a:rPr lang="en-US" sz="1500" b="0" i="0" u="none" strike="noStrike">
                          <a:solidFill>
                            <a:srgbClr val="000000"/>
                          </a:solidFill>
                          <a:effectLst/>
                          <a:latin typeface="Arial" panose="020B0604020202020204" pitchFamily="34" charset="0"/>
                        </a:rPr>
                        <a:t>Western Equatoria</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1,315,318,666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2,798,550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15,783,823,997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33,582,604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1.56%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24384733"/>
                  </a:ext>
                </a:extLst>
              </a:tr>
              <a:tr h="221530">
                <a:tc>
                  <a:txBody>
                    <a:bodyPr/>
                    <a:lstStyle/>
                    <a:p>
                      <a:pPr algn="l" fontAlgn="t"/>
                      <a:r>
                        <a:rPr lang="en-US" sz="1500" b="0" i="0" u="none" strike="noStrike">
                          <a:solidFill>
                            <a:srgbClr val="000000"/>
                          </a:solidFill>
                          <a:effectLst/>
                          <a:latin typeface="Arial" panose="020B0604020202020204" pitchFamily="34" charset="0"/>
                        </a:rPr>
                        <a:t>Abyei AA</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16,030,200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34,107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192,362,396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409,282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0.02%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1472540"/>
                  </a:ext>
                </a:extLst>
              </a:tr>
              <a:tr h="221530">
                <a:tc>
                  <a:txBody>
                    <a:bodyPr/>
                    <a:lstStyle/>
                    <a:p>
                      <a:pPr algn="l" fontAlgn="t"/>
                      <a:r>
                        <a:rPr lang="en-US" sz="1500" b="0" i="0" u="none" strike="noStrike">
                          <a:solidFill>
                            <a:srgbClr val="000000"/>
                          </a:solidFill>
                          <a:effectLst/>
                          <a:latin typeface="Arial" panose="020B0604020202020204" pitchFamily="34" charset="0"/>
                        </a:rPr>
                        <a:t>Greater Pibor AA</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14,572,909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31,006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174,874,906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372,074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0.02%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731565635"/>
                  </a:ext>
                </a:extLst>
              </a:tr>
              <a:tr h="221530">
                <a:tc>
                  <a:txBody>
                    <a:bodyPr/>
                    <a:lstStyle/>
                    <a:p>
                      <a:pPr algn="l" fontAlgn="t"/>
                      <a:r>
                        <a:rPr lang="en-US" sz="1500" b="0" i="0" u="none" strike="noStrike" dirty="0" err="1">
                          <a:solidFill>
                            <a:srgbClr val="000000"/>
                          </a:solidFill>
                          <a:effectLst/>
                          <a:latin typeface="Arial" panose="020B0604020202020204" pitchFamily="34" charset="0"/>
                        </a:rPr>
                        <a:t>Ruweng</a:t>
                      </a:r>
                      <a:r>
                        <a:rPr lang="en-US" sz="1500" b="0" i="0" u="none" strike="noStrike" dirty="0">
                          <a:solidFill>
                            <a:srgbClr val="000000"/>
                          </a:solidFill>
                          <a:effectLst/>
                          <a:latin typeface="Arial" panose="020B0604020202020204" pitchFamily="34" charset="0"/>
                        </a:rPr>
                        <a:t> AA</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17,487,491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37,207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a:solidFill>
                            <a:srgbClr val="000000"/>
                          </a:solidFill>
                          <a:effectLst/>
                          <a:latin typeface="Arial" panose="020B0604020202020204" pitchFamily="34" charset="0"/>
                        </a:rPr>
                        <a:t>209,849,887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000000"/>
                          </a:solidFill>
                          <a:effectLst/>
                          <a:latin typeface="Arial" panose="020B0604020202020204" pitchFamily="34" charset="0"/>
                        </a:rPr>
                        <a:t>446,489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500" b="0" i="0" u="none" strike="noStrike" dirty="0">
                          <a:solidFill>
                            <a:srgbClr val="FF0000"/>
                          </a:solidFill>
                          <a:effectLst/>
                          <a:latin typeface="Arial" panose="020B0604020202020204" pitchFamily="34" charset="0"/>
                        </a:rPr>
                        <a:t>0.02%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57170691"/>
                  </a:ext>
                </a:extLst>
              </a:tr>
              <a:tr h="221530">
                <a:tc>
                  <a:txBody>
                    <a:bodyPr/>
                    <a:lstStyle/>
                    <a:p>
                      <a:pPr algn="ctr" fontAlgn="t"/>
                      <a:r>
                        <a:rPr lang="en-US" sz="1500" b="1" i="0" u="none" strike="noStrike" dirty="0">
                          <a:solidFill>
                            <a:srgbClr val="000000"/>
                          </a:solidFill>
                          <a:effectLst/>
                          <a:latin typeface="Arial" panose="020B0604020202020204" pitchFamily="34" charset="0"/>
                        </a:rPr>
                        <a:t>GRAND TOTAL</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500" b="1" i="0" u="none" strike="noStrike" dirty="0">
                          <a:solidFill>
                            <a:srgbClr val="000000"/>
                          </a:solidFill>
                          <a:effectLst/>
                          <a:latin typeface="Arial" panose="020B0604020202020204" pitchFamily="34" charset="0"/>
                        </a:rPr>
                        <a:t>   84,091,720,167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500" b="1" i="0" u="none" strike="noStrike" dirty="0">
                          <a:solidFill>
                            <a:srgbClr val="000000"/>
                          </a:solidFill>
                          <a:effectLst/>
                          <a:latin typeface="Arial" panose="020B0604020202020204" pitchFamily="34" charset="0"/>
                        </a:rPr>
                        <a:t>       178,918,554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500" b="1" i="0" u="none" strike="noStrike" dirty="0">
                          <a:solidFill>
                            <a:srgbClr val="000000"/>
                          </a:solidFill>
                          <a:effectLst/>
                          <a:latin typeface="Arial" panose="020B0604020202020204" pitchFamily="34" charset="0"/>
                        </a:rPr>
                        <a:t>  1,009,100,641,998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500" b="1" i="0" u="none" strike="noStrike" dirty="0">
                          <a:solidFill>
                            <a:srgbClr val="000000"/>
                          </a:solidFill>
                          <a:effectLst/>
                          <a:latin typeface="Arial" panose="020B0604020202020204" pitchFamily="34" charset="0"/>
                        </a:rPr>
                        <a:t>    2,147,022,643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500" b="1" i="0" u="none" strike="noStrike" dirty="0">
                          <a:solidFill>
                            <a:srgbClr val="000000"/>
                          </a:solidFill>
                          <a:effectLst/>
                          <a:latin typeface="Arial" panose="020B0604020202020204" pitchFamily="34" charset="0"/>
                        </a:rPr>
                        <a:t>100%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1941564936"/>
                  </a:ext>
                </a:extLst>
              </a:tr>
            </a:tbl>
          </a:graphicData>
        </a:graphic>
      </p:graphicFrame>
      <p:sp>
        <p:nvSpPr>
          <p:cNvPr id="7" name="TextBox 6">
            <a:extLst>
              <a:ext uri="{FF2B5EF4-FFF2-40B4-BE49-F238E27FC236}">
                <a16:creationId xmlns:a16="http://schemas.microsoft.com/office/drawing/2014/main" xmlns="" id="{12C1D8C9-8A6F-4934-893F-40F218B9C7C6}"/>
              </a:ext>
            </a:extLst>
          </p:cNvPr>
          <p:cNvSpPr txBox="1"/>
          <p:nvPr/>
        </p:nvSpPr>
        <p:spPr>
          <a:xfrm>
            <a:off x="401053" y="87831"/>
            <a:ext cx="11614482" cy="677108"/>
          </a:xfrm>
          <a:prstGeom prst="rect">
            <a:avLst/>
          </a:prstGeom>
          <a:noFill/>
        </p:spPr>
        <p:txBody>
          <a:bodyPr wrap="square" rtlCol="0">
            <a:spAutoFit/>
          </a:bodyPr>
          <a:lstStyle/>
          <a:p>
            <a:pPr algn="ctr"/>
            <a:r>
              <a:rPr lang="en-US" sz="2000" dirty="0">
                <a:solidFill>
                  <a:srgbClr val="FF0000"/>
                </a:solidFill>
                <a:latin typeface="Arial Black" panose="020B0A04020102020204" pitchFamily="34" charset="0"/>
              </a:rPr>
              <a:t>Scenario 1 : </a:t>
            </a:r>
            <a:r>
              <a:rPr lang="en-US" b="1" dirty="0">
                <a:solidFill>
                  <a:srgbClr val="000000"/>
                </a:solidFill>
                <a:latin typeface="Arial Black" panose="020B0A04020102020204" pitchFamily="34" charset="0"/>
              </a:rPr>
              <a:t>SUMMARY OF PROPOSED PUBLIC SECTOR WAGE BILL IN SOUTH SUDAN, FY 2021/22</a:t>
            </a:r>
            <a:endParaRPr lang="en-US" dirty="0"/>
          </a:p>
        </p:txBody>
      </p:sp>
      <p:sp>
        <p:nvSpPr>
          <p:cNvPr id="2" name="Slide Number Placeholder 1"/>
          <p:cNvSpPr>
            <a:spLocks noGrp="1"/>
          </p:cNvSpPr>
          <p:nvPr>
            <p:ph type="sldNum" sz="quarter" idx="12"/>
          </p:nvPr>
        </p:nvSpPr>
        <p:spPr/>
        <p:txBody>
          <a:bodyPr/>
          <a:lstStyle/>
          <a:p>
            <a:fld id="{1A465606-7F5C-4FDB-AF3A-F17BEEE7D35C}" type="slidenum">
              <a:rPr lang="en-US" smtClean="0"/>
              <a:t>32</a:t>
            </a:fld>
            <a:endParaRPr lang="en-US"/>
          </a:p>
        </p:txBody>
      </p:sp>
    </p:spTree>
    <p:extLst>
      <p:ext uri="{BB962C8B-B14F-4D97-AF65-F5344CB8AC3E}">
        <p14:creationId xmlns:p14="http://schemas.microsoft.com/office/powerpoint/2010/main" val="1379287271"/>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xmlns="" id="{AD3A24B7-0A0A-457C-AD71-AB05FA6183AF}"/>
              </a:ext>
            </a:extLst>
          </p:cNvPr>
          <p:cNvGraphicFramePr>
            <a:graphicFrameLocks noGrp="1"/>
          </p:cNvGraphicFramePr>
          <p:nvPr>
            <p:ph idx="1"/>
            <p:extLst>
              <p:ext uri="{D42A27DB-BD31-4B8C-83A1-F6EECF244321}">
                <p14:modId xmlns:p14="http://schemas.microsoft.com/office/powerpoint/2010/main" val="949165202"/>
              </p:ext>
            </p:extLst>
          </p:nvPr>
        </p:nvGraphicFramePr>
        <p:xfrm>
          <a:off x="379828" y="1026942"/>
          <a:ext cx="11535506" cy="5518671"/>
        </p:xfrm>
        <a:graphic>
          <a:graphicData uri="http://schemas.openxmlformats.org/drawingml/2006/table">
            <a:tbl>
              <a:tblPr/>
              <a:tblGrid>
                <a:gridCol w="1473009">
                  <a:extLst>
                    <a:ext uri="{9D8B030D-6E8A-4147-A177-3AD203B41FA5}">
                      <a16:colId xmlns:a16="http://schemas.microsoft.com/office/drawing/2014/main" xmlns="" val="1254609044"/>
                    </a:ext>
                  </a:extLst>
                </a:gridCol>
                <a:gridCol w="1014996">
                  <a:extLst>
                    <a:ext uri="{9D8B030D-6E8A-4147-A177-3AD203B41FA5}">
                      <a16:colId xmlns:a16="http://schemas.microsoft.com/office/drawing/2014/main" xmlns="" val="2515403007"/>
                    </a:ext>
                  </a:extLst>
                </a:gridCol>
                <a:gridCol w="1097852">
                  <a:extLst>
                    <a:ext uri="{9D8B030D-6E8A-4147-A177-3AD203B41FA5}">
                      <a16:colId xmlns:a16="http://schemas.microsoft.com/office/drawing/2014/main" xmlns="" val="1906573309"/>
                    </a:ext>
                  </a:extLst>
                </a:gridCol>
                <a:gridCol w="1042614">
                  <a:extLst>
                    <a:ext uri="{9D8B030D-6E8A-4147-A177-3AD203B41FA5}">
                      <a16:colId xmlns:a16="http://schemas.microsoft.com/office/drawing/2014/main" xmlns="" val="4060792735"/>
                    </a:ext>
                  </a:extLst>
                </a:gridCol>
                <a:gridCol w="1325708">
                  <a:extLst>
                    <a:ext uri="{9D8B030D-6E8A-4147-A177-3AD203B41FA5}">
                      <a16:colId xmlns:a16="http://schemas.microsoft.com/office/drawing/2014/main" xmlns="" val="1976434231"/>
                    </a:ext>
                  </a:extLst>
                </a:gridCol>
                <a:gridCol w="1125472">
                  <a:extLst>
                    <a:ext uri="{9D8B030D-6E8A-4147-A177-3AD203B41FA5}">
                      <a16:colId xmlns:a16="http://schemas.microsoft.com/office/drawing/2014/main" xmlns="" val="241424974"/>
                    </a:ext>
                  </a:extLst>
                </a:gridCol>
                <a:gridCol w="874599">
                  <a:extLst>
                    <a:ext uri="{9D8B030D-6E8A-4147-A177-3AD203B41FA5}">
                      <a16:colId xmlns:a16="http://schemas.microsoft.com/office/drawing/2014/main" xmlns="" val="2599561137"/>
                    </a:ext>
                  </a:extLst>
                </a:gridCol>
                <a:gridCol w="846981">
                  <a:extLst>
                    <a:ext uri="{9D8B030D-6E8A-4147-A177-3AD203B41FA5}">
                      <a16:colId xmlns:a16="http://schemas.microsoft.com/office/drawing/2014/main" xmlns="" val="3596664603"/>
                    </a:ext>
                  </a:extLst>
                </a:gridCol>
                <a:gridCol w="911425">
                  <a:extLst>
                    <a:ext uri="{9D8B030D-6E8A-4147-A177-3AD203B41FA5}">
                      <a16:colId xmlns:a16="http://schemas.microsoft.com/office/drawing/2014/main" xmlns="" val="1957283723"/>
                    </a:ext>
                  </a:extLst>
                </a:gridCol>
                <a:gridCol w="911425">
                  <a:extLst>
                    <a:ext uri="{9D8B030D-6E8A-4147-A177-3AD203B41FA5}">
                      <a16:colId xmlns:a16="http://schemas.microsoft.com/office/drawing/2014/main" xmlns="" val="2053321696"/>
                    </a:ext>
                  </a:extLst>
                </a:gridCol>
                <a:gridCol w="911425">
                  <a:extLst>
                    <a:ext uri="{9D8B030D-6E8A-4147-A177-3AD203B41FA5}">
                      <a16:colId xmlns:a16="http://schemas.microsoft.com/office/drawing/2014/main" xmlns="" val="2559439562"/>
                    </a:ext>
                  </a:extLst>
                </a:gridCol>
              </a:tblGrid>
              <a:tr h="1336430">
                <a:tc>
                  <a:txBody>
                    <a:bodyPr/>
                    <a:lstStyle/>
                    <a:p>
                      <a:pPr algn="ctr" fontAlgn="ctr"/>
                      <a:r>
                        <a:rPr lang="en-US" sz="1200" b="1" i="0" u="none" strike="noStrike">
                          <a:solidFill>
                            <a:srgbClr val="000000"/>
                          </a:solidFill>
                          <a:effectLst/>
                          <a:latin typeface="Arial" panose="020B0604020202020204" pitchFamily="34" charset="0"/>
                        </a:rPr>
                        <a:t>Staff Grade/Title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Arial" panose="020B0604020202020204" pitchFamily="34" charset="0"/>
                        </a:rPr>
                        <a:t>Monthly </a:t>
                      </a:r>
                      <a:br>
                        <a:rPr lang="en-US" sz="1200" b="1" i="0" u="none" strike="noStrike">
                          <a:solidFill>
                            <a:srgbClr val="000000"/>
                          </a:solidFill>
                          <a:effectLst/>
                          <a:latin typeface="Arial" panose="020B0604020202020204" pitchFamily="34" charset="0"/>
                        </a:rPr>
                      </a:br>
                      <a:r>
                        <a:rPr lang="en-US" sz="1200" b="1" i="0" u="none" strike="noStrike">
                          <a:solidFill>
                            <a:srgbClr val="000000"/>
                          </a:solidFill>
                          <a:effectLst/>
                          <a:latin typeface="Arial" panose="020B0604020202020204" pitchFamily="34" charset="0"/>
                        </a:rPr>
                        <a:t>Basic Salary (USD)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Arial" panose="020B0604020202020204" pitchFamily="34" charset="0"/>
                        </a:rPr>
                        <a:t>Monthly </a:t>
                      </a:r>
                      <a:br>
                        <a:rPr lang="en-US" sz="1200" b="1" i="0" u="none" strike="noStrike">
                          <a:solidFill>
                            <a:srgbClr val="000000"/>
                          </a:solidFill>
                          <a:effectLst/>
                          <a:latin typeface="Arial" panose="020B0604020202020204" pitchFamily="34" charset="0"/>
                        </a:rPr>
                      </a:br>
                      <a:r>
                        <a:rPr lang="en-US" sz="1200" b="1" i="0" u="none" strike="noStrike">
                          <a:solidFill>
                            <a:srgbClr val="000000"/>
                          </a:solidFill>
                          <a:effectLst/>
                          <a:latin typeface="Arial" panose="020B0604020202020204" pitchFamily="34" charset="0"/>
                        </a:rPr>
                        <a:t>Basic Salary (SSP) 2016/17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Arial" panose="020B0604020202020204" pitchFamily="34" charset="0"/>
                        </a:rPr>
                        <a:t>Proposed Monthly </a:t>
                      </a:r>
                      <a:br>
                        <a:rPr lang="en-US" sz="1200" b="1" i="0" u="none" strike="noStrike">
                          <a:solidFill>
                            <a:srgbClr val="000000"/>
                          </a:solidFill>
                          <a:effectLst/>
                          <a:latin typeface="Arial" panose="020B0604020202020204" pitchFamily="34" charset="0"/>
                        </a:rPr>
                      </a:br>
                      <a:r>
                        <a:rPr lang="en-US" sz="1200" b="1" i="0" u="none" strike="noStrike">
                          <a:solidFill>
                            <a:srgbClr val="000000"/>
                          </a:solidFill>
                          <a:effectLst/>
                          <a:latin typeface="Arial" panose="020B0604020202020204" pitchFamily="34" charset="0"/>
                        </a:rPr>
                        <a:t>Basic Salary (SSP) </a:t>
                      </a:r>
                      <a:br>
                        <a:rPr lang="en-US" sz="1200" b="1" i="0" u="none" strike="noStrike">
                          <a:solidFill>
                            <a:srgbClr val="000000"/>
                          </a:solidFill>
                          <a:effectLst/>
                          <a:latin typeface="Arial" panose="020B0604020202020204" pitchFamily="34" charset="0"/>
                        </a:rPr>
                      </a:br>
                      <a:r>
                        <a:rPr lang="en-US" sz="120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dirty="0">
                          <a:solidFill>
                            <a:srgbClr val="000000"/>
                          </a:solidFill>
                          <a:effectLst/>
                          <a:latin typeface="Arial" panose="020B0604020202020204" pitchFamily="34" charset="0"/>
                        </a:rPr>
                        <a:t>Proposed Monthly Allowances </a:t>
                      </a:r>
                      <a:br>
                        <a:rPr lang="en-US" sz="1200" b="1" i="0" u="none" strike="noStrike" dirty="0">
                          <a:solidFill>
                            <a:srgbClr val="000000"/>
                          </a:solidFill>
                          <a:effectLst/>
                          <a:latin typeface="Arial" panose="020B0604020202020204" pitchFamily="34" charset="0"/>
                        </a:rPr>
                      </a:br>
                      <a:r>
                        <a:rPr lang="en-US" sz="1200" b="1" i="0" u="none" strike="noStrike" dirty="0">
                          <a:solidFill>
                            <a:srgbClr val="000000"/>
                          </a:solidFill>
                          <a:effectLst/>
                          <a:latin typeface="Arial" panose="020B0604020202020204" pitchFamily="34" charset="0"/>
                        </a:rPr>
                        <a:t>20% of Basic Salary (SSP)</a:t>
                      </a:r>
                      <a:br>
                        <a:rPr lang="en-US" sz="1200" b="1" i="0" u="none" strike="noStrike" dirty="0">
                          <a:solidFill>
                            <a:srgbClr val="000000"/>
                          </a:solidFill>
                          <a:effectLst/>
                          <a:latin typeface="Arial" panose="020B0604020202020204" pitchFamily="34" charset="0"/>
                        </a:rPr>
                      </a:br>
                      <a:r>
                        <a:rPr lang="en-US" sz="1200" b="1" i="0" u="none" strike="noStrike" dirty="0">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Arial" panose="020B0604020202020204" pitchFamily="34" charset="0"/>
                        </a:rPr>
                        <a:t>Monthly Pension</a:t>
                      </a:r>
                      <a:br>
                        <a:rPr lang="en-US" sz="1200" b="1" i="0" u="none" strike="noStrike">
                          <a:solidFill>
                            <a:srgbClr val="000000"/>
                          </a:solidFill>
                          <a:effectLst/>
                          <a:latin typeface="Arial" panose="020B0604020202020204" pitchFamily="34" charset="0"/>
                        </a:rPr>
                      </a:br>
                      <a:r>
                        <a:rPr lang="en-US" sz="1200" b="1" i="0" u="none" strike="noStrike">
                          <a:solidFill>
                            <a:srgbClr val="000000"/>
                          </a:solidFill>
                          <a:effectLst/>
                          <a:latin typeface="Arial" panose="020B0604020202020204" pitchFamily="34" charset="0"/>
                        </a:rPr>
                        <a:t>11% of Basic Salary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Arial" panose="020B0604020202020204" pitchFamily="34" charset="0"/>
                        </a:rPr>
                        <a:t>Total </a:t>
                      </a:r>
                      <a:br>
                        <a:rPr lang="en-US" sz="1200" b="1" i="0" u="none" strike="noStrike">
                          <a:solidFill>
                            <a:srgbClr val="000000"/>
                          </a:solidFill>
                          <a:effectLst/>
                          <a:latin typeface="Arial" panose="020B0604020202020204" pitchFamily="34" charset="0"/>
                        </a:rPr>
                      </a:br>
                      <a:r>
                        <a:rPr lang="en-US" sz="1200" b="1" i="0" u="none" strike="noStrike">
                          <a:solidFill>
                            <a:srgbClr val="000000"/>
                          </a:solidFill>
                          <a:effectLst/>
                          <a:latin typeface="Arial" panose="020B0604020202020204" pitchFamily="34" charset="0"/>
                        </a:rPr>
                        <a:t>Staff/Headcount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Arial" panose="020B0604020202020204" pitchFamily="34" charset="0"/>
                        </a:rPr>
                        <a:t>Total monthly</a:t>
                      </a:r>
                      <a:br>
                        <a:rPr lang="en-US" sz="1200" b="1" i="0" u="none" strike="noStrike">
                          <a:solidFill>
                            <a:srgbClr val="000000"/>
                          </a:solidFill>
                          <a:effectLst/>
                          <a:latin typeface="Arial" panose="020B0604020202020204" pitchFamily="34" charset="0"/>
                        </a:rPr>
                      </a:br>
                      <a:r>
                        <a:rPr lang="en-US" sz="120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Arial" panose="020B0604020202020204" pitchFamily="34" charset="0"/>
                        </a:rPr>
                        <a:t>Total Monthly</a:t>
                      </a:r>
                      <a:br>
                        <a:rPr lang="en-US" sz="1200" b="1" i="0" u="none" strike="noStrike">
                          <a:solidFill>
                            <a:srgbClr val="000000"/>
                          </a:solidFill>
                          <a:effectLst/>
                          <a:latin typeface="Arial" panose="020B0604020202020204" pitchFamily="34" charset="0"/>
                        </a:rPr>
                      </a:br>
                      <a:r>
                        <a:rPr lang="en-US" sz="1200" b="1" i="0" u="none" strike="noStrike">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Arial" panose="020B0604020202020204" pitchFamily="34" charset="0"/>
                        </a:rPr>
                        <a:t>Total Annual</a:t>
                      </a:r>
                      <a:br>
                        <a:rPr lang="en-US" sz="1200" b="1" i="0" u="none" strike="noStrike">
                          <a:solidFill>
                            <a:srgbClr val="000000"/>
                          </a:solidFill>
                          <a:effectLst/>
                          <a:latin typeface="Arial" panose="020B0604020202020204" pitchFamily="34" charset="0"/>
                        </a:rPr>
                      </a:br>
                      <a:r>
                        <a:rPr lang="en-US" sz="120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200" b="1" i="0" u="none" strike="noStrike">
                          <a:solidFill>
                            <a:srgbClr val="000000"/>
                          </a:solidFill>
                          <a:effectLst/>
                          <a:latin typeface="Arial" panose="020B0604020202020204" pitchFamily="34" charset="0"/>
                        </a:rPr>
                        <a:t>Total Annual</a:t>
                      </a:r>
                      <a:br>
                        <a:rPr lang="en-US" sz="1200" b="1" i="0" u="none" strike="noStrike">
                          <a:solidFill>
                            <a:srgbClr val="000000"/>
                          </a:solidFill>
                          <a:effectLst/>
                          <a:latin typeface="Arial" panose="020B0604020202020204" pitchFamily="34" charset="0"/>
                        </a:rPr>
                      </a:br>
                      <a:r>
                        <a:rPr lang="en-US" sz="1200" b="1" i="0" u="none" strike="noStrike">
                          <a:solidFill>
                            <a:srgbClr val="000000"/>
                          </a:solidFill>
                          <a:effectLst/>
                          <a:latin typeface="Arial" panose="020B0604020202020204" pitchFamily="34" charset="0"/>
                        </a:rPr>
                        <a:t>Payroll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34945335"/>
                  </a:ext>
                </a:extLst>
              </a:tr>
              <a:tr h="277517">
                <a:tc>
                  <a:txBody>
                    <a:bodyPr/>
                    <a:lstStyle/>
                    <a:p>
                      <a:pPr algn="ctr" fontAlgn="t"/>
                      <a:r>
                        <a:rPr lang="en-US" sz="1200" b="0" i="0" u="none" strike="noStrike">
                          <a:solidFill>
                            <a:srgbClr val="000000"/>
                          </a:solidFill>
                          <a:effectLst/>
                          <a:latin typeface="Arial" panose="020B0604020202020204" pitchFamily="34" charset="0"/>
                        </a:rPr>
                        <a:t>Chairperson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3,041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9,000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553,636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dirty="0">
                          <a:solidFill>
                            <a:srgbClr val="000000"/>
                          </a:solidFill>
                          <a:effectLst/>
                          <a:latin typeface="Arial" panose="020B0604020202020204" pitchFamily="34" charset="0"/>
                        </a:rPr>
                        <a:t>110,727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60,900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10,878,938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23,147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130,547,261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277,760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73680699"/>
                  </a:ext>
                </a:extLst>
              </a:tr>
              <a:tr h="277517">
                <a:tc>
                  <a:txBody>
                    <a:bodyPr/>
                    <a:lstStyle/>
                    <a:p>
                      <a:pPr algn="ctr" fontAlgn="t"/>
                      <a:r>
                        <a:rPr lang="en-US" sz="1200" b="0" i="0" u="none" strike="noStrike">
                          <a:solidFill>
                            <a:srgbClr val="000000"/>
                          </a:solidFill>
                          <a:effectLst/>
                          <a:latin typeface="Arial" panose="020B0604020202020204" pitchFamily="34" charset="0"/>
                        </a:rPr>
                        <a:t>Chair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3,041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9,000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553,636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110,727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60,900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725,263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1,543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8,703,151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18,517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4350259"/>
                  </a:ext>
                </a:extLst>
              </a:tr>
              <a:tr h="277517">
                <a:tc>
                  <a:txBody>
                    <a:bodyPr/>
                    <a:lstStyle/>
                    <a:p>
                      <a:pPr algn="ctr" fontAlgn="t"/>
                      <a:r>
                        <a:rPr lang="en-US" sz="1200" b="0" i="0" u="none" strike="noStrike">
                          <a:solidFill>
                            <a:srgbClr val="000000"/>
                          </a:solidFill>
                          <a:effectLst/>
                          <a:latin typeface="Arial" panose="020B0604020202020204" pitchFamily="34" charset="0"/>
                        </a:rPr>
                        <a:t>Head of Authority</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3,041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9,000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553,636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110,727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60,900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2,175,788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4,629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26,109,452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55,552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65328240"/>
                  </a:ext>
                </a:extLst>
              </a:tr>
              <a:tr h="277517">
                <a:tc>
                  <a:txBody>
                    <a:bodyPr/>
                    <a:lstStyle/>
                    <a:p>
                      <a:pPr algn="ctr" fontAlgn="t"/>
                      <a:r>
                        <a:rPr lang="en-US" sz="1200" b="0" i="0" u="none" strike="noStrike">
                          <a:solidFill>
                            <a:srgbClr val="000000"/>
                          </a:solidFill>
                          <a:effectLst/>
                          <a:latin typeface="Arial" panose="020B0604020202020204" pitchFamily="34" charset="0"/>
                        </a:rPr>
                        <a:t>Head of Corporation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3,041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9,000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553,636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110,727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60,900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725,263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1,543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8,703,151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18,517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873595208"/>
                  </a:ext>
                </a:extLst>
              </a:tr>
              <a:tr h="392421">
                <a:tc>
                  <a:txBody>
                    <a:bodyPr/>
                    <a:lstStyle/>
                    <a:p>
                      <a:pPr algn="ctr" fontAlgn="t"/>
                      <a:r>
                        <a:rPr lang="en-US" sz="1200" b="0" i="0" u="none" strike="noStrike">
                          <a:solidFill>
                            <a:srgbClr val="000000"/>
                          </a:solidFill>
                          <a:effectLst/>
                          <a:latin typeface="Arial" panose="020B0604020202020204" pitchFamily="34" charset="0"/>
                        </a:rPr>
                        <a:t>Deputy Chairperson (NEC)</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2,196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399,848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79,970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43,983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6,809,410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14,488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81,712,915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173,857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84152029"/>
                  </a:ext>
                </a:extLst>
              </a:tr>
              <a:tr h="277517">
                <a:tc>
                  <a:txBody>
                    <a:bodyPr/>
                    <a:lstStyle/>
                    <a:p>
                      <a:pPr algn="ctr" fontAlgn="t"/>
                      <a:r>
                        <a:rPr lang="en-US" sz="1200" b="0" i="0" u="none" strike="noStrike">
                          <a:solidFill>
                            <a:srgbClr val="000000"/>
                          </a:solidFill>
                          <a:effectLst/>
                          <a:latin typeface="Arial" panose="020B0604020202020204" pitchFamily="34" charset="0"/>
                        </a:rPr>
                        <a:t>Special Leadership</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2,027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369,090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73,818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40,600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36,746,636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78,184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440,959,637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938,212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63547876"/>
                  </a:ext>
                </a:extLst>
              </a:tr>
              <a:tr h="277517">
                <a:tc>
                  <a:txBody>
                    <a:bodyPr/>
                    <a:lstStyle/>
                    <a:p>
                      <a:pPr algn="ctr" fontAlgn="t"/>
                      <a:r>
                        <a:rPr lang="en-US" sz="1200" b="0" i="0" u="none" strike="noStrike">
                          <a:solidFill>
                            <a:srgbClr val="000000"/>
                          </a:solidFill>
                          <a:effectLst/>
                          <a:latin typeface="Arial" panose="020B0604020202020204" pitchFamily="34" charset="0"/>
                        </a:rPr>
                        <a:t>Executive Director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2,703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8,000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492,120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98,424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54,133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1,934,033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4,115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23,208,402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49,380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77454670"/>
                  </a:ext>
                </a:extLst>
              </a:tr>
              <a:tr h="392421">
                <a:tc>
                  <a:txBody>
                    <a:bodyPr/>
                    <a:lstStyle/>
                    <a:p>
                      <a:pPr algn="ctr" fontAlgn="t"/>
                      <a:r>
                        <a:rPr lang="en-US" sz="1200" b="0" i="0" u="none" strike="noStrike">
                          <a:solidFill>
                            <a:srgbClr val="000000"/>
                          </a:solidFill>
                          <a:effectLst/>
                          <a:latin typeface="Arial" panose="020B0604020202020204" pitchFamily="34" charset="0"/>
                        </a:rPr>
                        <a:t>Deputy Chairperson (Other)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2,365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7,000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430,605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86,121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47,367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13,538,234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28,805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162,458,813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345,657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26579907"/>
                  </a:ext>
                </a:extLst>
              </a:tr>
              <a:tr h="392421">
                <a:tc>
                  <a:txBody>
                    <a:bodyPr/>
                    <a:lstStyle/>
                    <a:p>
                      <a:pPr algn="ctr" fontAlgn="t"/>
                      <a:r>
                        <a:rPr lang="en-US" sz="1200" b="0" i="0" u="none" strike="noStrike">
                          <a:solidFill>
                            <a:srgbClr val="000000"/>
                          </a:solidFill>
                          <a:effectLst/>
                          <a:latin typeface="Arial" panose="020B0604020202020204" pitchFamily="34" charset="0"/>
                        </a:rPr>
                        <a:t>Deputy Chairperson (HRC,A)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2,365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7,000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430,605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86,121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47,367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7,333,210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15,603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87,998,524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187,231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11048086"/>
                  </a:ext>
                </a:extLst>
              </a:tr>
              <a:tr h="392421">
                <a:tc>
                  <a:txBody>
                    <a:bodyPr/>
                    <a:lstStyle/>
                    <a:p>
                      <a:pPr algn="ctr" fontAlgn="t"/>
                      <a:r>
                        <a:rPr lang="en-US" sz="1200" b="0" i="0" u="none" strike="noStrike">
                          <a:solidFill>
                            <a:srgbClr val="000000"/>
                          </a:solidFill>
                          <a:effectLst/>
                          <a:latin typeface="Arial" panose="020B0604020202020204" pitchFamily="34" charset="0"/>
                        </a:rPr>
                        <a:t>Commission Members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845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153,788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30,758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16,917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2,619,004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5,572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31,428,044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66,868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68035805"/>
                  </a:ext>
                </a:extLst>
              </a:tr>
              <a:tr h="277517">
                <a:tc>
                  <a:txBody>
                    <a:bodyPr/>
                    <a:lstStyle/>
                    <a:p>
                      <a:pPr algn="ctr" fontAlgn="t"/>
                      <a:r>
                        <a:rPr lang="en-US" sz="1200" b="0" i="0" u="none" strike="noStrike">
                          <a:solidFill>
                            <a:srgbClr val="000000"/>
                          </a:solidFill>
                          <a:effectLst/>
                          <a:latin typeface="Arial" panose="020B0604020202020204" pitchFamily="34" charset="0"/>
                        </a:rPr>
                        <a:t>Advisor to Ministry</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2,703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8,000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492,120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98,424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54,133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10,314,845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21,946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123,778,144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263,358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24803779"/>
                  </a:ext>
                </a:extLst>
              </a:tr>
              <a:tr h="277517">
                <a:tc>
                  <a:txBody>
                    <a:bodyPr/>
                    <a:lstStyle/>
                    <a:p>
                      <a:pPr algn="ctr" fontAlgn="t"/>
                      <a:r>
                        <a:rPr lang="en-US" sz="1200" b="0" i="0" u="none" strike="noStrike">
                          <a:solidFill>
                            <a:srgbClr val="000000"/>
                          </a:solidFill>
                          <a:effectLst/>
                          <a:latin typeface="Arial" panose="020B0604020202020204" pitchFamily="34" charset="0"/>
                        </a:rPr>
                        <a:t>Member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2,027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369,090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73,818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40,600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29,494,011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62,753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353,928,129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753,039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7243646"/>
                  </a:ext>
                </a:extLst>
              </a:tr>
              <a:tr h="392421">
                <a:tc>
                  <a:txBody>
                    <a:bodyPr/>
                    <a:lstStyle/>
                    <a:p>
                      <a:pPr algn="ctr" fontAlgn="t"/>
                      <a:r>
                        <a:rPr lang="en-US" sz="1200" b="0" i="0" u="none" strike="noStrike">
                          <a:solidFill>
                            <a:srgbClr val="000000"/>
                          </a:solidFill>
                          <a:effectLst/>
                          <a:latin typeface="Arial" panose="020B0604020202020204" pitchFamily="34" charset="0"/>
                        </a:rPr>
                        <a:t>Commission Members (PAR)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1,689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5,000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307,575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61,515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33,833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23,369,571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49,722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a:solidFill>
                            <a:srgbClr val="000000"/>
                          </a:solidFill>
                          <a:effectLst/>
                          <a:latin typeface="Arial" panose="020B0604020202020204" pitchFamily="34" charset="0"/>
                        </a:rPr>
                        <a:t>280,434,857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200" b="0" i="0" u="none" strike="noStrike" dirty="0">
                          <a:solidFill>
                            <a:srgbClr val="000000"/>
                          </a:solidFill>
                          <a:effectLst/>
                          <a:latin typeface="Arial" panose="020B0604020202020204" pitchFamily="34" charset="0"/>
                        </a:rPr>
                        <a:t>596,670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03275443"/>
                  </a:ext>
                </a:extLst>
              </a:tr>
            </a:tbl>
          </a:graphicData>
        </a:graphic>
      </p:graphicFrame>
      <p:sp>
        <p:nvSpPr>
          <p:cNvPr id="5" name="Title 1">
            <a:extLst>
              <a:ext uri="{FF2B5EF4-FFF2-40B4-BE49-F238E27FC236}">
                <a16:creationId xmlns:a16="http://schemas.microsoft.com/office/drawing/2014/main" xmlns="" id="{3B58EF4D-3C29-4EB2-986A-FBCAAE6D3087}"/>
              </a:ext>
            </a:extLst>
          </p:cNvPr>
          <p:cNvSpPr>
            <a:spLocks noGrp="1"/>
          </p:cNvSpPr>
          <p:nvPr>
            <p:ph type="title"/>
          </p:nvPr>
        </p:nvSpPr>
        <p:spPr>
          <a:xfrm>
            <a:off x="838200" y="365126"/>
            <a:ext cx="10515600" cy="507072"/>
          </a:xfrm>
        </p:spPr>
        <p:txBody>
          <a:bodyPr>
            <a:noAutofit/>
          </a:bodyPr>
          <a:lstStyle/>
          <a:p>
            <a:r>
              <a:rPr lang="en-US" sz="2800" dirty="0">
                <a:solidFill>
                  <a:srgbClr val="FF0000"/>
                </a:solidFill>
                <a:latin typeface="Bahnschrift SemiBold" panose="020B0502040204020203" pitchFamily="34" charset="0"/>
              </a:rPr>
              <a:t>Scenario 1: </a:t>
            </a:r>
            <a:r>
              <a:rPr lang="en-US" sz="2800" dirty="0">
                <a:latin typeface="Bahnschrift SemiBold" panose="020B0502040204020203" pitchFamily="34" charset="0"/>
              </a:rPr>
              <a:t>Proposed General Public Service </a:t>
            </a:r>
          </a:p>
        </p:txBody>
      </p:sp>
      <p:sp>
        <p:nvSpPr>
          <p:cNvPr id="2" name="Slide Number Placeholder 1"/>
          <p:cNvSpPr>
            <a:spLocks noGrp="1"/>
          </p:cNvSpPr>
          <p:nvPr>
            <p:ph type="sldNum" sz="quarter" idx="12"/>
          </p:nvPr>
        </p:nvSpPr>
        <p:spPr/>
        <p:txBody>
          <a:bodyPr/>
          <a:lstStyle/>
          <a:p>
            <a:fld id="{1A465606-7F5C-4FDB-AF3A-F17BEEE7D35C}" type="slidenum">
              <a:rPr lang="en-US" smtClean="0"/>
              <a:t>33</a:t>
            </a:fld>
            <a:endParaRPr lang="en-US"/>
          </a:p>
        </p:txBody>
      </p:sp>
    </p:spTree>
    <p:extLst>
      <p:ext uri="{BB962C8B-B14F-4D97-AF65-F5344CB8AC3E}">
        <p14:creationId xmlns:p14="http://schemas.microsoft.com/office/powerpoint/2010/main" val="1014292548"/>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4130F06-C48C-480D-BBD9-7D27540C3311}"/>
              </a:ext>
            </a:extLst>
          </p:cNvPr>
          <p:cNvSpPr>
            <a:spLocks noGrp="1"/>
          </p:cNvSpPr>
          <p:nvPr>
            <p:ph type="title"/>
          </p:nvPr>
        </p:nvSpPr>
        <p:spPr>
          <a:xfrm>
            <a:off x="324851" y="281631"/>
            <a:ext cx="10535653" cy="376096"/>
          </a:xfrm>
        </p:spPr>
        <p:txBody>
          <a:bodyPr>
            <a:noAutofit/>
          </a:bodyPr>
          <a:lstStyle/>
          <a:p>
            <a:r>
              <a:rPr lang="en-US" sz="2800" dirty="0" err="1">
                <a:latin typeface="Bahnschrift SemiBold" panose="020B0502040204020203" pitchFamily="34" charset="0"/>
              </a:rPr>
              <a:t>Cont</a:t>
            </a:r>
            <a:r>
              <a:rPr lang="en-US" sz="2800" dirty="0">
                <a:latin typeface="Bahnschrift SemiBold" panose="020B0502040204020203" pitchFamily="34" charset="0"/>
              </a:rPr>
              <a:t>…/ </a:t>
            </a:r>
            <a:r>
              <a:rPr lang="en-US" sz="2800" dirty="0">
                <a:solidFill>
                  <a:srgbClr val="FF0000"/>
                </a:solidFill>
                <a:latin typeface="Bahnschrift SemiBold" panose="020B0502040204020203" pitchFamily="34" charset="0"/>
              </a:rPr>
              <a:t>Scenario 1: </a:t>
            </a:r>
            <a:r>
              <a:rPr lang="en-US" sz="2800" dirty="0">
                <a:latin typeface="Bahnschrift SemiBold" panose="020B0502040204020203" pitchFamily="34" charset="0"/>
              </a:rPr>
              <a:t>Proposed General Public Service </a:t>
            </a:r>
          </a:p>
        </p:txBody>
      </p:sp>
      <p:graphicFrame>
        <p:nvGraphicFramePr>
          <p:cNvPr id="4" name="Content Placeholder 3">
            <a:extLst>
              <a:ext uri="{FF2B5EF4-FFF2-40B4-BE49-F238E27FC236}">
                <a16:creationId xmlns:a16="http://schemas.microsoft.com/office/drawing/2014/main" xmlns="" id="{25A0C255-2636-4172-9200-8F6CE003FEF7}"/>
              </a:ext>
            </a:extLst>
          </p:cNvPr>
          <p:cNvGraphicFramePr>
            <a:graphicFrameLocks noGrp="1"/>
          </p:cNvGraphicFramePr>
          <p:nvPr>
            <p:ph idx="1"/>
            <p:extLst>
              <p:ext uri="{D42A27DB-BD31-4B8C-83A1-F6EECF244321}">
                <p14:modId xmlns:p14="http://schemas.microsoft.com/office/powerpoint/2010/main" val="1069224740"/>
              </p:ext>
            </p:extLst>
          </p:nvPr>
        </p:nvGraphicFramePr>
        <p:xfrm>
          <a:off x="185486" y="798821"/>
          <a:ext cx="11878177" cy="5938866"/>
        </p:xfrm>
        <a:graphic>
          <a:graphicData uri="http://schemas.openxmlformats.org/drawingml/2006/table">
            <a:tbl>
              <a:tblPr/>
              <a:tblGrid>
                <a:gridCol w="943880">
                  <a:extLst>
                    <a:ext uri="{9D8B030D-6E8A-4147-A177-3AD203B41FA5}">
                      <a16:colId xmlns:a16="http://schemas.microsoft.com/office/drawing/2014/main" xmlns="" val="1187090460"/>
                    </a:ext>
                  </a:extLst>
                </a:gridCol>
                <a:gridCol w="1013344">
                  <a:extLst>
                    <a:ext uri="{9D8B030D-6E8A-4147-A177-3AD203B41FA5}">
                      <a16:colId xmlns:a16="http://schemas.microsoft.com/office/drawing/2014/main" xmlns="" val="716873548"/>
                    </a:ext>
                  </a:extLst>
                </a:gridCol>
                <a:gridCol w="1046031">
                  <a:extLst>
                    <a:ext uri="{9D8B030D-6E8A-4147-A177-3AD203B41FA5}">
                      <a16:colId xmlns:a16="http://schemas.microsoft.com/office/drawing/2014/main" xmlns="" val="2900646417"/>
                    </a:ext>
                  </a:extLst>
                </a:gridCol>
                <a:gridCol w="1225819">
                  <a:extLst>
                    <a:ext uri="{9D8B030D-6E8A-4147-A177-3AD203B41FA5}">
                      <a16:colId xmlns:a16="http://schemas.microsoft.com/office/drawing/2014/main" xmlns="" val="4275773089"/>
                    </a:ext>
                  </a:extLst>
                </a:gridCol>
                <a:gridCol w="1078719">
                  <a:extLst>
                    <a:ext uri="{9D8B030D-6E8A-4147-A177-3AD203B41FA5}">
                      <a16:colId xmlns:a16="http://schemas.microsoft.com/office/drawing/2014/main" xmlns="" val="1578931338"/>
                    </a:ext>
                  </a:extLst>
                </a:gridCol>
                <a:gridCol w="1046032">
                  <a:extLst>
                    <a:ext uri="{9D8B030D-6E8A-4147-A177-3AD203B41FA5}">
                      <a16:colId xmlns:a16="http://schemas.microsoft.com/office/drawing/2014/main" xmlns="" val="778630196"/>
                    </a:ext>
                  </a:extLst>
                </a:gridCol>
                <a:gridCol w="849901">
                  <a:extLst>
                    <a:ext uri="{9D8B030D-6E8A-4147-A177-3AD203B41FA5}">
                      <a16:colId xmlns:a16="http://schemas.microsoft.com/office/drawing/2014/main" xmlns="" val="3737617819"/>
                    </a:ext>
                  </a:extLst>
                </a:gridCol>
                <a:gridCol w="1258506">
                  <a:extLst>
                    <a:ext uri="{9D8B030D-6E8A-4147-A177-3AD203B41FA5}">
                      <a16:colId xmlns:a16="http://schemas.microsoft.com/office/drawing/2014/main" xmlns="" val="3619517405"/>
                    </a:ext>
                  </a:extLst>
                </a:gridCol>
                <a:gridCol w="1029686">
                  <a:extLst>
                    <a:ext uri="{9D8B030D-6E8A-4147-A177-3AD203B41FA5}">
                      <a16:colId xmlns:a16="http://schemas.microsoft.com/office/drawing/2014/main" xmlns="" val="260313553"/>
                    </a:ext>
                  </a:extLst>
                </a:gridCol>
                <a:gridCol w="1340228">
                  <a:extLst>
                    <a:ext uri="{9D8B030D-6E8A-4147-A177-3AD203B41FA5}">
                      <a16:colId xmlns:a16="http://schemas.microsoft.com/office/drawing/2014/main" xmlns="" val="2437672108"/>
                    </a:ext>
                  </a:extLst>
                </a:gridCol>
                <a:gridCol w="1046031">
                  <a:extLst>
                    <a:ext uri="{9D8B030D-6E8A-4147-A177-3AD203B41FA5}">
                      <a16:colId xmlns:a16="http://schemas.microsoft.com/office/drawing/2014/main" xmlns="" val="2050461103"/>
                    </a:ext>
                  </a:extLst>
                </a:gridCol>
              </a:tblGrid>
              <a:tr h="1632706">
                <a:tc>
                  <a:txBody>
                    <a:bodyPr/>
                    <a:lstStyle/>
                    <a:p>
                      <a:pPr algn="ctr" fontAlgn="ctr"/>
                      <a:r>
                        <a:rPr lang="en-US" sz="1400" b="1" i="0" u="none" strike="noStrike" dirty="0">
                          <a:solidFill>
                            <a:srgbClr val="000000"/>
                          </a:solidFill>
                          <a:effectLst/>
                          <a:latin typeface="Arial" panose="020B0604020202020204" pitchFamily="34" charset="0"/>
                        </a:rPr>
                        <a:t>Staff Grade/Title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Monthly </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Basic Salary (USD)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Monthly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Basic Salary (SSP) 2016/17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Proposed Monthly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Basic Salary (SSP)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Proposed Monthly Allowances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20% of Basic Salary (SSP)</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Monthly Pension</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11% of Basic Salary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Total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Staff/Headcount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Total monthly</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Total Monthly</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Total Annual</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Total Annual</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Payroll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51235718"/>
                  </a:ext>
                </a:extLst>
              </a:tr>
              <a:tr h="294942">
                <a:tc>
                  <a:txBody>
                    <a:bodyPr/>
                    <a:lstStyle/>
                    <a:p>
                      <a:pPr algn="ctr" fontAlgn="t"/>
                      <a:r>
                        <a:rPr lang="en-US" sz="1400" b="0" i="0" u="none" strike="noStrike">
                          <a:solidFill>
                            <a:srgbClr val="000000"/>
                          </a:solidFill>
                          <a:effectLst/>
                          <a:latin typeface="Arial" panose="020B0604020202020204" pitchFamily="34" charset="0"/>
                        </a:rPr>
                        <a:t>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1,787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5,290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325,415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65,083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35,796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167,959,527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357,361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2,015,514,325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4,288,328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82967329"/>
                  </a:ext>
                </a:extLst>
              </a:tr>
              <a:tr h="235954">
                <a:tc>
                  <a:txBody>
                    <a:bodyPr/>
                    <a:lstStyle/>
                    <a:p>
                      <a:pPr algn="ctr" fontAlgn="t"/>
                      <a:r>
                        <a:rPr lang="en-US" sz="1400" b="0" i="0" u="none" strike="noStrike">
                          <a:solidFill>
                            <a:srgbClr val="000000"/>
                          </a:solidFill>
                          <a:effectLst/>
                          <a:latin typeface="Arial" panose="020B0604020202020204" pitchFamily="34" charset="0"/>
                        </a:rPr>
                        <a:t>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1,525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277,740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55,548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30,551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311,810,924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663,427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3,741,731,085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7,961,130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04990379"/>
                  </a:ext>
                </a:extLst>
              </a:tr>
              <a:tr h="235954">
                <a:tc>
                  <a:txBody>
                    <a:bodyPr/>
                    <a:lstStyle/>
                    <a:p>
                      <a:pPr algn="ctr" fontAlgn="t"/>
                      <a:r>
                        <a:rPr lang="en-US" sz="1400" b="0" i="0" u="none" strike="noStrike">
                          <a:solidFill>
                            <a:srgbClr val="000000"/>
                          </a:solidFill>
                          <a:effectLst/>
                          <a:latin typeface="Arial" panose="020B0604020202020204" pitchFamily="34" charset="0"/>
                        </a:rPr>
                        <a:t>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1,444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4,275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262,977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52,595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28,927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151,579,875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322,510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1,818,958,501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3,870,124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98906529"/>
                  </a:ext>
                </a:extLst>
              </a:tr>
              <a:tr h="235954">
                <a:tc>
                  <a:txBody>
                    <a:bodyPr/>
                    <a:lstStyle/>
                    <a:p>
                      <a:pPr algn="ctr" fontAlgn="t"/>
                      <a:r>
                        <a:rPr lang="en-US" sz="1400" b="0" i="0" u="none" strike="noStrike">
                          <a:solidFill>
                            <a:srgbClr val="000000"/>
                          </a:solidFill>
                          <a:effectLst/>
                          <a:latin typeface="Arial" panose="020B0604020202020204" pitchFamily="34" charset="0"/>
                        </a:rPr>
                        <a:t>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3,944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242,615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48,523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26,688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314,647,909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669,464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3,775,774,910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8,033,564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20434446"/>
                  </a:ext>
                </a:extLst>
              </a:tr>
              <a:tr h="235954">
                <a:tc>
                  <a:txBody>
                    <a:bodyPr/>
                    <a:lstStyle/>
                    <a:p>
                      <a:pPr algn="ctr" fontAlgn="t"/>
                      <a:r>
                        <a:rPr lang="en-US" sz="1400" b="0" i="0" u="none" strike="noStrike">
                          <a:solidFill>
                            <a:srgbClr val="000000"/>
                          </a:solidFill>
                          <a:effectLst/>
                          <a:latin typeface="Arial" panose="020B0604020202020204" pitchFamily="34" charset="0"/>
                        </a:rPr>
                        <a:t>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3,810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234,372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46,874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25,781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414,487,553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881,888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4,973,850,638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10,582,661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66257629"/>
                  </a:ext>
                </a:extLst>
              </a:tr>
              <a:tr h="235954">
                <a:tc>
                  <a:txBody>
                    <a:bodyPr/>
                    <a:lstStyle/>
                    <a:p>
                      <a:pPr algn="ctr" fontAlgn="t"/>
                      <a:r>
                        <a:rPr lang="en-US" sz="1400" b="0" i="0" u="none" strike="noStrike">
                          <a:solidFill>
                            <a:srgbClr val="000000"/>
                          </a:solidFill>
                          <a:effectLst/>
                          <a:latin typeface="Arial" panose="020B0604020202020204" pitchFamily="34" charset="0"/>
                        </a:rPr>
                        <a:t>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219,916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43,983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24,191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13,828,339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29,422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165,940,074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353,064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34012716"/>
                  </a:ext>
                </a:extLst>
              </a:tr>
              <a:tr h="235954">
                <a:tc>
                  <a:txBody>
                    <a:bodyPr/>
                    <a:lstStyle/>
                    <a:p>
                      <a:pPr algn="ctr" fontAlgn="t"/>
                      <a:r>
                        <a:rPr lang="en-US" sz="1400" b="0" i="0" u="none" strike="noStrike">
                          <a:solidFill>
                            <a:srgbClr val="000000"/>
                          </a:solidFill>
                          <a:effectLst/>
                          <a:latin typeface="Arial" panose="020B0604020202020204" pitchFamily="34" charset="0"/>
                        </a:rPr>
                        <a:t>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215,795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43,159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23,737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672,805,125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1,431,500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8,073,661,501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17,178,003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34799028"/>
                  </a:ext>
                </a:extLst>
              </a:tr>
              <a:tr h="235954">
                <a:tc>
                  <a:txBody>
                    <a:bodyPr/>
                    <a:lstStyle/>
                    <a:p>
                      <a:pPr algn="ctr" fontAlgn="t"/>
                      <a:r>
                        <a:rPr lang="en-US" sz="1400" b="0" i="0" u="none" strike="noStrike">
                          <a:solidFill>
                            <a:srgbClr val="000000"/>
                          </a:solidFill>
                          <a:effectLst/>
                          <a:latin typeface="Arial" panose="020B0604020202020204" pitchFamily="34" charset="0"/>
                        </a:rPr>
                        <a:t>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193,957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38,791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21,335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3,362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854,229,232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1,817,509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10,250,750,787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21,810,108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12891833"/>
                  </a:ext>
                </a:extLst>
              </a:tr>
              <a:tr h="235954">
                <a:tc>
                  <a:txBody>
                    <a:bodyPr/>
                    <a:lstStyle/>
                    <a:p>
                      <a:pPr algn="ctr" fontAlgn="t"/>
                      <a:r>
                        <a:rPr lang="en-US" sz="1400" b="0" i="0" u="none" strike="noStrike">
                          <a:solidFill>
                            <a:srgbClr val="000000"/>
                          </a:solidFill>
                          <a:effectLst/>
                          <a:latin typeface="Arial" panose="020B0604020202020204" pitchFamily="34" charset="0"/>
                        </a:rPr>
                        <a:t>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2,948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181,346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36,269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19,948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753,077,185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1,602,292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9,036,926,223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19,227,503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99645571"/>
                  </a:ext>
                </a:extLst>
              </a:tr>
              <a:tr h="235954">
                <a:tc>
                  <a:txBody>
                    <a:bodyPr/>
                    <a:lstStyle/>
                    <a:p>
                      <a:pPr algn="ctr" fontAlgn="t"/>
                      <a:r>
                        <a:rPr lang="en-US" sz="1400" b="0" i="0" u="none" strike="noStrike">
                          <a:solidFill>
                            <a:srgbClr val="000000"/>
                          </a:solidFill>
                          <a:effectLst/>
                          <a:latin typeface="Arial" panose="020B0604020202020204" pitchFamily="34" charset="0"/>
                        </a:rPr>
                        <a:t>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2,725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167,629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33,526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18,439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508,358,689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1,081,614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6,100,304,271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12,979,371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35392133"/>
                  </a:ext>
                </a:extLst>
              </a:tr>
              <a:tr h="235954">
                <a:tc>
                  <a:txBody>
                    <a:bodyPr/>
                    <a:lstStyle/>
                    <a:p>
                      <a:pPr algn="ctr" fontAlgn="t"/>
                      <a:r>
                        <a:rPr lang="en-US" sz="1400" b="0" i="0" u="none" strike="noStrike">
                          <a:solidFill>
                            <a:srgbClr val="000000"/>
                          </a:solidFill>
                          <a:effectLst/>
                          <a:latin typeface="Arial" panose="020B0604020202020204" pitchFamily="34" charset="0"/>
                        </a:rPr>
                        <a:t>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1,663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102,300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20,460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11,253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350,308,425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745,337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4,203,701,095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8,944,045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80094869"/>
                  </a:ext>
                </a:extLst>
              </a:tr>
              <a:tr h="235954">
                <a:tc>
                  <a:txBody>
                    <a:bodyPr/>
                    <a:lstStyle/>
                    <a:p>
                      <a:pPr algn="ctr" fontAlgn="t"/>
                      <a:r>
                        <a:rPr lang="en-US" sz="1400" b="0" i="0" u="none" strike="noStrike">
                          <a:solidFill>
                            <a:srgbClr val="000000"/>
                          </a:solidFill>
                          <a:effectLst/>
                          <a:latin typeface="Arial" panose="020B0604020202020204" pitchFamily="34" charset="0"/>
                        </a:rPr>
                        <a:t>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79,231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15,846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8,715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1,764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183,091,083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389,555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2,197,092,994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4,674,666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23293463"/>
                  </a:ext>
                </a:extLst>
              </a:tr>
              <a:tr h="235954">
                <a:tc>
                  <a:txBody>
                    <a:bodyPr/>
                    <a:lstStyle/>
                    <a:p>
                      <a:pPr algn="ctr" fontAlgn="t"/>
                      <a:r>
                        <a:rPr lang="en-US" sz="1400" b="0" i="0" u="none" strike="noStrike">
                          <a:solidFill>
                            <a:srgbClr val="000000"/>
                          </a:solidFill>
                          <a:effectLst/>
                          <a:latin typeface="Arial" panose="020B0604020202020204" pitchFamily="34" charset="0"/>
                        </a:rPr>
                        <a:t>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372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67,790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13,558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7,457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239,416,585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509,397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2,872,999,019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6,112,764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15461544"/>
                  </a:ext>
                </a:extLst>
              </a:tr>
              <a:tr h="235954">
                <a:tc>
                  <a:txBody>
                    <a:bodyPr/>
                    <a:lstStyle/>
                    <a:p>
                      <a:pPr algn="ctr" fontAlgn="t"/>
                      <a:r>
                        <a:rPr lang="en-US" sz="1400" b="0" i="0" u="none" strike="noStrike">
                          <a:solidFill>
                            <a:srgbClr val="000000"/>
                          </a:solidFill>
                          <a:effectLst/>
                          <a:latin typeface="Arial" panose="020B0604020202020204" pitchFamily="34" charset="0"/>
                        </a:rPr>
                        <a:t>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64,960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12,992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7,146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72,503,048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154,262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870,036,571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1,851,142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56561898"/>
                  </a:ext>
                </a:extLst>
              </a:tr>
              <a:tr h="235954">
                <a:tc>
                  <a:txBody>
                    <a:bodyPr/>
                    <a:lstStyle/>
                    <a:p>
                      <a:pPr algn="ctr" fontAlgn="t"/>
                      <a:r>
                        <a:rPr lang="en-US" sz="1400" b="0" i="0" u="none" strike="noStrike">
                          <a:solidFill>
                            <a:srgbClr val="000000"/>
                          </a:solidFill>
                          <a:effectLst/>
                          <a:latin typeface="Arial" panose="020B0604020202020204" pitchFamily="34" charset="0"/>
                        </a:rPr>
                        <a:t>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51,304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10,261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5,643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133,474,421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283,988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1,601,693,046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3,407,858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43512133"/>
                  </a:ext>
                </a:extLst>
              </a:tr>
              <a:tr h="235954">
                <a:tc>
                  <a:txBody>
                    <a:bodyPr/>
                    <a:lstStyle/>
                    <a:p>
                      <a:pPr algn="ctr" fontAlgn="t"/>
                      <a:r>
                        <a:rPr lang="en-US" sz="1400" b="0" i="0" u="none" strike="noStrike">
                          <a:solidFill>
                            <a:srgbClr val="000000"/>
                          </a:solidFill>
                          <a:effectLst/>
                          <a:latin typeface="Arial" panose="020B0604020202020204" pitchFamily="34" charset="0"/>
                        </a:rPr>
                        <a:t>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46,690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9,338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5,136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662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40,490,442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86,150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485,885,301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1,033,799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22070810"/>
                  </a:ext>
                </a:extLst>
              </a:tr>
              <a:tr h="235954">
                <a:tc>
                  <a:txBody>
                    <a:bodyPr/>
                    <a:lstStyle/>
                    <a:p>
                      <a:pPr algn="ctr" fontAlgn="t"/>
                      <a:r>
                        <a:rPr lang="en-US" sz="1400" b="0" i="0" u="none" strike="noStrike" dirty="0">
                          <a:solidFill>
                            <a:srgbClr val="000000"/>
                          </a:solidFill>
                          <a:effectLst/>
                          <a:latin typeface="Arial" panose="020B0604020202020204" pitchFamily="34" charset="0"/>
                        </a:rPr>
                        <a:t>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42,076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8,415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4,628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8,929,433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18,999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107,153,192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227,986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90339959"/>
                  </a:ext>
                </a:extLst>
              </a:tr>
              <a:tr h="235954">
                <a:tc gridSpan="6">
                  <a:txBody>
                    <a:bodyPr/>
                    <a:lstStyle/>
                    <a:p>
                      <a:pPr algn="ctr" fontAlgn="t"/>
                      <a:r>
                        <a:rPr lang="en-US" sz="1400" b="1" i="0" u="none" strike="noStrike" dirty="0">
                          <a:solidFill>
                            <a:srgbClr val="000000"/>
                          </a:solidFill>
                          <a:effectLst/>
                          <a:latin typeface="Arial" panose="020B0604020202020204" pitchFamily="34" charset="0"/>
                        </a:rPr>
                        <a:t>Grand Total</a:t>
                      </a:r>
                    </a:p>
                  </a:txBody>
                  <a:tcPr marL="0" marR="0" marT="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r>
                        <a:rPr lang="en-US" sz="1400" b="1" i="0" u="none" strike="noStrike" dirty="0">
                          <a:solidFill>
                            <a:srgbClr val="000000"/>
                          </a:solidFill>
                          <a:effectLst/>
                          <a:latin typeface="Arial" panose="020B0604020202020204" pitchFamily="34" charset="0"/>
                        </a:rPr>
                        <a:t>26,042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5,190,997,794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11,044,676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62,291,973,533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132,536,114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2485507846"/>
                  </a:ext>
                </a:extLst>
              </a:tr>
            </a:tbl>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34</a:t>
            </a:fld>
            <a:endParaRPr lang="en-US"/>
          </a:p>
        </p:txBody>
      </p:sp>
    </p:spTree>
    <p:extLst>
      <p:ext uri="{BB962C8B-B14F-4D97-AF65-F5344CB8AC3E}">
        <p14:creationId xmlns:p14="http://schemas.microsoft.com/office/powerpoint/2010/main" val="75499407"/>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64998B3-A93B-43DD-AF0E-BAA54206D9FF}"/>
              </a:ext>
            </a:extLst>
          </p:cNvPr>
          <p:cNvSpPr>
            <a:spLocks noGrp="1"/>
          </p:cNvSpPr>
          <p:nvPr>
            <p:ph type="title"/>
          </p:nvPr>
        </p:nvSpPr>
        <p:spPr>
          <a:xfrm>
            <a:off x="838200" y="365125"/>
            <a:ext cx="10515600" cy="501149"/>
          </a:xfrm>
        </p:spPr>
        <p:txBody>
          <a:bodyPr>
            <a:noAutofit/>
          </a:bodyPr>
          <a:lstStyle/>
          <a:p>
            <a:r>
              <a:rPr lang="en-US" sz="3600" dirty="0">
                <a:solidFill>
                  <a:srgbClr val="FF0000"/>
                </a:solidFill>
                <a:latin typeface="Bahnschrift Condensed" panose="020B0502040204020203" pitchFamily="34" charset="0"/>
              </a:rPr>
              <a:t>Scenario 1</a:t>
            </a:r>
            <a:r>
              <a:rPr lang="en-US" sz="3600" dirty="0">
                <a:latin typeface="Bahnschrift Condensed" panose="020B0502040204020203" pitchFamily="34" charset="0"/>
              </a:rPr>
              <a:t>: Constitutional Postholders</a:t>
            </a:r>
          </a:p>
        </p:txBody>
      </p:sp>
      <p:graphicFrame>
        <p:nvGraphicFramePr>
          <p:cNvPr id="4" name="Content Placeholder 3">
            <a:extLst>
              <a:ext uri="{FF2B5EF4-FFF2-40B4-BE49-F238E27FC236}">
                <a16:creationId xmlns:a16="http://schemas.microsoft.com/office/drawing/2014/main" xmlns="" id="{4D2597C0-46D1-49E4-9BDF-D480CAA371B8}"/>
              </a:ext>
            </a:extLst>
          </p:cNvPr>
          <p:cNvGraphicFramePr>
            <a:graphicFrameLocks noGrp="1"/>
          </p:cNvGraphicFramePr>
          <p:nvPr>
            <p:ph idx="1"/>
            <p:extLst>
              <p:ext uri="{D42A27DB-BD31-4B8C-83A1-F6EECF244321}">
                <p14:modId xmlns:p14="http://schemas.microsoft.com/office/powerpoint/2010/main" val="3617978261"/>
              </p:ext>
            </p:extLst>
          </p:nvPr>
        </p:nvGraphicFramePr>
        <p:xfrm>
          <a:off x="152400" y="946484"/>
          <a:ext cx="11895221" cy="5698009"/>
        </p:xfrm>
        <a:graphic>
          <a:graphicData uri="http://schemas.openxmlformats.org/drawingml/2006/table">
            <a:tbl>
              <a:tblPr/>
              <a:tblGrid>
                <a:gridCol w="1616060">
                  <a:extLst>
                    <a:ext uri="{9D8B030D-6E8A-4147-A177-3AD203B41FA5}">
                      <a16:colId xmlns:a16="http://schemas.microsoft.com/office/drawing/2014/main" xmlns="" val="3626018726"/>
                    </a:ext>
                  </a:extLst>
                </a:gridCol>
                <a:gridCol w="838638">
                  <a:extLst>
                    <a:ext uri="{9D8B030D-6E8A-4147-A177-3AD203B41FA5}">
                      <a16:colId xmlns:a16="http://schemas.microsoft.com/office/drawing/2014/main" xmlns="" val="2177333141"/>
                    </a:ext>
                  </a:extLst>
                </a:gridCol>
                <a:gridCol w="849775">
                  <a:extLst>
                    <a:ext uri="{9D8B030D-6E8A-4147-A177-3AD203B41FA5}">
                      <a16:colId xmlns:a16="http://schemas.microsoft.com/office/drawing/2014/main" xmlns="" val="822342145"/>
                    </a:ext>
                  </a:extLst>
                </a:gridCol>
                <a:gridCol w="925254">
                  <a:extLst>
                    <a:ext uri="{9D8B030D-6E8A-4147-A177-3AD203B41FA5}">
                      <a16:colId xmlns:a16="http://schemas.microsoft.com/office/drawing/2014/main" xmlns="" val="1669734886"/>
                    </a:ext>
                  </a:extLst>
                </a:gridCol>
                <a:gridCol w="1106997">
                  <a:extLst>
                    <a:ext uri="{9D8B030D-6E8A-4147-A177-3AD203B41FA5}">
                      <a16:colId xmlns:a16="http://schemas.microsoft.com/office/drawing/2014/main" xmlns="" val="3385062942"/>
                    </a:ext>
                  </a:extLst>
                </a:gridCol>
                <a:gridCol w="991342">
                  <a:extLst>
                    <a:ext uri="{9D8B030D-6E8A-4147-A177-3AD203B41FA5}">
                      <a16:colId xmlns:a16="http://schemas.microsoft.com/office/drawing/2014/main" xmlns="" val="2860899797"/>
                    </a:ext>
                  </a:extLst>
                </a:gridCol>
                <a:gridCol w="908731">
                  <a:extLst>
                    <a:ext uri="{9D8B030D-6E8A-4147-A177-3AD203B41FA5}">
                      <a16:colId xmlns:a16="http://schemas.microsoft.com/office/drawing/2014/main" xmlns="" val="3177386666"/>
                    </a:ext>
                  </a:extLst>
                </a:gridCol>
                <a:gridCol w="1073954">
                  <a:extLst>
                    <a:ext uri="{9D8B030D-6E8A-4147-A177-3AD203B41FA5}">
                      <a16:colId xmlns:a16="http://schemas.microsoft.com/office/drawing/2014/main" xmlns="" val="423198094"/>
                    </a:ext>
                  </a:extLst>
                </a:gridCol>
                <a:gridCol w="958297">
                  <a:extLst>
                    <a:ext uri="{9D8B030D-6E8A-4147-A177-3AD203B41FA5}">
                      <a16:colId xmlns:a16="http://schemas.microsoft.com/office/drawing/2014/main" xmlns="" val="1300080828"/>
                    </a:ext>
                  </a:extLst>
                </a:gridCol>
                <a:gridCol w="1173088">
                  <a:extLst>
                    <a:ext uri="{9D8B030D-6E8A-4147-A177-3AD203B41FA5}">
                      <a16:colId xmlns:a16="http://schemas.microsoft.com/office/drawing/2014/main" xmlns="" val="932686113"/>
                    </a:ext>
                  </a:extLst>
                </a:gridCol>
                <a:gridCol w="1453085">
                  <a:extLst>
                    <a:ext uri="{9D8B030D-6E8A-4147-A177-3AD203B41FA5}">
                      <a16:colId xmlns:a16="http://schemas.microsoft.com/office/drawing/2014/main" xmlns="" val="373987842"/>
                    </a:ext>
                  </a:extLst>
                </a:gridCol>
              </a:tblGrid>
              <a:tr h="1058779">
                <a:tc>
                  <a:txBody>
                    <a:bodyPr/>
                    <a:lstStyle/>
                    <a:p>
                      <a:pPr algn="ctr" fontAlgn="ctr"/>
                      <a:r>
                        <a:rPr lang="en-US" sz="1250" b="1" i="0" u="none" strike="noStrike" dirty="0">
                          <a:solidFill>
                            <a:srgbClr val="000000"/>
                          </a:solidFill>
                          <a:effectLst/>
                          <a:latin typeface="Arial" panose="020B0604020202020204" pitchFamily="34" charset="0"/>
                        </a:rPr>
                        <a:t>Staff Grade/Title</a:t>
                      </a:r>
                    </a:p>
                  </a:txBody>
                  <a:tcPr marL="0" marR="0" marT="0" marB="0" anchor="ctr">
                    <a:lnL w="6350" cap="flat" cmpd="sng" algn="ctr">
                      <a:solidFill>
                        <a:srgbClr val="231F2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50" b="1" i="0" u="none" strike="noStrike">
                          <a:solidFill>
                            <a:srgbClr val="000000"/>
                          </a:solidFill>
                          <a:effectLst/>
                          <a:latin typeface="Arial" panose="020B0604020202020204" pitchFamily="34" charset="0"/>
                        </a:rPr>
                        <a:t>Monthly </a:t>
                      </a:r>
                      <a:br>
                        <a:rPr lang="en-US" sz="1250" b="1" i="0" u="none" strike="noStrike">
                          <a:solidFill>
                            <a:srgbClr val="000000"/>
                          </a:solidFill>
                          <a:effectLst/>
                          <a:latin typeface="Arial" panose="020B0604020202020204" pitchFamily="34" charset="0"/>
                        </a:rPr>
                      </a:br>
                      <a:r>
                        <a:rPr lang="en-US" sz="1250" b="1" i="0" u="none" strike="noStrike">
                          <a:solidFill>
                            <a:srgbClr val="000000"/>
                          </a:solidFill>
                          <a:effectLst/>
                          <a:latin typeface="Arial" panose="020B0604020202020204" pitchFamily="34" charset="0"/>
                        </a:rPr>
                        <a:t>Basic Salary (USD)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50" b="1" i="0" u="none" strike="noStrike">
                          <a:solidFill>
                            <a:srgbClr val="000000"/>
                          </a:solidFill>
                          <a:effectLst/>
                          <a:latin typeface="Arial" panose="020B0604020202020204" pitchFamily="34" charset="0"/>
                        </a:rPr>
                        <a:t>Monthly </a:t>
                      </a:r>
                      <a:br>
                        <a:rPr lang="en-US" sz="1250" b="1" i="0" u="none" strike="noStrike">
                          <a:solidFill>
                            <a:srgbClr val="000000"/>
                          </a:solidFill>
                          <a:effectLst/>
                          <a:latin typeface="Arial" panose="020B0604020202020204" pitchFamily="34" charset="0"/>
                        </a:rPr>
                      </a:br>
                      <a:r>
                        <a:rPr lang="en-US" sz="1250" b="1" i="0" u="none" strike="noStrike">
                          <a:solidFill>
                            <a:srgbClr val="000000"/>
                          </a:solidFill>
                          <a:effectLst/>
                          <a:latin typeface="Arial" panose="020B0604020202020204" pitchFamily="34" charset="0"/>
                        </a:rPr>
                        <a:t>Basic Salary (SSP)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50" b="1" i="0" u="none" strike="noStrike">
                          <a:solidFill>
                            <a:srgbClr val="000000"/>
                          </a:solidFill>
                          <a:effectLst/>
                          <a:latin typeface="Arial" panose="020B0604020202020204" pitchFamily="34" charset="0"/>
                        </a:rPr>
                        <a:t>Proposed Monthly </a:t>
                      </a:r>
                      <a:br>
                        <a:rPr lang="en-US" sz="1250" b="1" i="0" u="none" strike="noStrike">
                          <a:solidFill>
                            <a:srgbClr val="000000"/>
                          </a:solidFill>
                          <a:effectLst/>
                          <a:latin typeface="Arial" panose="020B0604020202020204" pitchFamily="34" charset="0"/>
                        </a:rPr>
                      </a:br>
                      <a:r>
                        <a:rPr lang="en-US" sz="1250" b="1" i="0" u="none" strike="noStrike">
                          <a:solidFill>
                            <a:srgbClr val="000000"/>
                          </a:solidFill>
                          <a:effectLst/>
                          <a:latin typeface="Arial" panose="020B0604020202020204" pitchFamily="34" charset="0"/>
                        </a:rPr>
                        <a:t>Basic Salary (SSP) </a:t>
                      </a:r>
                      <a:br>
                        <a:rPr lang="en-US" sz="1250" b="1" i="0" u="none" strike="noStrike">
                          <a:solidFill>
                            <a:srgbClr val="000000"/>
                          </a:solidFill>
                          <a:effectLst/>
                          <a:latin typeface="Arial" panose="020B0604020202020204" pitchFamily="34" charset="0"/>
                        </a:rPr>
                      </a:br>
                      <a:r>
                        <a:rPr lang="en-US" sz="125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50" b="1" i="0" u="none" strike="noStrike">
                          <a:solidFill>
                            <a:srgbClr val="000000"/>
                          </a:solidFill>
                          <a:effectLst/>
                          <a:latin typeface="Arial" panose="020B0604020202020204" pitchFamily="34" charset="0"/>
                        </a:rPr>
                        <a:t>Proposed Monthly Allowances </a:t>
                      </a:r>
                      <a:br>
                        <a:rPr lang="en-US" sz="1250" b="1" i="0" u="none" strike="noStrike">
                          <a:solidFill>
                            <a:srgbClr val="000000"/>
                          </a:solidFill>
                          <a:effectLst/>
                          <a:latin typeface="Arial" panose="020B0604020202020204" pitchFamily="34" charset="0"/>
                        </a:rPr>
                      </a:br>
                      <a:r>
                        <a:rPr lang="en-US" sz="1250" b="1" i="0" u="none" strike="noStrike">
                          <a:solidFill>
                            <a:srgbClr val="000000"/>
                          </a:solidFill>
                          <a:effectLst/>
                          <a:latin typeface="Arial" panose="020B0604020202020204" pitchFamily="34" charset="0"/>
                        </a:rPr>
                        <a:t>20% of Basic Salary (SSP)</a:t>
                      </a:r>
                      <a:br>
                        <a:rPr lang="en-US" sz="1250" b="1" i="0" u="none" strike="noStrike">
                          <a:solidFill>
                            <a:srgbClr val="000000"/>
                          </a:solidFill>
                          <a:effectLst/>
                          <a:latin typeface="Arial" panose="020B0604020202020204" pitchFamily="34" charset="0"/>
                        </a:rPr>
                      </a:br>
                      <a:r>
                        <a:rPr lang="en-US" sz="125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50" b="1" i="0" u="none" strike="noStrike">
                          <a:solidFill>
                            <a:srgbClr val="000000"/>
                          </a:solidFill>
                          <a:effectLst/>
                          <a:latin typeface="Arial" panose="020B0604020202020204" pitchFamily="34" charset="0"/>
                        </a:rPr>
                        <a:t>Monthly Pension</a:t>
                      </a:r>
                      <a:br>
                        <a:rPr lang="en-US" sz="1250" b="1" i="0" u="none" strike="noStrike">
                          <a:solidFill>
                            <a:srgbClr val="000000"/>
                          </a:solidFill>
                          <a:effectLst/>
                          <a:latin typeface="Arial" panose="020B0604020202020204" pitchFamily="34" charset="0"/>
                        </a:rPr>
                      </a:br>
                      <a:r>
                        <a:rPr lang="en-US" sz="1250" b="1" i="0" u="none" strike="noStrike">
                          <a:solidFill>
                            <a:srgbClr val="000000"/>
                          </a:solidFill>
                          <a:effectLst/>
                          <a:latin typeface="Arial" panose="020B0604020202020204" pitchFamily="34" charset="0"/>
                        </a:rPr>
                        <a:t>11% of Basic Salary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50" b="1" i="0" u="none" strike="noStrike">
                          <a:solidFill>
                            <a:srgbClr val="000000"/>
                          </a:solidFill>
                          <a:effectLst/>
                          <a:latin typeface="Arial" panose="020B0604020202020204" pitchFamily="34" charset="0"/>
                        </a:rPr>
                        <a:t>Total </a:t>
                      </a:r>
                      <a:br>
                        <a:rPr lang="en-US" sz="1250" b="1" i="0" u="none" strike="noStrike">
                          <a:solidFill>
                            <a:srgbClr val="000000"/>
                          </a:solidFill>
                          <a:effectLst/>
                          <a:latin typeface="Arial" panose="020B0604020202020204" pitchFamily="34" charset="0"/>
                        </a:rPr>
                      </a:br>
                      <a:r>
                        <a:rPr lang="en-US" sz="1250" b="1" i="0" u="none" strike="noStrike">
                          <a:solidFill>
                            <a:srgbClr val="000000"/>
                          </a:solidFill>
                          <a:effectLst/>
                          <a:latin typeface="Arial" panose="020B0604020202020204" pitchFamily="34" charset="0"/>
                        </a:rPr>
                        <a:t>Staff/Headcount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50" b="1" i="0" u="none" strike="noStrike">
                          <a:solidFill>
                            <a:srgbClr val="000000"/>
                          </a:solidFill>
                          <a:effectLst/>
                          <a:latin typeface="Arial" panose="020B0604020202020204" pitchFamily="34" charset="0"/>
                        </a:rPr>
                        <a:t>Total monthly</a:t>
                      </a:r>
                      <a:br>
                        <a:rPr lang="en-US" sz="1250" b="1" i="0" u="none" strike="noStrike">
                          <a:solidFill>
                            <a:srgbClr val="000000"/>
                          </a:solidFill>
                          <a:effectLst/>
                          <a:latin typeface="Arial" panose="020B0604020202020204" pitchFamily="34" charset="0"/>
                        </a:rPr>
                      </a:br>
                      <a:r>
                        <a:rPr lang="en-US" sz="125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50" b="1" i="0" u="none" strike="noStrike" dirty="0">
                          <a:solidFill>
                            <a:srgbClr val="000000"/>
                          </a:solidFill>
                          <a:effectLst/>
                          <a:latin typeface="Arial" panose="020B0604020202020204" pitchFamily="34" charset="0"/>
                        </a:rPr>
                        <a:t>Total Monthly</a:t>
                      </a:r>
                      <a:br>
                        <a:rPr lang="en-US" sz="1250" b="1" i="0" u="none" strike="noStrike" dirty="0">
                          <a:solidFill>
                            <a:srgbClr val="000000"/>
                          </a:solidFill>
                          <a:effectLst/>
                          <a:latin typeface="Arial" panose="020B0604020202020204" pitchFamily="34" charset="0"/>
                        </a:rPr>
                      </a:br>
                      <a:r>
                        <a:rPr lang="en-US" sz="1250" b="1" i="0" u="none" strike="noStrike" dirty="0">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50" b="1" i="0" u="none" strike="noStrike">
                          <a:solidFill>
                            <a:srgbClr val="000000"/>
                          </a:solidFill>
                          <a:effectLst/>
                          <a:latin typeface="Arial" panose="020B0604020202020204" pitchFamily="34" charset="0"/>
                        </a:rPr>
                        <a:t>Total Annual</a:t>
                      </a:r>
                      <a:br>
                        <a:rPr lang="en-US" sz="1250" b="1" i="0" u="none" strike="noStrike">
                          <a:solidFill>
                            <a:srgbClr val="000000"/>
                          </a:solidFill>
                          <a:effectLst/>
                          <a:latin typeface="Arial" panose="020B0604020202020204" pitchFamily="34" charset="0"/>
                        </a:rPr>
                      </a:br>
                      <a:r>
                        <a:rPr lang="en-US" sz="125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50" b="1" i="0" u="none" strike="noStrike" dirty="0">
                          <a:solidFill>
                            <a:srgbClr val="000000"/>
                          </a:solidFill>
                          <a:effectLst/>
                          <a:latin typeface="Arial" panose="020B0604020202020204" pitchFamily="34" charset="0"/>
                        </a:rPr>
                        <a:t>Total Annual</a:t>
                      </a:r>
                      <a:br>
                        <a:rPr lang="en-US" sz="1250" b="1" i="0" u="none" strike="noStrike" dirty="0">
                          <a:solidFill>
                            <a:srgbClr val="000000"/>
                          </a:solidFill>
                          <a:effectLst/>
                          <a:latin typeface="Arial" panose="020B0604020202020204" pitchFamily="34" charset="0"/>
                        </a:rPr>
                      </a:br>
                      <a:r>
                        <a:rPr lang="en-US" sz="1250" b="1" i="0" u="none" strike="noStrike" dirty="0">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512070903"/>
                  </a:ext>
                </a:extLst>
              </a:tr>
              <a:tr h="192152">
                <a:tc>
                  <a:txBody>
                    <a:bodyPr/>
                    <a:lstStyle/>
                    <a:p>
                      <a:pPr algn="ctr" fontAlgn="t"/>
                      <a:r>
                        <a:rPr lang="en-US" sz="1250" b="0" i="0" u="none" strike="noStrike">
                          <a:solidFill>
                            <a:srgbClr val="000000"/>
                          </a:solidFill>
                          <a:effectLst/>
                          <a:latin typeface="Arial" panose="020B0604020202020204" pitchFamily="34" charset="0"/>
                        </a:rPr>
                        <a:t>President</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5,068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15,000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2,083,980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416,796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229,238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2,730,013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5,809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32,760,159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69,702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4245394497"/>
                  </a:ext>
                </a:extLst>
              </a:tr>
              <a:tr h="275778">
                <a:tc>
                  <a:txBody>
                    <a:bodyPr/>
                    <a:lstStyle/>
                    <a:p>
                      <a:pPr algn="ctr" fontAlgn="t"/>
                      <a:r>
                        <a:rPr lang="en-US" sz="1250" b="0" i="0" u="none" strike="noStrike">
                          <a:solidFill>
                            <a:srgbClr val="000000"/>
                          </a:solidFill>
                          <a:effectLst/>
                          <a:latin typeface="Arial" panose="020B0604020202020204" pitchFamily="34" charset="0"/>
                        </a:rPr>
                        <a:t>Vice-President</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4,561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13,500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dirty="0">
                          <a:solidFill>
                            <a:srgbClr val="231F20"/>
                          </a:solidFill>
                          <a:effectLst/>
                          <a:latin typeface="Arial" panose="020B0604020202020204" pitchFamily="34" charset="0"/>
                        </a:rPr>
                        <a:t>1,875,582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375,116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206,314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12,285,060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26,138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147,420,716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313,661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172753029"/>
                  </a:ext>
                </a:extLst>
              </a:tr>
              <a:tr h="194926">
                <a:tc>
                  <a:txBody>
                    <a:bodyPr/>
                    <a:lstStyle/>
                    <a:p>
                      <a:pPr algn="ctr" fontAlgn="t"/>
                      <a:r>
                        <a:rPr lang="en-US" sz="1250" b="0" i="0" u="none" strike="noStrike">
                          <a:solidFill>
                            <a:srgbClr val="000000"/>
                          </a:solidFill>
                          <a:effectLst/>
                          <a:latin typeface="Arial" panose="020B0604020202020204" pitchFamily="34" charset="0"/>
                        </a:rPr>
                        <a:t>Presidential Advisors</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3,547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10,500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dirty="0">
                          <a:solidFill>
                            <a:srgbClr val="231F20"/>
                          </a:solidFill>
                          <a:effectLst/>
                          <a:latin typeface="Arial" panose="020B0604020202020204" pitchFamily="34" charset="0"/>
                        </a:rPr>
                        <a:t>1,458,786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291,757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160,466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34,398,167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73,188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412,778,006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878,251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89113411"/>
                  </a:ext>
                </a:extLst>
              </a:tr>
              <a:tr h="192152">
                <a:tc>
                  <a:txBody>
                    <a:bodyPr/>
                    <a:lstStyle/>
                    <a:p>
                      <a:pPr algn="ctr" fontAlgn="t"/>
                      <a:r>
                        <a:rPr lang="en-US" sz="1250" b="0" i="0" u="none" strike="noStrike">
                          <a:solidFill>
                            <a:srgbClr val="000000"/>
                          </a:solidFill>
                          <a:effectLst/>
                          <a:latin typeface="Arial" panose="020B0604020202020204" pitchFamily="34" charset="0"/>
                        </a:rPr>
                        <a:t>Auditor General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3,378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10,000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1,389,320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277,864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152,825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1,820,009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3,872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21,840,106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46,468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072316171"/>
                  </a:ext>
                </a:extLst>
              </a:tr>
              <a:tr h="312055">
                <a:tc>
                  <a:txBody>
                    <a:bodyPr/>
                    <a:lstStyle/>
                    <a:p>
                      <a:pPr algn="ctr" fontAlgn="t"/>
                      <a:r>
                        <a:rPr lang="en-US" sz="1250" b="0" i="0" u="none" strike="noStrike">
                          <a:solidFill>
                            <a:srgbClr val="231F20"/>
                          </a:solidFill>
                          <a:effectLst/>
                          <a:latin typeface="Arial" panose="020B0604020202020204" pitchFamily="34" charset="0"/>
                        </a:rPr>
                        <a:t>Chair of Anti-Corruption</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3,378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10,000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1,389,320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277,864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152,825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1,820,009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3,872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21,840,106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46,468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616342311"/>
                  </a:ext>
                </a:extLst>
              </a:tr>
              <a:tr h="203771">
                <a:tc>
                  <a:txBody>
                    <a:bodyPr/>
                    <a:lstStyle/>
                    <a:p>
                      <a:pPr algn="ctr" fontAlgn="t"/>
                      <a:r>
                        <a:rPr lang="en-US" sz="1250" b="0" i="0" u="none" strike="noStrike">
                          <a:solidFill>
                            <a:srgbClr val="231F20"/>
                          </a:solidFill>
                          <a:effectLst/>
                          <a:latin typeface="Arial" panose="020B0604020202020204" pitchFamily="34" charset="0"/>
                        </a:rPr>
                        <a:t>Chair of Human Rights</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3,378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10,000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1,389,320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277,864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152,825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1,820,009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3,872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21,840,106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46,468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139812835"/>
                  </a:ext>
                </a:extLst>
              </a:tr>
              <a:tr h="240631">
                <a:tc>
                  <a:txBody>
                    <a:bodyPr/>
                    <a:lstStyle/>
                    <a:p>
                      <a:pPr algn="ctr" fontAlgn="t"/>
                      <a:r>
                        <a:rPr lang="en-US" sz="1250" b="0" i="0" u="none" strike="noStrike">
                          <a:solidFill>
                            <a:srgbClr val="000000"/>
                          </a:solidFill>
                          <a:effectLst/>
                          <a:latin typeface="Arial" panose="020B0604020202020204" pitchFamily="34" charset="0"/>
                        </a:rPr>
                        <a:t>Ministers</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3,378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10,000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1,389,320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277,864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152,825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54,600,265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116,171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655,203,184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1,394,049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560544088"/>
                  </a:ext>
                </a:extLst>
              </a:tr>
              <a:tr h="194399">
                <a:tc>
                  <a:txBody>
                    <a:bodyPr/>
                    <a:lstStyle/>
                    <a:p>
                      <a:pPr algn="ctr" fontAlgn="t"/>
                      <a:r>
                        <a:rPr lang="en-US" sz="1250" b="0" i="0" u="none" strike="noStrike">
                          <a:solidFill>
                            <a:srgbClr val="000000"/>
                          </a:solidFill>
                          <a:effectLst/>
                          <a:latin typeface="Arial" panose="020B0604020202020204" pitchFamily="34" charset="0"/>
                        </a:rPr>
                        <a:t>Deputy Minister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1,111,456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222,291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122,260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11,648,057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24,783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139,776,679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297,397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4151898072"/>
                  </a:ext>
                </a:extLst>
              </a:tr>
              <a:tr h="384305">
                <a:tc>
                  <a:txBody>
                    <a:bodyPr/>
                    <a:lstStyle/>
                    <a:p>
                      <a:pPr algn="ctr" fontAlgn="t"/>
                      <a:r>
                        <a:rPr lang="en-US" sz="1250" b="0" i="0" u="none" strike="noStrike">
                          <a:solidFill>
                            <a:srgbClr val="000000"/>
                          </a:solidFill>
                          <a:effectLst/>
                          <a:latin typeface="Arial" panose="020B0604020202020204" pitchFamily="34" charset="0"/>
                        </a:rPr>
                        <a:t>Other Commission Chairs</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1,111,456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222,291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122,260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34,944,170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74,349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419,330,038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892,192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017080358"/>
                  </a:ext>
                </a:extLst>
              </a:tr>
              <a:tr h="192152">
                <a:tc>
                  <a:txBody>
                    <a:bodyPr/>
                    <a:lstStyle/>
                    <a:p>
                      <a:pPr algn="ctr" fontAlgn="t"/>
                      <a:r>
                        <a:rPr lang="en-US" sz="1250" b="0" i="0" u="none" strike="noStrike">
                          <a:solidFill>
                            <a:srgbClr val="000000"/>
                          </a:solidFill>
                          <a:effectLst/>
                          <a:latin typeface="Arial" panose="020B0604020202020204" pitchFamily="34" charset="0"/>
                        </a:rPr>
                        <a:t>Secretary General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1,111,456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222,291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122,260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dirty="0">
                          <a:solidFill>
                            <a:srgbClr val="231F20"/>
                          </a:solidFill>
                          <a:effectLst/>
                          <a:latin typeface="Arial" panose="020B0604020202020204" pitchFamily="34" charset="0"/>
                        </a:rPr>
                        <a:t>2,912,014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6,196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34,944,170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74,349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745889920"/>
                  </a:ext>
                </a:extLst>
              </a:tr>
              <a:tr h="207713">
                <a:tc>
                  <a:txBody>
                    <a:bodyPr/>
                    <a:lstStyle/>
                    <a:p>
                      <a:pPr algn="ctr" fontAlgn="t"/>
                      <a:r>
                        <a:rPr lang="en-US" sz="1250" b="0" i="0" u="none" strike="noStrike">
                          <a:solidFill>
                            <a:srgbClr val="000000"/>
                          </a:solidFill>
                          <a:effectLst/>
                          <a:latin typeface="Arial" panose="020B0604020202020204" pitchFamily="34" charset="0"/>
                        </a:rPr>
                        <a:t>Speaker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4,561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13,500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1,875,582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375,116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206,314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4,914,024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10,455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58,968,287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125,464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619615268"/>
                  </a:ext>
                </a:extLst>
              </a:tr>
              <a:tr h="208547">
                <a:tc>
                  <a:txBody>
                    <a:bodyPr/>
                    <a:lstStyle/>
                    <a:p>
                      <a:pPr algn="ctr" fontAlgn="t"/>
                      <a:r>
                        <a:rPr lang="en-US" sz="1250" b="0" i="0" u="none" strike="noStrike">
                          <a:solidFill>
                            <a:srgbClr val="000000"/>
                          </a:solidFill>
                          <a:effectLst/>
                          <a:latin typeface="Arial" panose="020B0604020202020204" pitchFamily="34" charset="0"/>
                        </a:rPr>
                        <a:t>Deputy Speaker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3,547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10,500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1,458,786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291,757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160,466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dirty="0">
                          <a:solidFill>
                            <a:srgbClr val="231F20"/>
                          </a:solidFill>
                          <a:effectLst/>
                          <a:latin typeface="Arial" panose="020B0604020202020204" pitchFamily="34" charset="0"/>
                        </a:rPr>
                        <a:t>5,733,028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12,198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68,796,334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146,375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751996425"/>
                  </a:ext>
                </a:extLst>
              </a:tr>
              <a:tr h="192152">
                <a:tc>
                  <a:txBody>
                    <a:bodyPr/>
                    <a:lstStyle/>
                    <a:p>
                      <a:pPr algn="ctr" fontAlgn="t"/>
                      <a:r>
                        <a:rPr lang="en-US" sz="1250" b="0" i="0" u="none" strike="noStrike">
                          <a:solidFill>
                            <a:srgbClr val="000000"/>
                          </a:solidFill>
                          <a:effectLst/>
                          <a:latin typeface="Arial" panose="020B0604020202020204" pitchFamily="34" charset="0"/>
                        </a:rPr>
                        <a:t>Chief whip</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3,041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9,000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1,250,388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250,078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137,543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6,552,032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13,940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78,624,382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167,286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870886419"/>
                  </a:ext>
                </a:extLst>
              </a:tr>
              <a:tr h="384305">
                <a:tc>
                  <a:txBody>
                    <a:bodyPr/>
                    <a:lstStyle/>
                    <a:p>
                      <a:pPr algn="ctr" fontAlgn="t"/>
                      <a:r>
                        <a:rPr lang="en-US" sz="1250" b="0" i="0" u="none" strike="noStrike">
                          <a:solidFill>
                            <a:srgbClr val="000000"/>
                          </a:solidFill>
                          <a:effectLst/>
                          <a:latin typeface="Arial" panose="020B0604020202020204" pitchFamily="34" charset="0"/>
                        </a:rPr>
                        <a:t>Committee Chairperson</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3,041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9,000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1,250,388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250,078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137,543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65,520,318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139,405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786,243,820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1,672,859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169206325"/>
                  </a:ext>
                </a:extLst>
              </a:tr>
              <a:tr h="192152">
                <a:tc>
                  <a:txBody>
                    <a:bodyPr/>
                    <a:lstStyle/>
                    <a:p>
                      <a:pPr algn="ctr" fontAlgn="t"/>
                      <a:r>
                        <a:rPr lang="en-US" sz="1250" b="0" i="0" u="none" strike="noStrike">
                          <a:solidFill>
                            <a:srgbClr val="000000"/>
                          </a:solidFill>
                          <a:effectLst/>
                          <a:latin typeface="Arial" panose="020B0604020202020204" pitchFamily="34" charset="0"/>
                        </a:rPr>
                        <a:t>Clerk</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1,111,456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222,291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122,260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13,104,064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27,881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157,248,764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334,572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449859917"/>
                  </a:ext>
                </a:extLst>
              </a:tr>
              <a:tr h="384305">
                <a:tc>
                  <a:txBody>
                    <a:bodyPr/>
                    <a:lstStyle/>
                    <a:p>
                      <a:pPr algn="ctr" fontAlgn="t"/>
                      <a:r>
                        <a:rPr lang="en-US" sz="1250" b="0" i="0" u="none" strike="noStrike">
                          <a:solidFill>
                            <a:srgbClr val="000000"/>
                          </a:solidFill>
                          <a:effectLst/>
                          <a:latin typeface="Arial" panose="020B0604020202020204" pitchFamily="34" charset="0"/>
                        </a:rPr>
                        <a:t>Committee Deputy Chairperson</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1,111,456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222,291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122,260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46,592,226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99,132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dirty="0">
                          <a:solidFill>
                            <a:srgbClr val="231F20"/>
                          </a:solidFill>
                          <a:effectLst/>
                          <a:latin typeface="Arial" panose="020B0604020202020204" pitchFamily="34" charset="0"/>
                        </a:rPr>
                        <a:t>559,106,717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dirty="0">
                          <a:solidFill>
                            <a:srgbClr val="231F20"/>
                          </a:solidFill>
                          <a:effectLst/>
                          <a:latin typeface="Arial" panose="020B0604020202020204" pitchFamily="34" charset="0"/>
                        </a:rPr>
                        <a:t>1,189,589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966840332"/>
                  </a:ext>
                </a:extLst>
              </a:tr>
              <a:tr h="258791">
                <a:tc>
                  <a:txBody>
                    <a:bodyPr/>
                    <a:lstStyle/>
                    <a:p>
                      <a:pPr algn="ctr" fontAlgn="t"/>
                      <a:r>
                        <a:rPr lang="en-US" sz="1250" b="0" i="0" u="none" strike="noStrike">
                          <a:solidFill>
                            <a:srgbClr val="000000"/>
                          </a:solidFill>
                          <a:effectLst/>
                          <a:latin typeface="Arial" panose="020B0604020202020204" pitchFamily="34" charset="0"/>
                        </a:rPr>
                        <a:t>Assembly Member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2,365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7,000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972,524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194,505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106,978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376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479,026,328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1,019,205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5,748,315,931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50" b="0" i="0" u="none" strike="noStrike">
                          <a:solidFill>
                            <a:srgbClr val="231F20"/>
                          </a:solidFill>
                          <a:effectLst/>
                          <a:latin typeface="Arial" panose="020B0604020202020204" pitchFamily="34" charset="0"/>
                        </a:rPr>
                        <a:t>12,230,459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4117336476"/>
                  </a:ext>
                </a:extLst>
              </a:tr>
              <a:tr h="275778">
                <a:tc gridSpan="6">
                  <a:txBody>
                    <a:bodyPr/>
                    <a:lstStyle/>
                    <a:p>
                      <a:pPr algn="ctr" fontAlgn="t"/>
                      <a:r>
                        <a:rPr lang="en-US" sz="1250" b="1" i="0" u="none" strike="noStrike" dirty="0">
                          <a:solidFill>
                            <a:srgbClr val="000000"/>
                          </a:solidFill>
                          <a:effectLst/>
                          <a:latin typeface="Arial" panose="020B0604020202020204" pitchFamily="34" charset="0"/>
                        </a:rPr>
                        <a:t>Grand Total</a:t>
                      </a:r>
                    </a:p>
                  </a:txBody>
                  <a:tcPr marL="0" marR="0" marT="0" marB="0">
                    <a:lnL>
                      <a:noFill/>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tx2">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r>
                        <a:rPr lang="en-US" sz="1250" b="1" i="0" u="none" strike="noStrike" dirty="0">
                          <a:solidFill>
                            <a:srgbClr val="000000"/>
                          </a:solidFill>
                          <a:effectLst/>
                          <a:latin typeface="Arial" panose="020B0604020202020204" pitchFamily="34" charset="0"/>
                        </a:rPr>
                        <a:t>557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tx2">
                        <a:lumMod val="20000"/>
                        <a:lumOff val="80000"/>
                      </a:schemeClr>
                    </a:solidFill>
                  </a:tcPr>
                </a:tc>
                <a:tc>
                  <a:txBody>
                    <a:bodyPr/>
                    <a:lstStyle/>
                    <a:p>
                      <a:pPr algn="ctr" fontAlgn="t"/>
                      <a:r>
                        <a:rPr lang="en-US" sz="1250" b="1" i="0" u="none" strike="noStrike" dirty="0">
                          <a:solidFill>
                            <a:srgbClr val="000000"/>
                          </a:solidFill>
                          <a:effectLst/>
                          <a:latin typeface="Arial" panose="020B0604020202020204" pitchFamily="34" charset="0"/>
                        </a:rPr>
                        <a:t>780,419,792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tx2">
                        <a:lumMod val="20000"/>
                        <a:lumOff val="80000"/>
                      </a:schemeClr>
                    </a:solidFill>
                  </a:tcPr>
                </a:tc>
                <a:tc>
                  <a:txBody>
                    <a:bodyPr/>
                    <a:lstStyle/>
                    <a:p>
                      <a:pPr algn="ctr" fontAlgn="t"/>
                      <a:r>
                        <a:rPr lang="en-US" sz="1250" b="1" i="0" u="none" strike="noStrike" dirty="0">
                          <a:solidFill>
                            <a:srgbClr val="000000"/>
                          </a:solidFill>
                          <a:effectLst/>
                          <a:latin typeface="Arial" panose="020B0604020202020204" pitchFamily="34" charset="0"/>
                        </a:rPr>
                        <a:t>1,660,468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tx2">
                        <a:lumMod val="20000"/>
                        <a:lumOff val="80000"/>
                      </a:schemeClr>
                    </a:solidFill>
                  </a:tcPr>
                </a:tc>
                <a:tc>
                  <a:txBody>
                    <a:bodyPr/>
                    <a:lstStyle/>
                    <a:p>
                      <a:pPr algn="ctr" fontAlgn="t"/>
                      <a:r>
                        <a:rPr lang="en-US" sz="1250" b="1" i="0" u="none" strike="noStrike" dirty="0">
                          <a:solidFill>
                            <a:srgbClr val="000000"/>
                          </a:solidFill>
                          <a:effectLst/>
                          <a:latin typeface="Arial" panose="020B0604020202020204" pitchFamily="34" charset="0"/>
                        </a:rPr>
                        <a:t>9,365,037,505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tx2">
                        <a:lumMod val="20000"/>
                        <a:lumOff val="80000"/>
                      </a:schemeClr>
                    </a:solidFill>
                  </a:tcPr>
                </a:tc>
                <a:tc>
                  <a:txBody>
                    <a:bodyPr/>
                    <a:lstStyle/>
                    <a:p>
                      <a:pPr algn="ctr" fontAlgn="t"/>
                      <a:r>
                        <a:rPr lang="en-US" sz="1250" b="1" i="0" u="none" strike="noStrike" dirty="0">
                          <a:solidFill>
                            <a:srgbClr val="000000"/>
                          </a:solidFill>
                          <a:effectLst/>
                          <a:latin typeface="Arial" panose="020B0604020202020204" pitchFamily="34" charset="0"/>
                        </a:rPr>
                        <a:t>19,925,612</a:t>
                      </a:r>
                    </a:p>
                  </a:txBody>
                  <a:tcPr marL="0" marR="0" marT="0" marB="0">
                    <a:lnL w="6350" cap="flat" cmpd="sng" algn="ctr">
                      <a:solidFill>
                        <a:srgbClr val="231F20"/>
                      </a:solidFill>
                      <a:prstDash val="solid"/>
                      <a:round/>
                      <a:headEnd type="none" w="med" len="med"/>
                      <a:tailEnd type="none" w="med" len="med"/>
                    </a:lnL>
                    <a:lnR>
                      <a:noFill/>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3263567292"/>
                  </a:ext>
                </a:extLst>
              </a:tr>
            </a:tbl>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35</a:t>
            </a:fld>
            <a:endParaRPr lang="en-US"/>
          </a:p>
        </p:txBody>
      </p:sp>
    </p:spTree>
    <p:extLst>
      <p:ext uri="{BB962C8B-B14F-4D97-AF65-F5344CB8AC3E}">
        <p14:creationId xmlns:p14="http://schemas.microsoft.com/office/powerpoint/2010/main" val="1017337209"/>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E15DBC3-024D-48B8-9D53-25C657B1612E}"/>
              </a:ext>
            </a:extLst>
          </p:cNvPr>
          <p:cNvSpPr>
            <a:spLocks noGrp="1"/>
          </p:cNvSpPr>
          <p:nvPr>
            <p:ph type="title"/>
          </p:nvPr>
        </p:nvSpPr>
        <p:spPr>
          <a:xfrm>
            <a:off x="324853" y="240101"/>
            <a:ext cx="10515600" cy="315912"/>
          </a:xfrm>
        </p:spPr>
        <p:txBody>
          <a:bodyPr>
            <a:noAutofit/>
          </a:bodyPr>
          <a:lstStyle/>
          <a:p>
            <a:r>
              <a:rPr lang="en-US" sz="3600" dirty="0">
                <a:solidFill>
                  <a:srgbClr val="FF0000"/>
                </a:solidFill>
                <a:latin typeface="Bahnschrift Condensed" panose="020B0502040204020203" pitchFamily="34" charset="0"/>
              </a:rPr>
              <a:t>Scenario 1: </a:t>
            </a:r>
            <a:r>
              <a:rPr lang="en-US" sz="3600" dirty="0">
                <a:latin typeface="Bahnschrift Condensed" panose="020B0502040204020203" pitchFamily="34" charset="0"/>
              </a:rPr>
              <a:t>Security Sector </a:t>
            </a:r>
          </a:p>
        </p:txBody>
      </p:sp>
      <p:graphicFrame>
        <p:nvGraphicFramePr>
          <p:cNvPr id="4" name="Content Placeholder 3">
            <a:extLst>
              <a:ext uri="{FF2B5EF4-FFF2-40B4-BE49-F238E27FC236}">
                <a16:creationId xmlns:a16="http://schemas.microsoft.com/office/drawing/2014/main" xmlns="" id="{5536EE4E-6C7C-4CA3-AD93-E3037B3A3B9C}"/>
              </a:ext>
            </a:extLst>
          </p:cNvPr>
          <p:cNvGraphicFramePr>
            <a:graphicFrameLocks noGrp="1"/>
          </p:cNvGraphicFramePr>
          <p:nvPr>
            <p:ph idx="1"/>
            <p:extLst>
              <p:ext uri="{D42A27DB-BD31-4B8C-83A1-F6EECF244321}">
                <p14:modId xmlns:p14="http://schemas.microsoft.com/office/powerpoint/2010/main" val="3350826331"/>
              </p:ext>
            </p:extLst>
          </p:nvPr>
        </p:nvGraphicFramePr>
        <p:xfrm>
          <a:off x="160420" y="592624"/>
          <a:ext cx="11903243" cy="6145062"/>
        </p:xfrm>
        <a:graphic>
          <a:graphicData uri="http://schemas.openxmlformats.org/drawingml/2006/table">
            <a:tbl>
              <a:tblPr/>
              <a:tblGrid>
                <a:gridCol w="1144543">
                  <a:extLst>
                    <a:ext uri="{9D8B030D-6E8A-4147-A177-3AD203B41FA5}">
                      <a16:colId xmlns:a16="http://schemas.microsoft.com/office/drawing/2014/main" xmlns="" val="3231191425"/>
                    </a:ext>
                  </a:extLst>
                </a:gridCol>
                <a:gridCol w="859562">
                  <a:extLst>
                    <a:ext uri="{9D8B030D-6E8A-4147-A177-3AD203B41FA5}">
                      <a16:colId xmlns:a16="http://schemas.microsoft.com/office/drawing/2014/main" xmlns="" val="4174582912"/>
                    </a:ext>
                  </a:extLst>
                </a:gridCol>
                <a:gridCol w="999846">
                  <a:extLst>
                    <a:ext uri="{9D8B030D-6E8A-4147-A177-3AD203B41FA5}">
                      <a16:colId xmlns:a16="http://schemas.microsoft.com/office/drawing/2014/main" xmlns="" val="2536097014"/>
                    </a:ext>
                  </a:extLst>
                </a:gridCol>
                <a:gridCol w="1041782">
                  <a:extLst>
                    <a:ext uri="{9D8B030D-6E8A-4147-A177-3AD203B41FA5}">
                      <a16:colId xmlns:a16="http://schemas.microsoft.com/office/drawing/2014/main" xmlns="" val="2468310042"/>
                    </a:ext>
                  </a:extLst>
                </a:gridCol>
                <a:gridCol w="1039305">
                  <a:extLst>
                    <a:ext uri="{9D8B030D-6E8A-4147-A177-3AD203B41FA5}">
                      <a16:colId xmlns:a16="http://schemas.microsoft.com/office/drawing/2014/main" xmlns="" val="164514478"/>
                    </a:ext>
                  </a:extLst>
                </a:gridCol>
                <a:gridCol w="1011353">
                  <a:extLst>
                    <a:ext uri="{9D8B030D-6E8A-4147-A177-3AD203B41FA5}">
                      <a16:colId xmlns:a16="http://schemas.microsoft.com/office/drawing/2014/main" xmlns="" val="2760259956"/>
                    </a:ext>
                  </a:extLst>
                </a:gridCol>
                <a:gridCol w="770864">
                  <a:extLst>
                    <a:ext uri="{9D8B030D-6E8A-4147-A177-3AD203B41FA5}">
                      <a16:colId xmlns:a16="http://schemas.microsoft.com/office/drawing/2014/main" xmlns="" val="1927333443"/>
                    </a:ext>
                  </a:extLst>
                </a:gridCol>
                <a:gridCol w="1357100">
                  <a:extLst>
                    <a:ext uri="{9D8B030D-6E8A-4147-A177-3AD203B41FA5}">
                      <a16:colId xmlns:a16="http://schemas.microsoft.com/office/drawing/2014/main" xmlns="" val="2483973356"/>
                    </a:ext>
                  </a:extLst>
                </a:gridCol>
                <a:gridCol w="1030089">
                  <a:extLst>
                    <a:ext uri="{9D8B030D-6E8A-4147-A177-3AD203B41FA5}">
                      <a16:colId xmlns:a16="http://schemas.microsoft.com/office/drawing/2014/main" xmlns="" val="619771334"/>
                    </a:ext>
                  </a:extLst>
                </a:gridCol>
                <a:gridCol w="1471555">
                  <a:extLst>
                    <a:ext uri="{9D8B030D-6E8A-4147-A177-3AD203B41FA5}">
                      <a16:colId xmlns:a16="http://schemas.microsoft.com/office/drawing/2014/main" xmlns="" val="960039468"/>
                    </a:ext>
                  </a:extLst>
                </a:gridCol>
                <a:gridCol w="1177244">
                  <a:extLst>
                    <a:ext uri="{9D8B030D-6E8A-4147-A177-3AD203B41FA5}">
                      <a16:colId xmlns:a16="http://schemas.microsoft.com/office/drawing/2014/main" xmlns="" val="2256295330"/>
                    </a:ext>
                  </a:extLst>
                </a:gridCol>
              </a:tblGrid>
              <a:tr h="1839037">
                <a:tc>
                  <a:txBody>
                    <a:bodyPr/>
                    <a:lstStyle/>
                    <a:p>
                      <a:pPr algn="ctr" fontAlgn="ctr"/>
                      <a:r>
                        <a:rPr lang="en-US" sz="1400" b="1" i="0" u="none" strike="noStrike" dirty="0">
                          <a:solidFill>
                            <a:srgbClr val="000000"/>
                          </a:solidFill>
                          <a:effectLst/>
                          <a:latin typeface="Arial" panose="020B0604020202020204" pitchFamily="34" charset="0"/>
                        </a:rPr>
                        <a:t>Staff Grade/Title</a:t>
                      </a:r>
                    </a:p>
                  </a:txBody>
                  <a:tcPr marL="0" marR="0" marT="0" marB="0" anchor="ctr">
                    <a:lnL w="6350" cap="flat" cmpd="sng" algn="ctr">
                      <a:solidFill>
                        <a:srgbClr val="231F2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Monthly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Basic Salary (USD)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Monthly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Basic Salary (SSP) 2016/17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Proposed Monthly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Basic Salary (SSP)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Proposed Monthly Allowances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20% of Basic Salary (SSP)</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Monthly Pension</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11% of Basic Salary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Total </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Staff/Headcount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Total monthly</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Total Monthly</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Total Annual</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Total Annual</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Payroll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428109125"/>
                  </a:ext>
                </a:extLst>
              </a:tr>
              <a:tr h="453265">
                <a:tc>
                  <a:txBody>
                    <a:bodyPr/>
                    <a:lstStyle/>
                    <a:p>
                      <a:pPr algn="ctr" fontAlgn="t"/>
                      <a:r>
                        <a:rPr lang="en-US" sz="1400" b="0" i="0" u="none" strike="noStrike">
                          <a:solidFill>
                            <a:srgbClr val="000000"/>
                          </a:solidFill>
                          <a:effectLst/>
                          <a:latin typeface="Arial" panose="020B0604020202020204" pitchFamily="34" charset="0"/>
                        </a:rPr>
                        <a:t>1st Lt. General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492,120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98,424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54,133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12,893,557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27,433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154,722,680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329,197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819984760"/>
                  </a:ext>
                </a:extLst>
              </a:tr>
              <a:tr h="226633">
                <a:tc>
                  <a:txBody>
                    <a:bodyPr/>
                    <a:lstStyle/>
                    <a:p>
                      <a:pPr algn="ctr" fontAlgn="t"/>
                      <a:r>
                        <a:rPr lang="en-US" sz="1400" b="0" i="0" u="none" strike="noStrike">
                          <a:solidFill>
                            <a:srgbClr val="000000"/>
                          </a:solidFill>
                          <a:effectLst/>
                          <a:latin typeface="Arial" panose="020B0604020202020204" pitchFamily="34" charset="0"/>
                        </a:rPr>
                        <a:t>Lt. General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2,027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369,090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73,818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40,600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50,768,379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108,018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609,220,551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1,296,214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87329373"/>
                  </a:ext>
                </a:extLst>
              </a:tr>
              <a:tr h="226633">
                <a:tc>
                  <a:txBody>
                    <a:bodyPr/>
                    <a:lstStyle/>
                    <a:p>
                      <a:pPr algn="ctr" fontAlgn="t"/>
                      <a:r>
                        <a:rPr lang="en-US" sz="1400" b="0" i="0" u="none" strike="noStrike">
                          <a:solidFill>
                            <a:srgbClr val="000000"/>
                          </a:solidFill>
                          <a:effectLst/>
                          <a:latin typeface="Arial" panose="020B0604020202020204" pitchFamily="34" charset="0"/>
                        </a:rPr>
                        <a:t>Major General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1,787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5,290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325,415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65,083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35,796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642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273,680,245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582,298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3,284,162,936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6,987,581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737549076"/>
                  </a:ext>
                </a:extLst>
              </a:tr>
              <a:tr h="226633">
                <a:tc>
                  <a:txBody>
                    <a:bodyPr/>
                    <a:lstStyle/>
                    <a:p>
                      <a:pPr algn="ctr" fontAlgn="t"/>
                      <a:r>
                        <a:rPr lang="en-US" sz="1400" b="0" i="0" u="none" strike="noStrike">
                          <a:solidFill>
                            <a:srgbClr val="000000"/>
                          </a:solidFill>
                          <a:effectLst/>
                          <a:latin typeface="Arial" panose="020B0604020202020204" pitchFamily="34" charset="0"/>
                        </a:rPr>
                        <a:t>Brigadier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1,525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4,515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277,740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55,548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30,551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672,740,254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1,431,362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8,072,883,053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17,176,347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945809426"/>
                  </a:ext>
                </a:extLst>
              </a:tr>
              <a:tr h="226633">
                <a:tc>
                  <a:txBody>
                    <a:bodyPr/>
                    <a:lstStyle/>
                    <a:p>
                      <a:pPr algn="ctr" fontAlgn="t"/>
                      <a:r>
                        <a:rPr lang="en-US" sz="1400" b="0" i="0" u="none" strike="noStrike">
                          <a:solidFill>
                            <a:srgbClr val="000000"/>
                          </a:solidFill>
                          <a:effectLst/>
                          <a:latin typeface="Arial" panose="020B0604020202020204" pitchFamily="34" charset="0"/>
                        </a:rPr>
                        <a:t>Colonel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1,444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4,275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262,977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52,595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28,927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2,529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871,239,782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1,853,702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10,454,877,385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22,244,420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660675710"/>
                  </a:ext>
                </a:extLst>
              </a:tr>
              <a:tr h="226633">
                <a:tc>
                  <a:txBody>
                    <a:bodyPr/>
                    <a:lstStyle/>
                    <a:p>
                      <a:pPr algn="ctr" fontAlgn="t"/>
                      <a:r>
                        <a:rPr lang="en-US" sz="1400" b="0" i="0" u="none" strike="noStrike">
                          <a:solidFill>
                            <a:srgbClr val="000000"/>
                          </a:solidFill>
                          <a:effectLst/>
                          <a:latin typeface="Arial" panose="020B0604020202020204" pitchFamily="34" charset="0"/>
                        </a:rPr>
                        <a:t>Lt. Colonel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1,332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3,944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242,615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48,523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26,688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3,986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1,266,855,117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2,695,436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15,202,261,404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32,345,237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442376881"/>
                  </a:ext>
                </a:extLst>
              </a:tr>
              <a:tr h="226633">
                <a:tc>
                  <a:txBody>
                    <a:bodyPr/>
                    <a:lstStyle/>
                    <a:p>
                      <a:pPr algn="ctr" fontAlgn="t"/>
                      <a:r>
                        <a:rPr lang="en-US" sz="1400" b="0" i="0" u="none" strike="noStrike">
                          <a:solidFill>
                            <a:srgbClr val="000000"/>
                          </a:solidFill>
                          <a:effectLst/>
                          <a:latin typeface="Arial" panose="020B0604020202020204" pitchFamily="34" charset="0"/>
                        </a:rPr>
                        <a:t>Major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1,287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3,810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234,372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46,874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25,781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5,683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1,744,839,085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3,712,424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20,938,069,020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44,549,083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765998069"/>
                  </a:ext>
                </a:extLst>
              </a:tr>
              <a:tr h="226633">
                <a:tc>
                  <a:txBody>
                    <a:bodyPr/>
                    <a:lstStyle/>
                    <a:p>
                      <a:pPr algn="ctr" fontAlgn="t"/>
                      <a:r>
                        <a:rPr lang="en-US" sz="1400" b="0" i="0" u="none" strike="noStrike">
                          <a:solidFill>
                            <a:srgbClr val="000000"/>
                          </a:solidFill>
                          <a:effectLst/>
                          <a:latin typeface="Arial" panose="020B0604020202020204" pitchFamily="34" charset="0"/>
                        </a:rPr>
                        <a:t>Captain</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1,208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3,575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219,916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43,983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24,191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12,625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3,637,141,374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7,738,599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43,645,696,490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92,863,184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641240636"/>
                  </a:ext>
                </a:extLst>
              </a:tr>
              <a:tr h="226633">
                <a:tc>
                  <a:txBody>
                    <a:bodyPr/>
                    <a:lstStyle/>
                    <a:p>
                      <a:pPr algn="ctr" fontAlgn="t"/>
                      <a:r>
                        <a:rPr lang="en-US" sz="1400" b="0" i="0" u="none" strike="noStrike">
                          <a:solidFill>
                            <a:srgbClr val="000000"/>
                          </a:solidFill>
                          <a:effectLst/>
                          <a:latin typeface="Arial" panose="020B0604020202020204" pitchFamily="34" charset="0"/>
                        </a:rPr>
                        <a:t>1st Lieutenant</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1,185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3,508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215,795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43,159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23,737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11,579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3,273,281,741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6,964,429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39,279,380,892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83,573,151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654601264"/>
                  </a:ext>
                </a:extLst>
              </a:tr>
              <a:tr h="453265">
                <a:tc>
                  <a:txBody>
                    <a:bodyPr/>
                    <a:lstStyle/>
                    <a:p>
                      <a:pPr algn="ctr" fontAlgn="t"/>
                      <a:r>
                        <a:rPr lang="en-US" sz="1400" b="0" i="0" u="none" strike="noStrike">
                          <a:solidFill>
                            <a:srgbClr val="000000"/>
                          </a:solidFill>
                          <a:effectLst/>
                          <a:latin typeface="Arial" panose="020B0604020202020204" pitchFamily="34" charset="0"/>
                        </a:rPr>
                        <a:t>2nd Lieutenant</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1,065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3,153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193,957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38,791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21,335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12,564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3,192,306,982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6,792,143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38,307,683,784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81,505,710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599430780"/>
                  </a:ext>
                </a:extLst>
              </a:tr>
              <a:tr h="226633">
                <a:tc>
                  <a:txBody>
                    <a:bodyPr/>
                    <a:lstStyle/>
                    <a:p>
                      <a:pPr algn="ctr" fontAlgn="t"/>
                      <a:r>
                        <a:rPr lang="en-US" sz="1400" b="0" i="0" u="none" strike="noStrike">
                          <a:solidFill>
                            <a:srgbClr val="000000"/>
                          </a:solidFill>
                          <a:effectLst/>
                          <a:latin typeface="Arial" panose="020B0604020202020204" pitchFamily="34" charset="0"/>
                        </a:rPr>
                        <a:t>RS/Major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996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2,948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181,346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36,269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19,948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11,375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2,702,288,007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5,749,549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32,427,456,085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68,994,587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039445998"/>
                  </a:ext>
                </a:extLst>
              </a:tr>
              <a:tr h="226633">
                <a:tc>
                  <a:txBody>
                    <a:bodyPr/>
                    <a:lstStyle/>
                    <a:p>
                      <a:pPr algn="ctr" fontAlgn="t"/>
                      <a:r>
                        <a:rPr lang="en-US" sz="1400" b="0" i="0" u="none" strike="noStrike">
                          <a:solidFill>
                            <a:srgbClr val="000000"/>
                          </a:solidFill>
                          <a:effectLst/>
                          <a:latin typeface="Arial" panose="020B0604020202020204" pitchFamily="34" charset="0"/>
                        </a:rPr>
                        <a:t>S/Major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921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2,725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167,629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33,526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18,439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19,249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4,226,953,093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8,993,517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50,723,437,114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107,922,207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815472728"/>
                  </a:ext>
                </a:extLst>
              </a:tr>
              <a:tr h="226633">
                <a:tc>
                  <a:txBody>
                    <a:bodyPr/>
                    <a:lstStyle/>
                    <a:p>
                      <a:pPr algn="ctr" fontAlgn="t"/>
                      <a:r>
                        <a:rPr lang="en-US" sz="1400" b="0" i="0" u="none" strike="noStrike">
                          <a:solidFill>
                            <a:srgbClr val="000000"/>
                          </a:solidFill>
                          <a:effectLst/>
                          <a:latin typeface="Arial" panose="020B0604020202020204" pitchFamily="34" charset="0"/>
                        </a:rPr>
                        <a:t>Sergeant</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562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1,663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102,300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20,460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11,253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48,018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6,435,007,624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13,691,506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77,220,091,491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164,298,067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4041812783"/>
                  </a:ext>
                </a:extLst>
              </a:tr>
              <a:tr h="226633">
                <a:tc>
                  <a:txBody>
                    <a:bodyPr/>
                    <a:lstStyle/>
                    <a:p>
                      <a:pPr algn="ctr" fontAlgn="t"/>
                      <a:r>
                        <a:rPr lang="en-US" sz="1400" b="0" i="0" u="none" strike="noStrike">
                          <a:solidFill>
                            <a:srgbClr val="000000"/>
                          </a:solidFill>
                          <a:effectLst/>
                          <a:latin typeface="Arial" panose="020B0604020202020204" pitchFamily="34" charset="0"/>
                        </a:rPr>
                        <a:t>Corporal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435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79,231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15,846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8,715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49,725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5,161,113,431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10,981,092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61,933,361,174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131,773,109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377723320"/>
                  </a:ext>
                </a:extLst>
              </a:tr>
              <a:tr h="226633">
                <a:tc>
                  <a:txBody>
                    <a:bodyPr/>
                    <a:lstStyle/>
                    <a:p>
                      <a:pPr algn="ctr" fontAlgn="t"/>
                      <a:r>
                        <a:rPr lang="en-US" sz="1400" b="0" i="0" u="none" strike="noStrike">
                          <a:solidFill>
                            <a:srgbClr val="000000"/>
                          </a:solidFill>
                          <a:effectLst/>
                          <a:latin typeface="Arial" panose="020B0604020202020204" pitchFamily="34" charset="0"/>
                        </a:rPr>
                        <a:t>L/Corporal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1,102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67,790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13,558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7,457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40,028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3,554,661,373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7,563,109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42,655,936,476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90,757,312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203438746"/>
                  </a:ext>
                </a:extLst>
              </a:tr>
              <a:tr h="226633">
                <a:tc>
                  <a:txBody>
                    <a:bodyPr/>
                    <a:lstStyle/>
                    <a:p>
                      <a:pPr algn="ctr" fontAlgn="t"/>
                      <a:r>
                        <a:rPr lang="en-US" sz="1400" b="0" i="0" u="none" strike="noStrike">
                          <a:solidFill>
                            <a:srgbClr val="000000"/>
                          </a:solidFill>
                          <a:effectLst/>
                          <a:latin typeface="Arial" panose="020B0604020202020204" pitchFamily="34" charset="0"/>
                        </a:rPr>
                        <a:t>Private</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357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64,960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12,992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7,146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194,067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16,514,611,435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35,137,471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198,175,337,224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421,649,654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64171605"/>
                  </a:ext>
                </a:extLst>
              </a:tr>
              <a:tr h="226633">
                <a:tc gridSpan="6">
                  <a:txBody>
                    <a:bodyPr/>
                    <a:lstStyle/>
                    <a:p>
                      <a:pPr algn="ctr" fontAlgn="t"/>
                      <a:r>
                        <a:rPr lang="en-US" sz="1400" b="1" i="0" u="none" strike="noStrike" dirty="0">
                          <a:solidFill>
                            <a:srgbClr val="000000"/>
                          </a:solidFill>
                          <a:effectLst/>
                          <a:latin typeface="Arial" panose="020B0604020202020204" pitchFamily="34" charset="0"/>
                        </a:rPr>
                        <a:t>Grand Total</a:t>
                      </a:r>
                    </a:p>
                  </a:txBody>
                  <a:tcPr marL="0" marR="0" marT="0" marB="0">
                    <a:lnL>
                      <a:noFill/>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r>
                        <a:rPr lang="en-US" sz="1400" b="1" i="0" u="none" strike="noStrike" dirty="0">
                          <a:solidFill>
                            <a:srgbClr val="000000"/>
                          </a:solidFill>
                          <a:effectLst/>
                          <a:latin typeface="Arial" panose="020B0604020202020204" pitchFamily="34" charset="0"/>
                        </a:rPr>
                        <a:t>414,044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53,590,381,480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114,022,088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643,084,577,756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1,368,265,059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322765271"/>
                  </a:ext>
                </a:extLst>
              </a:tr>
            </a:tbl>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36</a:t>
            </a:fld>
            <a:endParaRPr lang="en-US"/>
          </a:p>
        </p:txBody>
      </p:sp>
    </p:spTree>
    <p:extLst>
      <p:ext uri="{BB962C8B-B14F-4D97-AF65-F5344CB8AC3E}">
        <p14:creationId xmlns:p14="http://schemas.microsoft.com/office/powerpoint/2010/main" val="47154576"/>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7CD27D6-F9CF-4B98-A6A6-A579FFC8AE38}"/>
              </a:ext>
            </a:extLst>
          </p:cNvPr>
          <p:cNvSpPr>
            <a:spLocks noGrp="1"/>
          </p:cNvSpPr>
          <p:nvPr>
            <p:ph type="title"/>
          </p:nvPr>
        </p:nvSpPr>
        <p:spPr>
          <a:xfrm>
            <a:off x="389021" y="156578"/>
            <a:ext cx="10515600" cy="315912"/>
          </a:xfrm>
        </p:spPr>
        <p:txBody>
          <a:bodyPr>
            <a:normAutofit fontScale="90000"/>
          </a:bodyPr>
          <a:lstStyle/>
          <a:p>
            <a:r>
              <a:rPr lang="en-US" dirty="0">
                <a:solidFill>
                  <a:srgbClr val="FF0000"/>
                </a:solidFill>
                <a:latin typeface="Bahnschrift SemiBold Condensed" panose="020B0502040204020203" pitchFamily="34" charset="0"/>
              </a:rPr>
              <a:t>Scenario 1</a:t>
            </a:r>
            <a:r>
              <a:rPr lang="en-US" dirty="0">
                <a:latin typeface="Bahnschrift SemiBold Condensed" panose="020B0502040204020203" pitchFamily="34" charset="0"/>
              </a:rPr>
              <a:t>: Higher Education </a:t>
            </a:r>
          </a:p>
        </p:txBody>
      </p:sp>
      <p:graphicFrame>
        <p:nvGraphicFramePr>
          <p:cNvPr id="4" name="Content Placeholder 3">
            <a:extLst>
              <a:ext uri="{FF2B5EF4-FFF2-40B4-BE49-F238E27FC236}">
                <a16:creationId xmlns:a16="http://schemas.microsoft.com/office/drawing/2014/main" xmlns="" id="{8FFA4C05-CBBF-48E9-9F46-CBB75B9CE744}"/>
              </a:ext>
            </a:extLst>
          </p:cNvPr>
          <p:cNvGraphicFramePr>
            <a:graphicFrameLocks noGrp="1"/>
          </p:cNvGraphicFramePr>
          <p:nvPr>
            <p:ph idx="1"/>
            <p:extLst>
              <p:ext uri="{D42A27DB-BD31-4B8C-83A1-F6EECF244321}">
                <p14:modId xmlns:p14="http://schemas.microsoft.com/office/powerpoint/2010/main" val="1941727088"/>
              </p:ext>
            </p:extLst>
          </p:nvPr>
        </p:nvGraphicFramePr>
        <p:xfrm>
          <a:off x="192505" y="733981"/>
          <a:ext cx="11999494" cy="5979012"/>
        </p:xfrm>
        <a:graphic>
          <a:graphicData uri="http://schemas.openxmlformats.org/drawingml/2006/table">
            <a:tbl>
              <a:tblPr/>
              <a:tblGrid>
                <a:gridCol w="1274139">
                  <a:extLst>
                    <a:ext uri="{9D8B030D-6E8A-4147-A177-3AD203B41FA5}">
                      <a16:colId xmlns:a16="http://schemas.microsoft.com/office/drawing/2014/main" xmlns="" val="4092441517"/>
                    </a:ext>
                  </a:extLst>
                </a:gridCol>
                <a:gridCol w="716623">
                  <a:extLst>
                    <a:ext uri="{9D8B030D-6E8A-4147-A177-3AD203B41FA5}">
                      <a16:colId xmlns:a16="http://schemas.microsoft.com/office/drawing/2014/main" xmlns="" val="904580713"/>
                    </a:ext>
                  </a:extLst>
                </a:gridCol>
                <a:gridCol w="677318">
                  <a:extLst>
                    <a:ext uri="{9D8B030D-6E8A-4147-A177-3AD203B41FA5}">
                      <a16:colId xmlns:a16="http://schemas.microsoft.com/office/drawing/2014/main" xmlns="" val="4067091383"/>
                    </a:ext>
                  </a:extLst>
                </a:gridCol>
                <a:gridCol w="1202723">
                  <a:extLst>
                    <a:ext uri="{9D8B030D-6E8A-4147-A177-3AD203B41FA5}">
                      <a16:colId xmlns:a16="http://schemas.microsoft.com/office/drawing/2014/main" xmlns="" val="152567052"/>
                    </a:ext>
                  </a:extLst>
                </a:gridCol>
                <a:gridCol w="1161242">
                  <a:extLst>
                    <a:ext uri="{9D8B030D-6E8A-4147-A177-3AD203B41FA5}">
                      <a16:colId xmlns:a16="http://schemas.microsoft.com/office/drawing/2014/main" xmlns="" val="1079925362"/>
                    </a:ext>
                  </a:extLst>
                </a:gridCol>
                <a:gridCol w="1315514">
                  <a:extLst>
                    <a:ext uri="{9D8B030D-6E8A-4147-A177-3AD203B41FA5}">
                      <a16:colId xmlns:a16="http://schemas.microsoft.com/office/drawing/2014/main" xmlns="" val="4090884971"/>
                    </a:ext>
                  </a:extLst>
                </a:gridCol>
                <a:gridCol w="1025128">
                  <a:extLst>
                    <a:ext uri="{9D8B030D-6E8A-4147-A177-3AD203B41FA5}">
                      <a16:colId xmlns:a16="http://schemas.microsoft.com/office/drawing/2014/main" xmlns="" val="1660569551"/>
                    </a:ext>
                  </a:extLst>
                </a:gridCol>
                <a:gridCol w="1061740">
                  <a:extLst>
                    <a:ext uri="{9D8B030D-6E8A-4147-A177-3AD203B41FA5}">
                      <a16:colId xmlns:a16="http://schemas.microsoft.com/office/drawing/2014/main" xmlns="" val="543526296"/>
                    </a:ext>
                  </a:extLst>
                </a:gridCol>
                <a:gridCol w="1098350">
                  <a:extLst>
                    <a:ext uri="{9D8B030D-6E8A-4147-A177-3AD203B41FA5}">
                      <a16:colId xmlns:a16="http://schemas.microsoft.com/office/drawing/2014/main" xmlns="" val="666063333"/>
                    </a:ext>
                  </a:extLst>
                </a:gridCol>
                <a:gridCol w="1189882">
                  <a:extLst>
                    <a:ext uri="{9D8B030D-6E8A-4147-A177-3AD203B41FA5}">
                      <a16:colId xmlns:a16="http://schemas.microsoft.com/office/drawing/2014/main" xmlns="" val="534928668"/>
                    </a:ext>
                  </a:extLst>
                </a:gridCol>
                <a:gridCol w="1276835">
                  <a:extLst>
                    <a:ext uri="{9D8B030D-6E8A-4147-A177-3AD203B41FA5}">
                      <a16:colId xmlns:a16="http://schemas.microsoft.com/office/drawing/2014/main" xmlns="" val="2605331091"/>
                    </a:ext>
                  </a:extLst>
                </a:gridCol>
              </a:tblGrid>
              <a:tr h="965082">
                <a:tc>
                  <a:txBody>
                    <a:bodyPr/>
                    <a:lstStyle/>
                    <a:p>
                      <a:pPr algn="ctr" fontAlgn="ctr"/>
                      <a:r>
                        <a:rPr lang="en-US" sz="1050" b="1" i="0" u="none" strike="noStrike" dirty="0">
                          <a:solidFill>
                            <a:srgbClr val="000000"/>
                          </a:solidFill>
                          <a:effectLst/>
                          <a:latin typeface="Arial" panose="020B0604020202020204" pitchFamily="34" charset="0"/>
                        </a:rPr>
                        <a:t>Staff Grade/Title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Arial" panose="020B0604020202020204" pitchFamily="34" charset="0"/>
                        </a:rPr>
                        <a:t>Monthly </a:t>
                      </a:r>
                      <a:br>
                        <a:rPr lang="en-US" sz="1050" b="1" i="0" u="none" strike="noStrike">
                          <a:solidFill>
                            <a:srgbClr val="000000"/>
                          </a:solidFill>
                          <a:effectLst/>
                          <a:latin typeface="Arial" panose="020B0604020202020204" pitchFamily="34" charset="0"/>
                        </a:rPr>
                      </a:br>
                      <a:r>
                        <a:rPr lang="en-US" sz="1050" b="1" i="0" u="none" strike="noStrike">
                          <a:solidFill>
                            <a:srgbClr val="000000"/>
                          </a:solidFill>
                          <a:effectLst/>
                          <a:latin typeface="Arial" panose="020B0604020202020204" pitchFamily="34" charset="0"/>
                        </a:rPr>
                        <a:t>Basic Salary (USD)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dirty="0">
                          <a:solidFill>
                            <a:srgbClr val="000000"/>
                          </a:solidFill>
                          <a:effectLst/>
                          <a:latin typeface="Arial" panose="020B0604020202020204" pitchFamily="34" charset="0"/>
                        </a:rPr>
                        <a:t>Monthly </a:t>
                      </a:r>
                      <a:br>
                        <a:rPr lang="en-US" sz="1050" b="1" i="0" u="none" strike="noStrike" dirty="0">
                          <a:solidFill>
                            <a:srgbClr val="000000"/>
                          </a:solidFill>
                          <a:effectLst/>
                          <a:latin typeface="Arial" panose="020B0604020202020204" pitchFamily="34" charset="0"/>
                        </a:rPr>
                      </a:br>
                      <a:r>
                        <a:rPr lang="en-US" sz="1050" b="1" i="0" u="none" strike="noStrike" dirty="0">
                          <a:solidFill>
                            <a:srgbClr val="000000"/>
                          </a:solidFill>
                          <a:effectLst/>
                          <a:latin typeface="Arial" panose="020B0604020202020204" pitchFamily="34" charset="0"/>
                        </a:rPr>
                        <a:t>Basic Salary (SSP) 2015/16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dirty="0">
                          <a:solidFill>
                            <a:srgbClr val="000000"/>
                          </a:solidFill>
                          <a:effectLst/>
                          <a:latin typeface="Arial" panose="020B0604020202020204" pitchFamily="34" charset="0"/>
                        </a:rPr>
                        <a:t>Proposed Monthly </a:t>
                      </a:r>
                      <a:br>
                        <a:rPr lang="en-US" sz="1050" b="1" i="0" u="none" strike="noStrike" dirty="0">
                          <a:solidFill>
                            <a:srgbClr val="000000"/>
                          </a:solidFill>
                          <a:effectLst/>
                          <a:latin typeface="Arial" panose="020B0604020202020204" pitchFamily="34" charset="0"/>
                        </a:rPr>
                      </a:br>
                      <a:r>
                        <a:rPr lang="en-US" sz="1050" b="1" i="0" u="none" strike="noStrike" dirty="0">
                          <a:solidFill>
                            <a:srgbClr val="000000"/>
                          </a:solidFill>
                          <a:effectLst/>
                          <a:latin typeface="Arial" panose="020B0604020202020204" pitchFamily="34" charset="0"/>
                        </a:rPr>
                        <a:t>Basic Salary (SSP) </a:t>
                      </a:r>
                      <a:br>
                        <a:rPr lang="en-US" sz="1050" b="1" i="0" u="none" strike="noStrike" dirty="0">
                          <a:solidFill>
                            <a:srgbClr val="000000"/>
                          </a:solidFill>
                          <a:effectLst/>
                          <a:latin typeface="Arial" panose="020B0604020202020204" pitchFamily="34" charset="0"/>
                        </a:rPr>
                      </a:br>
                      <a:r>
                        <a:rPr lang="en-US" sz="1050" b="1" i="0" u="none" strike="noStrike" dirty="0">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Arial" panose="020B0604020202020204" pitchFamily="34" charset="0"/>
                        </a:rPr>
                        <a:t>Proposed Monthly Allowances </a:t>
                      </a:r>
                      <a:br>
                        <a:rPr lang="en-US" sz="1050" b="1" i="0" u="none" strike="noStrike">
                          <a:solidFill>
                            <a:srgbClr val="000000"/>
                          </a:solidFill>
                          <a:effectLst/>
                          <a:latin typeface="Arial" panose="020B0604020202020204" pitchFamily="34" charset="0"/>
                        </a:rPr>
                      </a:br>
                      <a:r>
                        <a:rPr lang="en-US" sz="1050" b="1" i="0" u="none" strike="noStrike">
                          <a:solidFill>
                            <a:srgbClr val="000000"/>
                          </a:solidFill>
                          <a:effectLst/>
                          <a:latin typeface="Arial" panose="020B0604020202020204" pitchFamily="34" charset="0"/>
                        </a:rPr>
                        <a:t>20% of Basic Salary (SSP)</a:t>
                      </a:r>
                      <a:br>
                        <a:rPr lang="en-US" sz="1050" b="1" i="0" u="none" strike="noStrike">
                          <a:solidFill>
                            <a:srgbClr val="000000"/>
                          </a:solidFill>
                          <a:effectLst/>
                          <a:latin typeface="Arial" panose="020B0604020202020204" pitchFamily="34" charset="0"/>
                        </a:rPr>
                      </a:br>
                      <a:r>
                        <a:rPr lang="en-US" sz="105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dirty="0">
                          <a:solidFill>
                            <a:srgbClr val="000000"/>
                          </a:solidFill>
                          <a:effectLst/>
                          <a:latin typeface="Arial" panose="020B0604020202020204" pitchFamily="34" charset="0"/>
                        </a:rPr>
                        <a:t>Monthly Pension</a:t>
                      </a:r>
                      <a:br>
                        <a:rPr lang="en-US" sz="1050" b="1" i="0" u="none" strike="noStrike" dirty="0">
                          <a:solidFill>
                            <a:srgbClr val="000000"/>
                          </a:solidFill>
                          <a:effectLst/>
                          <a:latin typeface="Arial" panose="020B0604020202020204" pitchFamily="34" charset="0"/>
                        </a:rPr>
                      </a:br>
                      <a:r>
                        <a:rPr lang="en-US" sz="1050" b="1" i="0" u="none" strike="noStrike" dirty="0">
                          <a:solidFill>
                            <a:srgbClr val="000000"/>
                          </a:solidFill>
                          <a:effectLst/>
                          <a:latin typeface="Arial" panose="020B0604020202020204" pitchFamily="34" charset="0"/>
                        </a:rPr>
                        <a:t>11% of Basic Salary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dirty="0">
                          <a:solidFill>
                            <a:srgbClr val="000000"/>
                          </a:solidFill>
                          <a:effectLst/>
                          <a:latin typeface="Arial" panose="020B0604020202020204" pitchFamily="34" charset="0"/>
                        </a:rPr>
                        <a:t>Total </a:t>
                      </a:r>
                      <a:br>
                        <a:rPr lang="en-US" sz="1050" b="1" i="0" u="none" strike="noStrike" dirty="0">
                          <a:solidFill>
                            <a:srgbClr val="000000"/>
                          </a:solidFill>
                          <a:effectLst/>
                          <a:latin typeface="Arial" panose="020B0604020202020204" pitchFamily="34" charset="0"/>
                        </a:rPr>
                      </a:br>
                      <a:r>
                        <a:rPr lang="en-US" sz="1050" b="1" i="0" u="none" strike="noStrike" dirty="0">
                          <a:solidFill>
                            <a:srgbClr val="000000"/>
                          </a:solidFill>
                          <a:effectLst/>
                          <a:latin typeface="Arial" panose="020B0604020202020204" pitchFamily="34" charset="0"/>
                        </a:rPr>
                        <a:t>Staff/Headcount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dirty="0">
                          <a:solidFill>
                            <a:srgbClr val="000000"/>
                          </a:solidFill>
                          <a:effectLst/>
                          <a:latin typeface="Arial" panose="020B0604020202020204" pitchFamily="34" charset="0"/>
                        </a:rPr>
                        <a:t>Total monthly</a:t>
                      </a:r>
                      <a:br>
                        <a:rPr lang="en-US" sz="1050" b="1" i="0" u="none" strike="noStrike" dirty="0">
                          <a:solidFill>
                            <a:srgbClr val="000000"/>
                          </a:solidFill>
                          <a:effectLst/>
                          <a:latin typeface="Arial" panose="020B0604020202020204" pitchFamily="34" charset="0"/>
                        </a:rPr>
                      </a:br>
                      <a:r>
                        <a:rPr lang="en-US" sz="1050" b="1" i="0" u="none" strike="noStrike" dirty="0">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Arial" panose="020B0604020202020204" pitchFamily="34" charset="0"/>
                        </a:rPr>
                        <a:t>Total Monthly</a:t>
                      </a:r>
                      <a:br>
                        <a:rPr lang="en-US" sz="1050" b="1" i="0" u="none" strike="noStrike">
                          <a:solidFill>
                            <a:srgbClr val="000000"/>
                          </a:solidFill>
                          <a:effectLst/>
                          <a:latin typeface="Arial" panose="020B0604020202020204" pitchFamily="34" charset="0"/>
                        </a:rPr>
                      </a:br>
                      <a:r>
                        <a:rPr lang="en-US" sz="1050" b="1" i="0" u="none" strike="noStrike">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Arial" panose="020B0604020202020204" pitchFamily="34" charset="0"/>
                        </a:rPr>
                        <a:t>Total Annual</a:t>
                      </a:r>
                      <a:br>
                        <a:rPr lang="en-US" sz="1050" b="1" i="0" u="none" strike="noStrike">
                          <a:solidFill>
                            <a:srgbClr val="000000"/>
                          </a:solidFill>
                          <a:effectLst/>
                          <a:latin typeface="Arial" panose="020B0604020202020204" pitchFamily="34" charset="0"/>
                        </a:rPr>
                      </a:br>
                      <a:r>
                        <a:rPr lang="en-US" sz="105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050" b="1" i="0" u="none" strike="noStrike">
                          <a:solidFill>
                            <a:srgbClr val="000000"/>
                          </a:solidFill>
                          <a:effectLst/>
                          <a:latin typeface="Arial" panose="020B0604020202020204" pitchFamily="34" charset="0"/>
                        </a:rPr>
                        <a:t>Total Annual</a:t>
                      </a:r>
                      <a:br>
                        <a:rPr lang="en-US" sz="1050" b="1" i="0" u="none" strike="noStrike">
                          <a:solidFill>
                            <a:srgbClr val="000000"/>
                          </a:solidFill>
                          <a:effectLst/>
                          <a:latin typeface="Arial" panose="020B0604020202020204" pitchFamily="34" charset="0"/>
                        </a:rPr>
                      </a:br>
                      <a:r>
                        <a:rPr lang="en-US" sz="1050" b="1" i="0" u="none" strike="noStrike">
                          <a:solidFill>
                            <a:srgbClr val="000000"/>
                          </a:solidFill>
                          <a:effectLst/>
                          <a:latin typeface="Arial" panose="020B0604020202020204" pitchFamily="34" charset="0"/>
                        </a:rPr>
                        <a:t>Payroll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15995821"/>
                  </a:ext>
                </a:extLst>
              </a:tr>
              <a:tr h="160847">
                <a:tc>
                  <a:txBody>
                    <a:bodyPr/>
                    <a:lstStyle/>
                    <a:p>
                      <a:pPr algn="ctr" fontAlgn="t"/>
                      <a:r>
                        <a:rPr lang="en-US" sz="1050" b="0" i="0" u="none" strike="noStrike">
                          <a:solidFill>
                            <a:srgbClr val="231F20"/>
                          </a:solidFill>
                          <a:effectLst/>
                          <a:latin typeface="Arial" panose="020B0604020202020204" pitchFamily="34" charset="0"/>
                        </a:rPr>
                        <a:t>Vice Chancellor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8,446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25,000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1,537,877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307,575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169,166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10,073,091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21,432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120,877,093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257,185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40435798"/>
                  </a:ext>
                </a:extLst>
              </a:tr>
              <a:tr h="321694">
                <a:tc>
                  <a:txBody>
                    <a:bodyPr/>
                    <a:lstStyle/>
                    <a:p>
                      <a:pPr algn="ctr" fontAlgn="t"/>
                      <a:r>
                        <a:rPr lang="en-US" sz="1050" b="0" i="0" u="none" strike="noStrike">
                          <a:solidFill>
                            <a:srgbClr val="231F20"/>
                          </a:solidFill>
                          <a:effectLst/>
                          <a:latin typeface="Arial" panose="020B0604020202020204" pitchFamily="34" charset="0"/>
                        </a:rPr>
                        <a:t>Deputy Vice Chancellor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7,770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23,000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1,414,846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282,969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155,633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18,534,488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39,435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222,413,852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473,221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41348616"/>
                  </a:ext>
                </a:extLst>
              </a:tr>
              <a:tr h="160847">
                <a:tc>
                  <a:txBody>
                    <a:bodyPr/>
                    <a:lstStyle/>
                    <a:p>
                      <a:pPr algn="ctr" fontAlgn="t"/>
                      <a:r>
                        <a:rPr lang="en-US" sz="1050" b="0" i="0" u="none" strike="noStrike">
                          <a:solidFill>
                            <a:srgbClr val="231F20"/>
                          </a:solidFill>
                          <a:effectLst/>
                          <a:latin typeface="Arial" panose="020B0604020202020204" pitchFamily="34" charset="0"/>
                        </a:rPr>
                        <a:t>Professor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4,054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738,181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147,636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81,200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58,988,022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125,506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707,856,259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1,506,077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2309107"/>
                  </a:ext>
                </a:extLst>
              </a:tr>
              <a:tr h="160847">
                <a:tc>
                  <a:txBody>
                    <a:bodyPr/>
                    <a:lstStyle/>
                    <a:p>
                      <a:pPr algn="ctr" fontAlgn="t"/>
                      <a:r>
                        <a:rPr lang="en-US" sz="1050" b="0" i="0" u="none" strike="noStrike">
                          <a:solidFill>
                            <a:srgbClr val="231F20"/>
                          </a:solidFill>
                          <a:effectLst/>
                          <a:latin typeface="Arial" panose="020B0604020202020204" pitchFamily="34" charset="0"/>
                        </a:rPr>
                        <a:t>Associate Professor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3,378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10,000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615,151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123,030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67,667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104,760,148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222,894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1,257,121,771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2,674,727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89103566"/>
                  </a:ext>
                </a:extLst>
              </a:tr>
              <a:tr h="160847">
                <a:tc>
                  <a:txBody>
                    <a:bodyPr/>
                    <a:lstStyle/>
                    <a:p>
                      <a:pPr algn="ctr" fontAlgn="t"/>
                      <a:r>
                        <a:rPr lang="en-US" sz="1050" b="0" i="0" u="none" strike="noStrike">
                          <a:solidFill>
                            <a:srgbClr val="231F20"/>
                          </a:solidFill>
                          <a:effectLst/>
                          <a:latin typeface="Arial" panose="020B0604020202020204" pitchFamily="34" charset="0"/>
                        </a:rPr>
                        <a:t>Assistant Professor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2,365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430,605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86,121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47,367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248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139,895,089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297,649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1,678,741,073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3,571,790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49973362"/>
                  </a:ext>
                </a:extLst>
              </a:tr>
              <a:tr h="160847">
                <a:tc>
                  <a:txBody>
                    <a:bodyPr/>
                    <a:lstStyle/>
                    <a:p>
                      <a:pPr algn="ctr" fontAlgn="t"/>
                      <a:r>
                        <a:rPr lang="en-US" sz="1050" b="0" i="0" u="none" strike="noStrike">
                          <a:solidFill>
                            <a:srgbClr val="231F20"/>
                          </a:solidFill>
                          <a:effectLst/>
                          <a:latin typeface="Arial" panose="020B0604020202020204" pitchFamily="34" charset="0"/>
                        </a:rPr>
                        <a:t>Lecturer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2,196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399,848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79,970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43,983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566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296,471,218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630,790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3,557,654,612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7,569,478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090653739"/>
                  </a:ext>
                </a:extLst>
              </a:tr>
              <a:tr h="160847">
                <a:tc>
                  <a:txBody>
                    <a:bodyPr/>
                    <a:lstStyle/>
                    <a:p>
                      <a:pPr algn="ctr" fontAlgn="t"/>
                      <a:r>
                        <a:rPr lang="en-US" sz="1050" b="0" i="0" u="none" strike="noStrike">
                          <a:solidFill>
                            <a:srgbClr val="231F20"/>
                          </a:solidFill>
                          <a:effectLst/>
                          <a:latin typeface="Arial" panose="020B0604020202020204" pitchFamily="34" charset="0"/>
                        </a:rPr>
                        <a:t>Teaching Assistant</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1,182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215,303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43,061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23,683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701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197,714,632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420,669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2,372,575,589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5,048,033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4734359"/>
                  </a:ext>
                </a:extLst>
              </a:tr>
              <a:tr h="160847">
                <a:tc>
                  <a:txBody>
                    <a:bodyPr/>
                    <a:lstStyle/>
                    <a:p>
                      <a:pPr algn="ctr" fontAlgn="t"/>
                      <a:r>
                        <a:rPr lang="en-US" sz="1050" b="0" i="0" u="none" strike="noStrike">
                          <a:solidFill>
                            <a:srgbClr val="231F20"/>
                          </a:solidFill>
                          <a:effectLst/>
                          <a:latin typeface="Arial" panose="020B0604020202020204" pitchFamily="34" charset="0"/>
                        </a:rPr>
                        <a:t>Chief Technician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2,027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369,090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73,818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40,600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15,955,776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33,948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191,469,316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407,382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65622135"/>
                  </a:ext>
                </a:extLst>
              </a:tr>
              <a:tr h="160847">
                <a:tc>
                  <a:txBody>
                    <a:bodyPr/>
                    <a:lstStyle/>
                    <a:p>
                      <a:pPr algn="ctr" fontAlgn="t"/>
                      <a:r>
                        <a:rPr lang="en-US" sz="1050" b="0" i="0" u="none" strike="noStrike">
                          <a:solidFill>
                            <a:srgbClr val="231F20"/>
                          </a:solidFill>
                          <a:effectLst/>
                          <a:latin typeface="Arial" panose="020B0604020202020204" pitchFamily="34" charset="0"/>
                        </a:rPr>
                        <a:t>Senior Technician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1,689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307,575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61,515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33,833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15,714,022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33,434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188,568,266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401,209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14677503"/>
                  </a:ext>
                </a:extLst>
              </a:tr>
              <a:tr h="160847">
                <a:tc>
                  <a:txBody>
                    <a:bodyPr/>
                    <a:lstStyle/>
                    <a:p>
                      <a:pPr algn="ctr" fontAlgn="t"/>
                      <a:r>
                        <a:rPr lang="en-US" sz="1050" b="0" i="0" u="none" strike="noStrike">
                          <a:solidFill>
                            <a:srgbClr val="231F20"/>
                          </a:solidFill>
                          <a:effectLst/>
                          <a:latin typeface="Arial" panose="020B0604020202020204" pitchFamily="34" charset="0"/>
                        </a:rPr>
                        <a:t>Technician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1,351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246,060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49,212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27,067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27,076,469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57,610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324,917,627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691,314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45803564"/>
                  </a:ext>
                </a:extLst>
              </a:tr>
              <a:tr h="188520">
                <a:tc>
                  <a:txBody>
                    <a:bodyPr/>
                    <a:lstStyle/>
                    <a:p>
                      <a:pPr algn="ctr" fontAlgn="t"/>
                      <a:r>
                        <a:rPr lang="en-US" sz="1050" b="0" i="0" u="none" strike="noStrike">
                          <a:solidFill>
                            <a:srgbClr val="231F20"/>
                          </a:solidFill>
                          <a:effectLst/>
                          <a:latin typeface="Arial" panose="020B0604020202020204" pitchFamily="34" charset="0"/>
                        </a:rPr>
                        <a:t>Assistant Technician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1,182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215,303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43,061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23,683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13,538,234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28,805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162,458,813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345,657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65566966"/>
                  </a:ext>
                </a:extLst>
              </a:tr>
              <a:tr h="160847">
                <a:tc>
                  <a:txBody>
                    <a:bodyPr/>
                    <a:lstStyle/>
                    <a:p>
                      <a:pPr algn="ctr" fontAlgn="t"/>
                      <a:r>
                        <a:rPr lang="en-US" sz="1050" b="0" i="0" u="none" strike="noStrike">
                          <a:solidFill>
                            <a:srgbClr val="231F20"/>
                          </a:solidFill>
                          <a:effectLst/>
                          <a:latin typeface="Arial" panose="020B0604020202020204" pitchFamily="34" charset="0"/>
                        </a:rPr>
                        <a:t>Lab Assistant</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153,788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30,758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16,917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2,014,618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4,286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24,175,419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51,437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72379732"/>
                  </a:ext>
                </a:extLst>
              </a:tr>
              <a:tr h="160847">
                <a:tc>
                  <a:txBody>
                    <a:bodyPr/>
                    <a:lstStyle/>
                    <a:p>
                      <a:pPr algn="ctr" fontAlgn="t"/>
                      <a:r>
                        <a:rPr lang="en-US" sz="1050" b="0" i="0" u="none" strike="noStrike">
                          <a:solidFill>
                            <a:srgbClr val="231F20"/>
                          </a:solidFill>
                          <a:effectLst/>
                          <a:latin typeface="Arial" panose="020B0604020202020204" pitchFamily="34" charset="0"/>
                        </a:rPr>
                        <a:t>Lab Attendant</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123,030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24,606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13,533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2,256,372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4,801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27,076,469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57,610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98183476"/>
                  </a:ext>
                </a:extLst>
              </a:tr>
              <a:tr h="160847">
                <a:tc>
                  <a:txBody>
                    <a:bodyPr/>
                    <a:lstStyle/>
                    <a:p>
                      <a:pPr algn="ctr" fontAlgn="t"/>
                      <a:r>
                        <a:rPr lang="en-US" sz="1050" b="0" i="0" u="none" strike="noStrike">
                          <a:solidFill>
                            <a:srgbClr val="231F20"/>
                          </a:solidFill>
                          <a:effectLst/>
                          <a:latin typeface="Arial" panose="020B0604020202020204" pitchFamily="34" charset="0"/>
                        </a:rPr>
                        <a:t>Registrar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2,703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492,120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98,424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54,133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6,446,778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13,717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77,361,340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164,599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46444004"/>
                  </a:ext>
                </a:extLst>
              </a:tr>
              <a:tr h="160847">
                <a:tc>
                  <a:txBody>
                    <a:bodyPr/>
                    <a:lstStyle/>
                    <a:p>
                      <a:pPr algn="ctr" fontAlgn="t"/>
                      <a:r>
                        <a:rPr lang="en-US" sz="1050" b="0" i="0" u="none" strike="noStrike">
                          <a:solidFill>
                            <a:srgbClr val="231F20"/>
                          </a:solidFill>
                          <a:effectLst/>
                          <a:latin typeface="Arial" panose="020B0604020202020204" pitchFamily="34" charset="0"/>
                        </a:rPr>
                        <a:t>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3,041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9,000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553,636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110,727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60,900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30,461,028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64,811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365,532,330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777,728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76447692"/>
                  </a:ext>
                </a:extLst>
              </a:tr>
              <a:tr h="160847">
                <a:tc>
                  <a:txBody>
                    <a:bodyPr/>
                    <a:lstStyle/>
                    <a:p>
                      <a:pPr algn="ctr" fontAlgn="t"/>
                      <a:r>
                        <a:rPr lang="en-US" sz="1050" b="0" i="0" u="none" strike="noStrike">
                          <a:solidFill>
                            <a:srgbClr val="231F20"/>
                          </a:solidFill>
                          <a:effectLst/>
                          <a:latin typeface="Arial" panose="020B0604020202020204" pitchFamily="34" charset="0"/>
                        </a:rPr>
                        <a:t>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2,703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492,120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98,424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54,133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58,021,005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123,449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696,252,058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1,481,387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0433707"/>
                  </a:ext>
                </a:extLst>
              </a:tr>
              <a:tr h="160847">
                <a:tc>
                  <a:txBody>
                    <a:bodyPr/>
                    <a:lstStyle/>
                    <a:p>
                      <a:pPr algn="ctr" fontAlgn="t"/>
                      <a:r>
                        <a:rPr lang="en-US" sz="1050" b="0" i="0" u="none" strike="noStrike">
                          <a:solidFill>
                            <a:srgbClr val="231F20"/>
                          </a:solidFill>
                          <a:effectLst/>
                          <a:latin typeface="Arial" panose="020B0604020202020204" pitchFamily="34" charset="0"/>
                        </a:rPr>
                        <a:t>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2,027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369,090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73,818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40,600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46,416,804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98,759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557,001,646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1,185,110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47585971"/>
                  </a:ext>
                </a:extLst>
              </a:tr>
              <a:tr h="160847">
                <a:tc>
                  <a:txBody>
                    <a:bodyPr/>
                    <a:lstStyle/>
                    <a:p>
                      <a:pPr algn="ctr" fontAlgn="t"/>
                      <a:r>
                        <a:rPr lang="en-US" sz="1050" b="0" i="0" u="none" strike="noStrike">
                          <a:solidFill>
                            <a:srgbClr val="231F20"/>
                          </a:solidFill>
                          <a:effectLst/>
                          <a:latin typeface="Arial" panose="020B0604020202020204" pitchFamily="34" charset="0"/>
                        </a:rPr>
                        <a:t>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1,689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307,575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61,515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33,833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217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87,434,431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186,031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1,049,213,170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2,232,368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84976492"/>
                  </a:ext>
                </a:extLst>
              </a:tr>
              <a:tr h="160847">
                <a:tc>
                  <a:txBody>
                    <a:bodyPr/>
                    <a:lstStyle/>
                    <a:p>
                      <a:pPr algn="ctr" fontAlgn="t"/>
                      <a:r>
                        <a:rPr lang="en-US" sz="1050" b="0" i="0" u="none" strike="noStrike">
                          <a:solidFill>
                            <a:srgbClr val="231F20"/>
                          </a:solidFill>
                          <a:effectLst/>
                          <a:latin typeface="Arial" panose="020B0604020202020204" pitchFamily="34" charset="0"/>
                        </a:rPr>
                        <a:t>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1,351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246,060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49,212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27,067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248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79,940,051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170,085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959,280,613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2,041,023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49643535"/>
                  </a:ext>
                </a:extLst>
              </a:tr>
              <a:tr h="160847">
                <a:tc>
                  <a:txBody>
                    <a:bodyPr/>
                    <a:lstStyle/>
                    <a:p>
                      <a:pPr algn="ctr" fontAlgn="t"/>
                      <a:r>
                        <a:rPr lang="en-US" sz="1050" b="0" i="0" u="none" strike="noStrike" dirty="0">
                          <a:solidFill>
                            <a:srgbClr val="231F20"/>
                          </a:solidFill>
                          <a:effectLst/>
                          <a:latin typeface="Arial" panose="020B0604020202020204" pitchFamily="34" charset="0"/>
                        </a:rPr>
                        <a:t>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1,182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215,303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43,061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23,683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439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123,818,436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263,443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1,485,821,232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3,161,322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81403633"/>
                  </a:ext>
                </a:extLst>
              </a:tr>
              <a:tr h="160847">
                <a:tc>
                  <a:txBody>
                    <a:bodyPr/>
                    <a:lstStyle/>
                    <a:p>
                      <a:pPr algn="ctr" fontAlgn="t"/>
                      <a:r>
                        <a:rPr lang="en-US" sz="1050" b="0" i="0" u="none" strike="noStrike" dirty="0">
                          <a:solidFill>
                            <a:srgbClr val="231F20"/>
                          </a:solidFill>
                          <a:effectLst/>
                          <a:latin typeface="Arial" panose="020B0604020202020204" pitchFamily="34" charset="0"/>
                        </a:rPr>
                        <a:t>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1,014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184,545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36,909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20,300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33,362,078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70,983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400,344,933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851,798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04530091"/>
                  </a:ext>
                </a:extLst>
              </a:tr>
              <a:tr h="160847">
                <a:tc>
                  <a:txBody>
                    <a:bodyPr/>
                    <a:lstStyle/>
                    <a:p>
                      <a:pPr algn="ctr" fontAlgn="t"/>
                      <a:r>
                        <a:rPr lang="en-US" sz="1050" b="0" i="0" u="none" strike="noStrike">
                          <a:solidFill>
                            <a:srgbClr val="231F20"/>
                          </a:solidFill>
                          <a:effectLst/>
                          <a:latin typeface="Arial" panose="020B0604020202020204" pitchFamily="34" charset="0"/>
                        </a:rPr>
                        <a:t>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153,788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30,758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16,917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368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74,137,951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157,740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889,655,407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1,892,884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93346167"/>
                  </a:ext>
                </a:extLst>
              </a:tr>
              <a:tr h="160847">
                <a:tc>
                  <a:txBody>
                    <a:bodyPr/>
                    <a:lstStyle/>
                    <a:p>
                      <a:pPr algn="ctr" fontAlgn="t"/>
                      <a:r>
                        <a:rPr lang="en-US" sz="1050" b="0" i="0" u="none" strike="noStrike">
                          <a:solidFill>
                            <a:srgbClr val="231F20"/>
                          </a:solidFill>
                          <a:effectLst/>
                          <a:latin typeface="Arial" panose="020B0604020202020204" pitchFamily="34" charset="0"/>
                        </a:rPr>
                        <a:t>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123,030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24,606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13,533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364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58,665,683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124,821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703,988,192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1,497,847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29782205"/>
                  </a:ext>
                </a:extLst>
              </a:tr>
              <a:tr h="160847">
                <a:tc>
                  <a:txBody>
                    <a:bodyPr/>
                    <a:lstStyle/>
                    <a:p>
                      <a:pPr algn="ctr" fontAlgn="t"/>
                      <a:r>
                        <a:rPr lang="en-US" sz="1050" b="0" i="0" u="none" strike="noStrike">
                          <a:solidFill>
                            <a:srgbClr val="231F20"/>
                          </a:solidFill>
                          <a:effectLst/>
                          <a:latin typeface="Arial" panose="020B0604020202020204" pitchFamily="34" charset="0"/>
                        </a:rPr>
                        <a:t>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92,273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18,455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10,150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21,999,631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46,808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263,995,572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561,693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624790538"/>
                  </a:ext>
                </a:extLst>
              </a:tr>
              <a:tr h="160847">
                <a:tc>
                  <a:txBody>
                    <a:bodyPr/>
                    <a:lstStyle/>
                    <a:p>
                      <a:pPr algn="ctr" fontAlgn="t"/>
                      <a:r>
                        <a:rPr lang="en-US" sz="1050" b="0" i="0" u="none" strike="noStrike">
                          <a:solidFill>
                            <a:srgbClr val="231F20"/>
                          </a:solidFill>
                          <a:effectLst/>
                          <a:latin typeface="Arial" panose="020B0604020202020204" pitchFamily="34" charset="0"/>
                        </a:rPr>
                        <a:t>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1,400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86,121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17,224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9,473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490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55,281,124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117,619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663,373,488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1,411,433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152500670"/>
                  </a:ext>
                </a:extLst>
              </a:tr>
              <a:tr h="160847">
                <a:tc>
                  <a:txBody>
                    <a:bodyPr/>
                    <a:lstStyle/>
                    <a:p>
                      <a:pPr algn="ctr" fontAlgn="t"/>
                      <a:r>
                        <a:rPr lang="en-US" sz="1050" b="0" i="0" u="none" strike="noStrike">
                          <a:solidFill>
                            <a:srgbClr val="231F20"/>
                          </a:solidFill>
                          <a:effectLst/>
                          <a:latin typeface="Arial" panose="020B0604020202020204" pitchFamily="34" charset="0"/>
                        </a:rPr>
                        <a:t>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1,300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79,970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15,994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8,797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7,857,011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16,717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94,284,133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200,605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42559511"/>
                  </a:ext>
                </a:extLst>
              </a:tr>
              <a:tr h="160847">
                <a:tc>
                  <a:txBody>
                    <a:bodyPr/>
                    <a:lstStyle/>
                    <a:p>
                      <a:pPr algn="ctr" fontAlgn="t"/>
                      <a:r>
                        <a:rPr lang="en-US" sz="1050" b="0" i="0" u="none" strike="noStrike">
                          <a:solidFill>
                            <a:srgbClr val="231F20"/>
                          </a:solidFill>
                          <a:effectLst/>
                          <a:latin typeface="Arial" panose="020B0604020202020204" pitchFamily="34" charset="0"/>
                        </a:rPr>
                        <a:t>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73,818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14,764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8,120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385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37,230,145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79,213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446,761,737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950,557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37308228"/>
                  </a:ext>
                </a:extLst>
              </a:tr>
              <a:tr h="160847">
                <a:tc>
                  <a:txBody>
                    <a:bodyPr/>
                    <a:lstStyle/>
                    <a:p>
                      <a:pPr algn="ctr" fontAlgn="t"/>
                      <a:r>
                        <a:rPr lang="en-US" sz="1050" b="0" i="0" u="none" strike="noStrike">
                          <a:solidFill>
                            <a:srgbClr val="231F20"/>
                          </a:solidFill>
                          <a:effectLst/>
                          <a:latin typeface="Arial" panose="020B0604020202020204" pitchFamily="34" charset="0"/>
                        </a:rPr>
                        <a:t>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61,515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12,303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6,767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295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23,772,495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50,580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285,269,940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606,957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68106635"/>
                  </a:ext>
                </a:extLst>
              </a:tr>
              <a:tr h="160847">
                <a:tc>
                  <a:txBody>
                    <a:bodyPr/>
                    <a:lstStyle/>
                    <a:p>
                      <a:pPr algn="ctr" fontAlgn="t"/>
                      <a:r>
                        <a:rPr lang="en-US" sz="1050" b="0" i="0" u="none" strike="noStrike">
                          <a:solidFill>
                            <a:srgbClr val="231F20"/>
                          </a:solidFill>
                          <a:effectLst/>
                          <a:latin typeface="Arial" panose="020B0604020202020204" pitchFamily="34" charset="0"/>
                        </a:rPr>
                        <a:t>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304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55,364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11,073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6,090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162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11,749,253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24,998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a:solidFill>
                            <a:srgbClr val="231F20"/>
                          </a:solidFill>
                          <a:effectLst/>
                          <a:latin typeface="Arial" panose="020B0604020202020204" pitchFamily="34" charset="0"/>
                        </a:rPr>
                        <a:t>140,991,042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050" b="0" i="0" u="none" strike="noStrike" dirty="0">
                          <a:solidFill>
                            <a:srgbClr val="231F20"/>
                          </a:solidFill>
                          <a:effectLst/>
                          <a:latin typeface="Arial" panose="020B0604020202020204" pitchFamily="34" charset="0"/>
                        </a:rPr>
                        <a:t>299,981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20797123"/>
                  </a:ext>
                </a:extLst>
              </a:tr>
              <a:tr h="160847">
                <a:tc gridSpan="6">
                  <a:txBody>
                    <a:bodyPr/>
                    <a:lstStyle/>
                    <a:p>
                      <a:pPr algn="ctr" fontAlgn="t"/>
                      <a:r>
                        <a:rPr lang="en-US" sz="1050" b="1" i="0" u="none" strike="noStrike" dirty="0">
                          <a:solidFill>
                            <a:srgbClr val="000000"/>
                          </a:solidFill>
                          <a:effectLst/>
                          <a:latin typeface="Arial" panose="020B0604020202020204" pitchFamily="34" charset="0"/>
                        </a:rPr>
                        <a:t>Grand Total</a:t>
                      </a:r>
                    </a:p>
                  </a:txBody>
                  <a:tcPr marL="0" marR="0" marT="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r>
                        <a:rPr lang="en-US" sz="1050" b="1" i="0" u="none" strike="noStrike" dirty="0">
                          <a:solidFill>
                            <a:srgbClr val="231F20"/>
                          </a:solidFill>
                          <a:effectLst/>
                          <a:latin typeface="Arial" panose="020B0604020202020204" pitchFamily="34" charset="0"/>
                        </a:rPr>
                        <a:t>5,550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t"/>
                      <a:r>
                        <a:rPr lang="en-US" sz="1050" b="1" i="0" u="none" strike="noStrike">
                          <a:solidFill>
                            <a:srgbClr val="231F20"/>
                          </a:solidFill>
                          <a:effectLst/>
                          <a:latin typeface="Arial" panose="020B0604020202020204" pitchFamily="34" charset="0"/>
                        </a:rPr>
                        <a:t>1,659,586,083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t"/>
                      <a:r>
                        <a:rPr lang="en-US" sz="1050" b="1" i="0" u="none" strike="noStrike">
                          <a:solidFill>
                            <a:srgbClr val="231F20"/>
                          </a:solidFill>
                          <a:effectLst/>
                          <a:latin typeface="Arial" panose="020B0604020202020204" pitchFamily="34" charset="0"/>
                        </a:rPr>
                        <a:t>3,531,034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t"/>
                      <a:r>
                        <a:rPr lang="en-US" sz="1050" b="1" i="0" u="none" strike="noStrike">
                          <a:solidFill>
                            <a:srgbClr val="231F20"/>
                          </a:solidFill>
                          <a:effectLst/>
                          <a:latin typeface="Arial" panose="020B0604020202020204" pitchFamily="34" charset="0"/>
                        </a:rPr>
                        <a:t>19,915,032,992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tc>
                  <a:txBody>
                    <a:bodyPr/>
                    <a:lstStyle/>
                    <a:p>
                      <a:pPr algn="ctr" fontAlgn="t"/>
                      <a:r>
                        <a:rPr lang="en-US" sz="1050" b="1" i="0" u="none" strike="noStrike" dirty="0">
                          <a:solidFill>
                            <a:srgbClr val="231F20"/>
                          </a:solidFill>
                          <a:effectLst/>
                          <a:latin typeface="Arial" panose="020B0604020202020204" pitchFamily="34" charset="0"/>
                        </a:rPr>
                        <a:t>42,372,411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tcPr>
                </a:tc>
                <a:extLst>
                  <a:ext uri="{0D108BD9-81ED-4DB2-BD59-A6C34878D82A}">
                    <a16:rowId xmlns:a16="http://schemas.microsoft.com/office/drawing/2014/main" xmlns="" val="2754610783"/>
                  </a:ext>
                </a:extLst>
              </a:tr>
            </a:tbl>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37</a:t>
            </a:fld>
            <a:endParaRPr lang="en-US"/>
          </a:p>
        </p:txBody>
      </p:sp>
    </p:spTree>
    <p:extLst>
      <p:ext uri="{BB962C8B-B14F-4D97-AF65-F5344CB8AC3E}">
        <p14:creationId xmlns:p14="http://schemas.microsoft.com/office/powerpoint/2010/main" val="130008674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210B9F2-1205-4582-A941-C6B4D02569FF}"/>
              </a:ext>
            </a:extLst>
          </p:cNvPr>
          <p:cNvSpPr>
            <a:spLocks noGrp="1"/>
          </p:cNvSpPr>
          <p:nvPr>
            <p:ph type="title"/>
          </p:nvPr>
        </p:nvSpPr>
        <p:spPr>
          <a:xfrm>
            <a:off x="252662" y="272717"/>
            <a:ext cx="11698706" cy="673768"/>
          </a:xfrm>
        </p:spPr>
        <p:txBody>
          <a:bodyPr>
            <a:normAutofit fontScale="90000"/>
          </a:bodyPr>
          <a:lstStyle/>
          <a:p>
            <a:pPr algn="ctr"/>
            <a:r>
              <a:rPr lang="en-US" sz="2700" dirty="0">
                <a:solidFill>
                  <a:schemeClr val="accent1"/>
                </a:solidFill>
                <a:latin typeface="Arial Black" panose="020B0A04020102020204" pitchFamily="34" charset="0"/>
              </a:rPr>
              <a:t>Scenario 2:</a:t>
            </a:r>
            <a:r>
              <a:rPr lang="en-US" sz="2200" dirty="0">
                <a:solidFill>
                  <a:schemeClr val="accent1"/>
                </a:solidFill>
                <a:latin typeface="Arial Black" panose="020B0A04020102020204" pitchFamily="34" charset="0"/>
              </a:rPr>
              <a:t> </a:t>
            </a:r>
            <a:r>
              <a:rPr lang="en-US" sz="2200" b="1" dirty="0">
                <a:solidFill>
                  <a:srgbClr val="000000"/>
                </a:solidFill>
                <a:latin typeface="Arial Black" panose="020B0A04020102020204" pitchFamily="34" charset="0"/>
              </a:rPr>
              <a:t>SUMMARY OF PROPOSED PUBLIC SECTOR WAGE BILL IN SOUTH SUDAN, FY 2021/22</a:t>
            </a:r>
            <a:endParaRPr lang="en-US" dirty="0">
              <a:latin typeface="Arial Black" panose="020B0A04020102020204" pitchFamily="34" charset="0"/>
            </a:endParaRPr>
          </a:p>
        </p:txBody>
      </p:sp>
      <p:graphicFrame>
        <p:nvGraphicFramePr>
          <p:cNvPr id="4" name="Content Placeholder 3">
            <a:extLst>
              <a:ext uri="{FF2B5EF4-FFF2-40B4-BE49-F238E27FC236}">
                <a16:creationId xmlns:a16="http://schemas.microsoft.com/office/drawing/2014/main" xmlns="" id="{272DAB20-2528-4C6D-A872-023849C6AD84}"/>
              </a:ext>
            </a:extLst>
          </p:cNvPr>
          <p:cNvGraphicFramePr>
            <a:graphicFrameLocks noGrp="1"/>
          </p:cNvGraphicFramePr>
          <p:nvPr>
            <p:ph idx="1"/>
            <p:extLst>
              <p:ext uri="{D42A27DB-BD31-4B8C-83A1-F6EECF244321}">
                <p14:modId xmlns:p14="http://schemas.microsoft.com/office/powerpoint/2010/main" val="1675439379"/>
              </p:ext>
            </p:extLst>
          </p:nvPr>
        </p:nvGraphicFramePr>
        <p:xfrm>
          <a:off x="112295" y="1018684"/>
          <a:ext cx="11993480" cy="5625228"/>
        </p:xfrm>
        <a:graphic>
          <a:graphicData uri="http://schemas.openxmlformats.org/drawingml/2006/table">
            <a:tbl>
              <a:tblPr/>
              <a:tblGrid>
                <a:gridCol w="2942066">
                  <a:extLst>
                    <a:ext uri="{9D8B030D-6E8A-4147-A177-3AD203B41FA5}">
                      <a16:colId xmlns:a16="http://schemas.microsoft.com/office/drawing/2014/main" xmlns="" val="2728348881"/>
                    </a:ext>
                  </a:extLst>
                </a:gridCol>
                <a:gridCol w="2045242">
                  <a:extLst>
                    <a:ext uri="{9D8B030D-6E8A-4147-A177-3AD203B41FA5}">
                      <a16:colId xmlns:a16="http://schemas.microsoft.com/office/drawing/2014/main" xmlns="" val="3820334219"/>
                    </a:ext>
                  </a:extLst>
                </a:gridCol>
                <a:gridCol w="1986832">
                  <a:extLst>
                    <a:ext uri="{9D8B030D-6E8A-4147-A177-3AD203B41FA5}">
                      <a16:colId xmlns:a16="http://schemas.microsoft.com/office/drawing/2014/main" xmlns="" val="1513972607"/>
                    </a:ext>
                  </a:extLst>
                </a:gridCol>
                <a:gridCol w="2117315">
                  <a:extLst>
                    <a:ext uri="{9D8B030D-6E8A-4147-A177-3AD203B41FA5}">
                      <a16:colId xmlns:a16="http://schemas.microsoft.com/office/drawing/2014/main" xmlns="" val="960387054"/>
                    </a:ext>
                  </a:extLst>
                </a:gridCol>
                <a:gridCol w="1824792">
                  <a:extLst>
                    <a:ext uri="{9D8B030D-6E8A-4147-A177-3AD203B41FA5}">
                      <a16:colId xmlns:a16="http://schemas.microsoft.com/office/drawing/2014/main" xmlns="" val="2744561035"/>
                    </a:ext>
                  </a:extLst>
                </a:gridCol>
                <a:gridCol w="1077233">
                  <a:extLst>
                    <a:ext uri="{9D8B030D-6E8A-4147-A177-3AD203B41FA5}">
                      <a16:colId xmlns:a16="http://schemas.microsoft.com/office/drawing/2014/main" xmlns="" val="2845411452"/>
                    </a:ext>
                  </a:extLst>
                </a:gridCol>
              </a:tblGrid>
              <a:tr h="471832">
                <a:tc>
                  <a:txBody>
                    <a:bodyPr/>
                    <a:lstStyle/>
                    <a:p>
                      <a:pPr algn="ctr" fontAlgn="ctr"/>
                      <a:r>
                        <a:rPr lang="en-US" sz="1400" b="1" i="0" u="none" strike="noStrike" dirty="0">
                          <a:solidFill>
                            <a:srgbClr val="000000"/>
                          </a:solidFill>
                          <a:effectLst/>
                          <a:latin typeface="Arial" panose="020B0604020202020204" pitchFamily="34" charset="0"/>
                        </a:rPr>
                        <a:t> </a:t>
                      </a:r>
                    </a:p>
                  </a:txBody>
                  <a:tcPr marL="0" marR="0" marT="0" marB="0" anchor="ctr">
                    <a:lnL>
                      <a:noFill/>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Total Monthly </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Wage Bill (SSP) </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Total Monthly</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Total Annual</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Wage Bill (SSP) </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Total Annual</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As % </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of Total</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65375100"/>
                  </a:ext>
                </a:extLst>
              </a:tr>
              <a:tr h="217192">
                <a:tc gridSpan="6">
                  <a:txBody>
                    <a:bodyPr/>
                    <a:lstStyle/>
                    <a:p>
                      <a:pPr algn="l" fontAlgn="ctr"/>
                      <a:r>
                        <a:rPr lang="en-US" sz="1400" b="1" i="0" u="none" strike="noStrike" dirty="0">
                          <a:solidFill>
                            <a:srgbClr val="000000"/>
                          </a:solidFill>
                          <a:effectLst/>
                          <a:latin typeface="Arial" panose="020B0604020202020204" pitchFamily="34" charset="0"/>
                        </a:rPr>
                        <a:t>National/Central Government</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514015849"/>
                  </a:ext>
                </a:extLst>
              </a:tr>
              <a:tr h="149788">
                <a:tc>
                  <a:txBody>
                    <a:bodyPr/>
                    <a:lstStyle/>
                    <a:p>
                      <a:pPr algn="l" fontAlgn="t"/>
                      <a:r>
                        <a:rPr lang="en-US" sz="1400" b="0" i="0" u="none" strike="noStrike" dirty="0">
                          <a:solidFill>
                            <a:srgbClr val="000000"/>
                          </a:solidFill>
                          <a:effectLst/>
                          <a:latin typeface="Arial" panose="020B0604020202020204" pitchFamily="34" charset="0"/>
                        </a:rPr>
                        <a:t>General Public Service</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5,190,997,794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11,044,676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62,291,973,533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132,536,114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chemeClr val="tx1"/>
                          </a:solidFill>
                          <a:effectLst/>
                          <a:latin typeface="Arial" panose="020B0604020202020204" pitchFamily="34" charset="0"/>
                        </a:rPr>
                        <a:t>15.6%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67457569"/>
                  </a:ext>
                </a:extLst>
              </a:tr>
              <a:tr h="149788">
                <a:tc>
                  <a:txBody>
                    <a:bodyPr/>
                    <a:lstStyle/>
                    <a:p>
                      <a:pPr algn="l" fontAlgn="t"/>
                      <a:r>
                        <a:rPr lang="en-US" sz="1400" b="0" i="0" u="none" strike="noStrike" dirty="0">
                          <a:solidFill>
                            <a:srgbClr val="000000"/>
                          </a:solidFill>
                          <a:effectLst/>
                          <a:latin typeface="Arial" panose="020B0604020202020204" pitchFamily="34" charset="0"/>
                        </a:rPr>
                        <a:t>Constitutional Postholders</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780,419,792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1,660,468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9,365,037,505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19,925,612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8324877"/>
                  </a:ext>
                </a:extLst>
              </a:tr>
              <a:tr h="149788">
                <a:tc>
                  <a:txBody>
                    <a:bodyPr/>
                    <a:lstStyle/>
                    <a:p>
                      <a:pPr algn="l" fontAlgn="t"/>
                      <a:r>
                        <a:rPr lang="en-US" sz="1400" b="0" i="0" u="none" strike="noStrike" dirty="0">
                          <a:solidFill>
                            <a:srgbClr val="000000"/>
                          </a:solidFill>
                          <a:effectLst/>
                          <a:latin typeface="Arial" panose="020B0604020202020204" pitchFamily="34" charset="0"/>
                        </a:rPr>
                        <a:t>Foreign Affairs Headquarters</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105,236,645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223,908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1,262,839,741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2,686,893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123419550"/>
                  </a:ext>
                </a:extLst>
              </a:tr>
              <a:tr h="149788">
                <a:tc>
                  <a:txBody>
                    <a:bodyPr/>
                    <a:lstStyle/>
                    <a:p>
                      <a:pPr algn="l" fontAlgn="t"/>
                      <a:r>
                        <a:rPr lang="en-US" sz="1400" b="0" i="0" u="none" strike="noStrike" dirty="0">
                          <a:solidFill>
                            <a:srgbClr val="FF0000"/>
                          </a:solidFill>
                          <a:effectLst/>
                          <a:latin typeface="Arial" panose="020B0604020202020204" pitchFamily="34" charset="0"/>
                        </a:rPr>
                        <a:t>Security Sector</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FF0000"/>
                          </a:solidFill>
                          <a:effectLst/>
                          <a:latin typeface="Arial" panose="020B0604020202020204" pitchFamily="34" charset="0"/>
                        </a:rPr>
                        <a:t>53,590,381,480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FF0000"/>
                          </a:solidFill>
                          <a:effectLst/>
                          <a:latin typeface="Arial" panose="020B0604020202020204" pitchFamily="34" charset="0"/>
                        </a:rPr>
                        <a:t>114,022,088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FF0000"/>
                          </a:solidFill>
                          <a:effectLst/>
                          <a:latin typeface="Arial" panose="020B0604020202020204" pitchFamily="34" charset="0"/>
                        </a:rPr>
                        <a:t>128,415,146,957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FF0000"/>
                          </a:solidFill>
                          <a:effectLst/>
                          <a:latin typeface="Arial" panose="020B0604020202020204" pitchFamily="34" charset="0"/>
                        </a:rPr>
                        <a:t>273,223,717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FF0000"/>
                          </a:solidFill>
                          <a:effectLst/>
                          <a:latin typeface="Arial" panose="020B0604020202020204" pitchFamily="34" charset="0"/>
                        </a:rPr>
                        <a:t>32.1%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7075386"/>
                  </a:ext>
                </a:extLst>
              </a:tr>
              <a:tr h="149788">
                <a:tc>
                  <a:txBody>
                    <a:bodyPr/>
                    <a:lstStyle/>
                    <a:p>
                      <a:pPr algn="l" fontAlgn="t"/>
                      <a:r>
                        <a:rPr lang="en-US" sz="1400" b="0" i="0" u="none" strike="noStrike" dirty="0">
                          <a:solidFill>
                            <a:srgbClr val="000000"/>
                          </a:solidFill>
                          <a:effectLst/>
                          <a:latin typeface="Arial" panose="020B0604020202020204" pitchFamily="34" charset="0"/>
                        </a:rPr>
                        <a:t>Foreign Service</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2,897,091,238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6,164,024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34,765,094,857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73,968,287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chemeClr val="tx1"/>
                          </a:solidFill>
                          <a:effectLst/>
                          <a:latin typeface="Arial" panose="020B0604020202020204" pitchFamily="34" charset="0"/>
                        </a:rPr>
                        <a:t>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70637443"/>
                  </a:ext>
                </a:extLst>
              </a:tr>
              <a:tr h="149788">
                <a:tc>
                  <a:txBody>
                    <a:bodyPr/>
                    <a:lstStyle/>
                    <a:p>
                      <a:pPr algn="l" fontAlgn="t"/>
                      <a:r>
                        <a:rPr lang="en-US" sz="1400" b="0" i="0" u="none" strike="noStrike">
                          <a:solidFill>
                            <a:srgbClr val="000000"/>
                          </a:solidFill>
                          <a:effectLst/>
                          <a:latin typeface="Arial" panose="020B0604020202020204" pitchFamily="34" charset="0"/>
                        </a:rPr>
                        <a:t>Higher Education</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1,659,586,083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3,531,034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19,915,032,992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42,372,411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chemeClr val="tx1"/>
                          </a:solidFill>
                          <a:effectLst/>
                          <a:latin typeface="Arial" panose="020B0604020202020204" pitchFamily="34" charset="0"/>
                        </a:rPr>
                        <a:t>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076771187"/>
                  </a:ext>
                </a:extLst>
              </a:tr>
              <a:tr h="233832">
                <a:tc>
                  <a:txBody>
                    <a:bodyPr/>
                    <a:lstStyle/>
                    <a:p>
                      <a:pPr algn="l" fontAlgn="t"/>
                      <a:r>
                        <a:rPr lang="en-US" sz="1400" b="0" i="0" u="none" strike="noStrike" dirty="0">
                          <a:solidFill>
                            <a:srgbClr val="000000"/>
                          </a:solidFill>
                          <a:effectLst/>
                          <a:latin typeface="Arial" panose="020B0604020202020204" pitchFamily="34" charset="0"/>
                        </a:rPr>
                        <a:t>Judiciary</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194,838,135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414,549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2,338,057,617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4,974,591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0.6%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07257555"/>
                  </a:ext>
                </a:extLst>
              </a:tr>
              <a:tr h="217192">
                <a:tc gridSpan="6">
                  <a:txBody>
                    <a:bodyPr/>
                    <a:lstStyle/>
                    <a:p>
                      <a:pPr algn="l" fontAlgn="ctr"/>
                      <a:r>
                        <a:rPr lang="en-US" sz="1400" b="1" i="0" u="none" strike="noStrike" dirty="0">
                          <a:solidFill>
                            <a:srgbClr val="000000"/>
                          </a:solidFill>
                          <a:effectLst/>
                          <a:latin typeface="Arial" panose="020B0604020202020204" pitchFamily="34" charset="0"/>
                        </a:rPr>
                        <a:t>State/AA Governments</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lnL w="6350" cap="flat" cmpd="sng" algn="ctr">
                      <a:solidFill>
                        <a:srgbClr val="000000"/>
                      </a:solidFill>
                      <a:prstDash val="solid"/>
                      <a:round/>
                      <a:headEnd type="none" w="med" len="med"/>
                      <a:tailEnd type="none" w="med" len="med"/>
                    </a:lnL>
                    <a:lnT w="6350" cap="flat" cmpd="sng" algn="ctr">
                      <a:solidFill>
                        <a:srgbClr val="000000"/>
                      </a:solidFill>
                      <a:prstDash val="solid"/>
                      <a:round/>
                      <a:headEnd type="none" w="med" len="med"/>
                      <a:tailEnd type="none" w="med" len="med"/>
                    </a:lnT>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xmlns="" val="1573408538"/>
                  </a:ext>
                </a:extLst>
              </a:tr>
              <a:tr h="149788">
                <a:tc>
                  <a:txBody>
                    <a:bodyPr/>
                    <a:lstStyle/>
                    <a:p>
                      <a:pPr algn="l" fontAlgn="t"/>
                      <a:r>
                        <a:rPr lang="en-US" sz="1400" b="0" i="0" u="none" strike="noStrike">
                          <a:solidFill>
                            <a:srgbClr val="000000"/>
                          </a:solidFill>
                          <a:effectLst/>
                          <a:latin typeface="Arial" panose="020B0604020202020204" pitchFamily="34" charset="0"/>
                        </a:rPr>
                        <a:t>Central Equatoria</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2,541,298,032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5,407,017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18,297,345,834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38,930,523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4.57%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54195475"/>
                  </a:ext>
                </a:extLst>
              </a:tr>
              <a:tr h="149788">
                <a:tc>
                  <a:txBody>
                    <a:bodyPr/>
                    <a:lstStyle/>
                    <a:p>
                      <a:pPr algn="l" fontAlgn="t"/>
                      <a:r>
                        <a:rPr lang="en-US" sz="1400" b="0" i="0" u="none" strike="noStrike" dirty="0">
                          <a:solidFill>
                            <a:srgbClr val="000000"/>
                          </a:solidFill>
                          <a:effectLst/>
                          <a:latin typeface="Arial" panose="020B0604020202020204" pitchFamily="34" charset="0"/>
                        </a:rPr>
                        <a:t>Eastern </a:t>
                      </a:r>
                      <a:r>
                        <a:rPr lang="en-US" sz="1400" b="0" i="0" u="none" strike="noStrike" dirty="0" err="1">
                          <a:solidFill>
                            <a:srgbClr val="000000"/>
                          </a:solidFill>
                          <a:effectLst/>
                          <a:latin typeface="Arial" panose="020B0604020202020204" pitchFamily="34" charset="0"/>
                        </a:rPr>
                        <a:t>Equatoria</a:t>
                      </a:r>
                      <a:endParaRPr lang="en-US" sz="1400" b="0" i="0" u="none" strike="noStrike" dirty="0">
                        <a:solidFill>
                          <a:srgbClr val="000000"/>
                        </a:solidFill>
                        <a:effectLst/>
                        <a:latin typeface="Arial" panose="020B0604020202020204" pitchFamily="34" charset="0"/>
                      </a:endParaRP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1,501,081,822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3,193,791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10,807,789,121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22,995,296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2.70%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94014115"/>
                  </a:ext>
                </a:extLst>
              </a:tr>
              <a:tr h="149788">
                <a:tc>
                  <a:txBody>
                    <a:bodyPr/>
                    <a:lstStyle/>
                    <a:p>
                      <a:pPr algn="l" fontAlgn="t"/>
                      <a:r>
                        <a:rPr lang="en-US" sz="1400" b="0" i="0" u="none" strike="noStrike" dirty="0">
                          <a:solidFill>
                            <a:srgbClr val="000000"/>
                          </a:solidFill>
                          <a:effectLst/>
                          <a:latin typeface="Arial" panose="020B0604020202020204" pitchFamily="34" charset="0"/>
                        </a:rPr>
                        <a:t>Jonglei</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2,822,949,382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6,006,275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20,325,235,552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43,245,182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5.08%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414920343"/>
                  </a:ext>
                </a:extLst>
              </a:tr>
              <a:tr h="149788">
                <a:tc>
                  <a:txBody>
                    <a:bodyPr/>
                    <a:lstStyle/>
                    <a:p>
                      <a:pPr algn="l" fontAlgn="t"/>
                      <a:r>
                        <a:rPr lang="en-US" sz="1400" b="0" i="0" u="none" strike="noStrike" dirty="0">
                          <a:solidFill>
                            <a:srgbClr val="000000"/>
                          </a:solidFill>
                          <a:effectLst/>
                          <a:latin typeface="Arial" panose="020B0604020202020204" pitchFamily="34" charset="0"/>
                        </a:rPr>
                        <a:t>Lakes</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1,873,984,497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3,987,201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13,492,688,379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28,707,848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3.37%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70124154"/>
                  </a:ext>
                </a:extLst>
              </a:tr>
              <a:tr h="149788">
                <a:tc>
                  <a:txBody>
                    <a:bodyPr/>
                    <a:lstStyle/>
                    <a:p>
                      <a:pPr algn="l" fontAlgn="t"/>
                      <a:r>
                        <a:rPr lang="en-US" sz="1400" b="0" i="0" u="none" strike="noStrike" dirty="0">
                          <a:solidFill>
                            <a:srgbClr val="000000"/>
                          </a:solidFill>
                          <a:effectLst/>
                          <a:latin typeface="Arial" panose="020B0604020202020204" pitchFamily="34" charset="0"/>
                        </a:rPr>
                        <a:t>Northern Bahr El Ghazal</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1,648,936,566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3,508,376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11,872,343,272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25,260,305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2.97%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74485528"/>
                  </a:ext>
                </a:extLst>
              </a:tr>
              <a:tr h="149788">
                <a:tc>
                  <a:txBody>
                    <a:bodyPr/>
                    <a:lstStyle/>
                    <a:p>
                      <a:pPr algn="l" fontAlgn="t"/>
                      <a:r>
                        <a:rPr lang="en-US" sz="1400" b="0" i="0" u="none" strike="noStrike" dirty="0">
                          <a:solidFill>
                            <a:srgbClr val="000000"/>
                          </a:solidFill>
                          <a:effectLst/>
                          <a:latin typeface="Arial" panose="020B0604020202020204" pitchFamily="34" charset="0"/>
                        </a:rPr>
                        <a:t>Unity</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1,718,584,375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3,656,563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12,373,807,501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26,327,250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3.09%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5210499"/>
                  </a:ext>
                </a:extLst>
              </a:tr>
              <a:tr h="149788">
                <a:tc>
                  <a:txBody>
                    <a:bodyPr/>
                    <a:lstStyle/>
                    <a:p>
                      <a:pPr algn="l" fontAlgn="t"/>
                      <a:r>
                        <a:rPr lang="en-US" sz="1400" b="0" i="0" u="none" strike="noStrike" dirty="0">
                          <a:solidFill>
                            <a:srgbClr val="000000"/>
                          </a:solidFill>
                          <a:effectLst/>
                          <a:latin typeface="Arial" panose="020B0604020202020204" pitchFamily="34" charset="0"/>
                        </a:rPr>
                        <a:t>Upper Nile</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2,614,233,499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5,562,199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18,822,481,196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40,047,832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4.71%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79394255"/>
                  </a:ext>
                </a:extLst>
              </a:tr>
              <a:tr h="149788">
                <a:tc>
                  <a:txBody>
                    <a:bodyPr/>
                    <a:lstStyle/>
                    <a:p>
                      <a:pPr algn="l" fontAlgn="t"/>
                      <a:r>
                        <a:rPr lang="en-US" sz="1400" b="0" i="0" u="none" strike="noStrike" dirty="0" err="1">
                          <a:solidFill>
                            <a:srgbClr val="000000"/>
                          </a:solidFill>
                          <a:effectLst/>
                          <a:latin typeface="Arial" panose="020B0604020202020204" pitchFamily="34" charset="0"/>
                        </a:rPr>
                        <a:t>Warrap</a:t>
                      </a:r>
                      <a:endParaRPr lang="en-US" sz="1400" b="0" i="0" u="none" strike="noStrike" dirty="0">
                        <a:solidFill>
                          <a:srgbClr val="000000"/>
                        </a:solidFill>
                        <a:effectLst/>
                        <a:latin typeface="Arial" panose="020B0604020202020204" pitchFamily="34" charset="0"/>
                      </a:endParaRP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1,909,212,787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4,062,155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13,746,332,066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29,247,515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3.44%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46877427"/>
                  </a:ext>
                </a:extLst>
              </a:tr>
              <a:tr h="149788">
                <a:tc>
                  <a:txBody>
                    <a:bodyPr/>
                    <a:lstStyle/>
                    <a:p>
                      <a:pPr algn="l" fontAlgn="t"/>
                      <a:r>
                        <a:rPr lang="en-US" sz="1400" b="0" i="0" u="none" strike="noStrike" dirty="0">
                          <a:solidFill>
                            <a:srgbClr val="000000"/>
                          </a:solidFill>
                          <a:effectLst/>
                          <a:latin typeface="Arial" panose="020B0604020202020204" pitchFamily="34" charset="0"/>
                        </a:rPr>
                        <a:t>Western Bahr El Ghazal</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1,679,478,773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3,573,359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12,092,247,165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25,728,185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3.02%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31496833"/>
                  </a:ext>
                </a:extLst>
              </a:tr>
              <a:tr h="157277">
                <a:tc>
                  <a:txBody>
                    <a:bodyPr/>
                    <a:lstStyle/>
                    <a:p>
                      <a:pPr algn="l" fontAlgn="t"/>
                      <a:r>
                        <a:rPr lang="en-US" sz="1400" b="0" i="0" u="none" strike="noStrike" dirty="0">
                          <a:solidFill>
                            <a:srgbClr val="000000"/>
                          </a:solidFill>
                          <a:effectLst/>
                          <a:latin typeface="Arial" panose="020B0604020202020204" pitchFamily="34" charset="0"/>
                        </a:rPr>
                        <a:t>Western </a:t>
                      </a:r>
                      <a:r>
                        <a:rPr lang="en-US" sz="1400" b="0" i="0" u="none" strike="noStrike" dirty="0" err="1">
                          <a:solidFill>
                            <a:srgbClr val="000000"/>
                          </a:solidFill>
                          <a:effectLst/>
                          <a:latin typeface="Arial" panose="020B0604020202020204" pitchFamily="34" charset="0"/>
                        </a:rPr>
                        <a:t>Equatoria</a:t>
                      </a:r>
                      <a:endParaRPr lang="en-US" sz="1400" b="0" i="0" u="none" strike="noStrike" dirty="0">
                        <a:solidFill>
                          <a:srgbClr val="000000"/>
                        </a:solidFill>
                        <a:effectLst/>
                        <a:latin typeface="Arial" panose="020B0604020202020204" pitchFamily="34" charset="0"/>
                      </a:endParaRP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1,315,318,666</a:t>
                      </a:r>
                      <a:endParaRPr lang="en-US" sz="1400" b="0" i="0" u="none" strike="noStrike" dirty="0">
                        <a:solidFill>
                          <a:srgbClr val="000000"/>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2,798,550</a:t>
                      </a:r>
                      <a:endParaRPr lang="en-US" sz="1400" b="0" i="0" u="none" strike="noStrike" dirty="0">
                        <a:solidFill>
                          <a:srgbClr val="000000"/>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9,470,294,398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20,149,563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2.37%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338201174"/>
                  </a:ext>
                </a:extLst>
              </a:tr>
              <a:tr h="157277">
                <a:tc>
                  <a:txBody>
                    <a:bodyPr/>
                    <a:lstStyle/>
                    <a:p>
                      <a:pPr algn="l" fontAlgn="t"/>
                      <a:r>
                        <a:rPr lang="en-US" sz="1400" b="0" i="0" u="none" strike="noStrike" dirty="0" err="1">
                          <a:solidFill>
                            <a:srgbClr val="000000"/>
                          </a:solidFill>
                          <a:effectLst/>
                          <a:latin typeface="Arial" panose="020B0604020202020204" pitchFamily="34" charset="0"/>
                        </a:rPr>
                        <a:t>Abyei</a:t>
                      </a:r>
                      <a:r>
                        <a:rPr lang="en-US" sz="1400" b="0" i="0" u="none" strike="noStrike" dirty="0">
                          <a:solidFill>
                            <a:srgbClr val="000000"/>
                          </a:solidFill>
                          <a:effectLst/>
                          <a:latin typeface="Arial" panose="020B0604020202020204" pitchFamily="34" charset="0"/>
                        </a:rPr>
                        <a:t> AA</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16,030,200</a:t>
                      </a:r>
                      <a:endParaRPr lang="en-US" sz="1400" b="0" i="0" u="none" strike="noStrike" dirty="0">
                        <a:solidFill>
                          <a:srgbClr val="000000"/>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34,107</a:t>
                      </a:r>
                      <a:endParaRPr lang="en-US" sz="1400" b="0" i="0" u="none" strike="noStrike" dirty="0">
                        <a:solidFill>
                          <a:srgbClr val="000000"/>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115,417,438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245,569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0.03%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94868855"/>
                  </a:ext>
                </a:extLst>
              </a:tr>
              <a:tr h="263092">
                <a:tc>
                  <a:txBody>
                    <a:bodyPr/>
                    <a:lstStyle/>
                    <a:p>
                      <a:pPr algn="l" fontAlgn="t"/>
                      <a:r>
                        <a:rPr lang="en-US" sz="1400" b="0" i="0" u="none" strike="noStrike" dirty="0">
                          <a:solidFill>
                            <a:srgbClr val="000000"/>
                          </a:solidFill>
                          <a:effectLst/>
                          <a:latin typeface="Arial" panose="020B0604020202020204" pitchFamily="34" charset="0"/>
                        </a:rPr>
                        <a:t>Greater Pibor AA</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14,572,909</a:t>
                      </a:r>
                      <a:endParaRPr lang="en-US" sz="1400" b="0" i="0" u="none" strike="noStrike" dirty="0">
                        <a:solidFill>
                          <a:srgbClr val="000000"/>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31,006</a:t>
                      </a:r>
                      <a:endParaRPr lang="en-US" sz="1400" b="0" i="0" u="none" strike="noStrike" dirty="0">
                        <a:solidFill>
                          <a:srgbClr val="000000"/>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104,924,943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223,245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0.03%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96527679"/>
                  </a:ext>
                </a:extLst>
              </a:tr>
              <a:tr h="149788">
                <a:tc>
                  <a:txBody>
                    <a:bodyPr/>
                    <a:lstStyle/>
                    <a:p>
                      <a:pPr algn="l" fontAlgn="t"/>
                      <a:r>
                        <a:rPr lang="en-US" sz="1400" b="0" i="0" u="none" strike="noStrike" dirty="0" err="1">
                          <a:solidFill>
                            <a:srgbClr val="000000"/>
                          </a:solidFill>
                          <a:effectLst/>
                          <a:latin typeface="Arial" panose="020B0604020202020204" pitchFamily="34" charset="0"/>
                        </a:rPr>
                        <a:t>Ruweng</a:t>
                      </a:r>
                      <a:r>
                        <a:rPr lang="en-US" sz="1400" b="0" i="0" u="none" strike="noStrike" dirty="0">
                          <a:solidFill>
                            <a:srgbClr val="000000"/>
                          </a:solidFill>
                          <a:effectLst/>
                          <a:latin typeface="Arial" panose="020B0604020202020204" pitchFamily="34" charset="0"/>
                        </a:rPr>
                        <a:t> AA</a:t>
                      </a:r>
                    </a:p>
                  </a:txBody>
                  <a:tcPr marL="134809"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17,487,491</a:t>
                      </a:r>
                      <a:endParaRPr lang="en-US" sz="1400" b="0" i="0" u="none" strike="noStrike" dirty="0">
                        <a:solidFill>
                          <a:srgbClr val="000000"/>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37,207</a:t>
                      </a:r>
                      <a:endParaRPr lang="en-US" sz="1400" b="0" i="0" u="none" strike="noStrike" dirty="0">
                        <a:solidFill>
                          <a:srgbClr val="000000"/>
                        </a:solidFill>
                        <a:effectLst/>
                        <a:latin typeface="Arial" panose="020B0604020202020204" pitchFamily="34" charset="0"/>
                      </a:endParaRP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125,909,932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267,893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C00000"/>
                          </a:solidFill>
                          <a:effectLst/>
                          <a:latin typeface="Arial" panose="020B0604020202020204" pitchFamily="34" charset="0"/>
                        </a:rPr>
                        <a:t>0.03%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15569225"/>
                  </a:ext>
                </a:extLst>
              </a:tr>
              <a:tr h="157277">
                <a:tc>
                  <a:txBody>
                    <a:bodyPr/>
                    <a:lstStyle/>
                    <a:p>
                      <a:pPr algn="ctr" fontAlgn="t"/>
                      <a:r>
                        <a:rPr lang="en-US" sz="1400" b="1" i="0" u="none" strike="noStrike" dirty="0">
                          <a:solidFill>
                            <a:srgbClr val="000000"/>
                          </a:solidFill>
                          <a:effectLst/>
                          <a:latin typeface="Arial" panose="020B0604020202020204" pitchFamily="34" charset="0"/>
                        </a:rPr>
                        <a:t>GRAND TOTAL</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   84,091,720,167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       178,918,554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     400,000,000,000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       851,063,830 </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tc>
                  <a:txBody>
                    <a:bodyPr/>
                    <a:lstStyle/>
                    <a:p>
                      <a:pPr algn="ctr" fontAlgn="t"/>
                      <a:r>
                        <a:rPr lang="en-US" sz="1400" b="1" i="0" u="none" strike="noStrike" dirty="0">
                          <a:solidFill>
                            <a:srgbClr val="000000"/>
                          </a:solidFill>
                          <a:effectLst/>
                          <a:latin typeface="Arial" panose="020B0604020202020204" pitchFamily="34" charset="0"/>
                        </a:rPr>
                        <a:t>100%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tx2">
                        <a:lumMod val="20000"/>
                        <a:lumOff val="80000"/>
                      </a:schemeClr>
                    </a:solidFill>
                  </a:tcPr>
                </a:tc>
                <a:extLst>
                  <a:ext uri="{0D108BD9-81ED-4DB2-BD59-A6C34878D82A}">
                    <a16:rowId xmlns:a16="http://schemas.microsoft.com/office/drawing/2014/main" xmlns="" val="207402066"/>
                  </a:ext>
                </a:extLst>
              </a:tr>
            </a:tbl>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38</a:t>
            </a:fld>
            <a:endParaRPr lang="en-US"/>
          </a:p>
        </p:txBody>
      </p:sp>
    </p:spTree>
    <p:extLst>
      <p:ext uri="{BB962C8B-B14F-4D97-AF65-F5344CB8AC3E}">
        <p14:creationId xmlns:p14="http://schemas.microsoft.com/office/powerpoint/2010/main" val="80919847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E282DF-2041-42FB-8A1E-4A57058012A6}"/>
              </a:ext>
            </a:extLst>
          </p:cNvPr>
          <p:cNvSpPr>
            <a:spLocks noGrp="1"/>
          </p:cNvSpPr>
          <p:nvPr>
            <p:ph type="title"/>
          </p:nvPr>
        </p:nvSpPr>
        <p:spPr>
          <a:xfrm>
            <a:off x="838200" y="365126"/>
            <a:ext cx="10515600" cy="315912"/>
          </a:xfrm>
        </p:spPr>
        <p:txBody>
          <a:bodyPr>
            <a:noAutofit/>
          </a:bodyPr>
          <a:lstStyle/>
          <a:p>
            <a:r>
              <a:rPr lang="en-US" sz="3600" dirty="0">
                <a:solidFill>
                  <a:schemeClr val="accent1"/>
                </a:solidFill>
                <a:latin typeface="Bahnschrift Condensed" panose="020B0502040204020203" pitchFamily="34" charset="0"/>
              </a:rPr>
              <a:t>Scenario 2: </a:t>
            </a:r>
            <a:r>
              <a:rPr lang="en-US" sz="3600" dirty="0">
                <a:latin typeface="Bahnschrift Condensed" panose="020B0502040204020203" pitchFamily="34" charset="0"/>
              </a:rPr>
              <a:t>General Public Sector </a:t>
            </a:r>
          </a:p>
        </p:txBody>
      </p:sp>
      <p:graphicFrame>
        <p:nvGraphicFramePr>
          <p:cNvPr id="4" name="Content Placeholder 3">
            <a:extLst>
              <a:ext uri="{FF2B5EF4-FFF2-40B4-BE49-F238E27FC236}">
                <a16:creationId xmlns:a16="http://schemas.microsoft.com/office/drawing/2014/main" xmlns="" id="{C17C8EC3-C51D-4ADD-8BAD-86A5D3ADC1A6}"/>
              </a:ext>
            </a:extLst>
          </p:cNvPr>
          <p:cNvGraphicFramePr>
            <a:graphicFrameLocks noGrp="1"/>
          </p:cNvGraphicFramePr>
          <p:nvPr>
            <p:ph idx="1"/>
            <p:extLst>
              <p:ext uri="{D42A27DB-BD31-4B8C-83A1-F6EECF244321}">
                <p14:modId xmlns:p14="http://schemas.microsoft.com/office/powerpoint/2010/main" val="3553351140"/>
              </p:ext>
            </p:extLst>
          </p:nvPr>
        </p:nvGraphicFramePr>
        <p:xfrm>
          <a:off x="176463" y="689059"/>
          <a:ext cx="12015537" cy="6096000"/>
        </p:xfrm>
        <a:graphic>
          <a:graphicData uri="http://schemas.openxmlformats.org/drawingml/2006/table">
            <a:tbl>
              <a:tblPr/>
              <a:tblGrid>
                <a:gridCol w="1865051">
                  <a:extLst>
                    <a:ext uri="{9D8B030D-6E8A-4147-A177-3AD203B41FA5}">
                      <a16:colId xmlns:a16="http://schemas.microsoft.com/office/drawing/2014/main" xmlns="" val="1229043870"/>
                    </a:ext>
                  </a:extLst>
                </a:gridCol>
                <a:gridCol w="874758">
                  <a:extLst>
                    <a:ext uri="{9D8B030D-6E8A-4147-A177-3AD203B41FA5}">
                      <a16:colId xmlns:a16="http://schemas.microsoft.com/office/drawing/2014/main" xmlns="" val="1310811913"/>
                    </a:ext>
                  </a:extLst>
                </a:gridCol>
                <a:gridCol w="777739">
                  <a:extLst>
                    <a:ext uri="{9D8B030D-6E8A-4147-A177-3AD203B41FA5}">
                      <a16:colId xmlns:a16="http://schemas.microsoft.com/office/drawing/2014/main" xmlns="" val="3974638504"/>
                    </a:ext>
                  </a:extLst>
                </a:gridCol>
                <a:gridCol w="953352">
                  <a:extLst>
                    <a:ext uri="{9D8B030D-6E8A-4147-A177-3AD203B41FA5}">
                      <a16:colId xmlns:a16="http://schemas.microsoft.com/office/drawing/2014/main" xmlns="" val="945021476"/>
                    </a:ext>
                  </a:extLst>
                </a:gridCol>
                <a:gridCol w="1388326">
                  <a:extLst>
                    <a:ext uri="{9D8B030D-6E8A-4147-A177-3AD203B41FA5}">
                      <a16:colId xmlns:a16="http://schemas.microsoft.com/office/drawing/2014/main" xmlns="" val="2476691294"/>
                    </a:ext>
                  </a:extLst>
                </a:gridCol>
                <a:gridCol w="1138834">
                  <a:extLst>
                    <a:ext uri="{9D8B030D-6E8A-4147-A177-3AD203B41FA5}">
                      <a16:colId xmlns:a16="http://schemas.microsoft.com/office/drawing/2014/main" xmlns="" val="2812354091"/>
                    </a:ext>
                  </a:extLst>
                </a:gridCol>
                <a:gridCol w="775729">
                  <a:extLst>
                    <a:ext uri="{9D8B030D-6E8A-4147-A177-3AD203B41FA5}">
                      <a16:colId xmlns:a16="http://schemas.microsoft.com/office/drawing/2014/main" xmlns="" val="1115520785"/>
                    </a:ext>
                  </a:extLst>
                </a:gridCol>
                <a:gridCol w="1171845">
                  <a:extLst>
                    <a:ext uri="{9D8B030D-6E8A-4147-A177-3AD203B41FA5}">
                      <a16:colId xmlns:a16="http://schemas.microsoft.com/office/drawing/2014/main" xmlns="" val="154234022"/>
                    </a:ext>
                  </a:extLst>
                </a:gridCol>
                <a:gridCol w="883767">
                  <a:extLst>
                    <a:ext uri="{9D8B030D-6E8A-4147-A177-3AD203B41FA5}">
                      <a16:colId xmlns:a16="http://schemas.microsoft.com/office/drawing/2014/main" xmlns="" val="3121026810"/>
                    </a:ext>
                  </a:extLst>
                </a:gridCol>
                <a:gridCol w="1257897">
                  <a:extLst>
                    <a:ext uri="{9D8B030D-6E8A-4147-A177-3AD203B41FA5}">
                      <a16:colId xmlns:a16="http://schemas.microsoft.com/office/drawing/2014/main" xmlns="" val="1088129495"/>
                    </a:ext>
                  </a:extLst>
                </a:gridCol>
                <a:gridCol w="928239">
                  <a:extLst>
                    <a:ext uri="{9D8B030D-6E8A-4147-A177-3AD203B41FA5}">
                      <a16:colId xmlns:a16="http://schemas.microsoft.com/office/drawing/2014/main" xmlns="" val="1991440819"/>
                    </a:ext>
                  </a:extLst>
                </a:gridCol>
              </a:tblGrid>
              <a:tr h="1636181">
                <a:tc>
                  <a:txBody>
                    <a:bodyPr/>
                    <a:lstStyle/>
                    <a:p>
                      <a:pPr algn="ctr" fontAlgn="ctr"/>
                      <a:r>
                        <a:rPr lang="en-US" sz="1600" b="1" i="0" u="none" strike="noStrike" dirty="0">
                          <a:solidFill>
                            <a:srgbClr val="000000"/>
                          </a:solidFill>
                          <a:effectLst/>
                          <a:latin typeface="Arial" panose="020B0604020202020204" pitchFamily="34" charset="0"/>
                        </a:rPr>
                        <a:t>Staff Grade/Title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dirty="0">
                          <a:solidFill>
                            <a:srgbClr val="000000"/>
                          </a:solidFill>
                          <a:effectLst/>
                          <a:latin typeface="Arial" panose="020B0604020202020204" pitchFamily="34" charset="0"/>
                        </a:rPr>
                        <a:t>Monthly </a:t>
                      </a:r>
                      <a:br>
                        <a:rPr lang="en-US" sz="1600" b="1" i="0" u="none" strike="noStrike" dirty="0">
                          <a:solidFill>
                            <a:srgbClr val="000000"/>
                          </a:solidFill>
                          <a:effectLst/>
                          <a:latin typeface="Arial" panose="020B0604020202020204" pitchFamily="34" charset="0"/>
                        </a:rPr>
                      </a:br>
                      <a:r>
                        <a:rPr lang="en-US" sz="1600" b="1" i="0" u="none" strike="noStrike" dirty="0">
                          <a:solidFill>
                            <a:srgbClr val="000000"/>
                          </a:solidFill>
                          <a:effectLst/>
                          <a:latin typeface="Arial" panose="020B0604020202020204" pitchFamily="34" charset="0"/>
                        </a:rPr>
                        <a:t>Basic Salary (USD)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Arial" panose="020B0604020202020204" pitchFamily="34" charset="0"/>
                        </a:rPr>
                        <a:t>Monthly </a:t>
                      </a:r>
                      <a:br>
                        <a:rPr lang="en-US" sz="1600" b="1" i="0" u="none" strike="noStrike">
                          <a:solidFill>
                            <a:srgbClr val="000000"/>
                          </a:solidFill>
                          <a:effectLst/>
                          <a:latin typeface="Arial" panose="020B0604020202020204" pitchFamily="34" charset="0"/>
                        </a:rPr>
                      </a:br>
                      <a:r>
                        <a:rPr lang="en-US" sz="1600" b="1" i="0" u="none" strike="noStrike">
                          <a:solidFill>
                            <a:srgbClr val="000000"/>
                          </a:solidFill>
                          <a:effectLst/>
                          <a:latin typeface="Arial" panose="020B0604020202020204" pitchFamily="34" charset="0"/>
                        </a:rPr>
                        <a:t>Basic Salary (SSP) 2016/17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Arial" panose="020B0604020202020204" pitchFamily="34" charset="0"/>
                        </a:rPr>
                        <a:t>Proposed Monthly </a:t>
                      </a:r>
                      <a:br>
                        <a:rPr lang="en-US" sz="1600" b="1" i="0" u="none" strike="noStrike">
                          <a:solidFill>
                            <a:srgbClr val="000000"/>
                          </a:solidFill>
                          <a:effectLst/>
                          <a:latin typeface="Arial" panose="020B0604020202020204" pitchFamily="34" charset="0"/>
                        </a:rPr>
                      </a:br>
                      <a:r>
                        <a:rPr lang="en-US" sz="1600" b="1" i="0" u="none" strike="noStrike">
                          <a:solidFill>
                            <a:srgbClr val="000000"/>
                          </a:solidFill>
                          <a:effectLst/>
                          <a:latin typeface="Arial" panose="020B0604020202020204" pitchFamily="34" charset="0"/>
                        </a:rPr>
                        <a:t>Basic Salary (SSP) </a:t>
                      </a:r>
                      <a:br>
                        <a:rPr lang="en-US" sz="1600" b="1" i="0" u="none" strike="noStrike">
                          <a:solidFill>
                            <a:srgbClr val="000000"/>
                          </a:solidFill>
                          <a:effectLst/>
                          <a:latin typeface="Arial" panose="020B0604020202020204" pitchFamily="34" charset="0"/>
                        </a:rPr>
                      </a:br>
                      <a:r>
                        <a:rPr lang="en-US" sz="160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Arial" panose="020B0604020202020204" pitchFamily="34" charset="0"/>
                        </a:rPr>
                        <a:t>Proposed Monthly Allowances </a:t>
                      </a:r>
                      <a:br>
                        <a:rPr lang="en-US" sz="1600" b="1" i="0" u="none" strike="noStrike">
                          <a:solidFill>
                            <a:srgbClr val="000000"/>
                          </a:solidFill>
                          <a:effectLst/>
                          <a:latin typeface="Arial" panose="020B0604020202020204" pitchFamily="34" charset="0"/>
                        </a:rPr>
                      </a:br>
                      <a:r>
                        <a:rPr lang="en-US" sz="1600" b="1" i="0" u="none" strike="noStrike">
                          <a:solidFill>
                            <a:srgbClr val="000000"/>
                          </a:solidFill>
                          <a:effectLst/>
                          <a:latin typeface="Arial" panose="020B0604020202020204" pitchFamily="34" charset="0"/>
                        </a:rPr>
                        <a:t>20% of Basic Salary (SSP)</a:t>
                      </a:r>
                      <a:br>
                        <a:rPr lang="en-US" sz="1600" b="1" i="0" u="none" strike="noStrike">
                          <a:solidFill>
                            <a:srgbClr val="000000"/>
                          </a:solidFill>
                          <a:effectLst/>
                          <a:latin typeface="Arial" panose="020B0604020202020204" pitchFamily="34" charset="0"/>
                        </a:rPr>
                      </a:br>
                      <a:r>
                        <a:rPr lang="en-US" sz="160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Arial" panose="020B0604020202020204" pitchFamily="34" charset="0"/>
                        </a:rPr>
                        <a:t>Monthly Pension</a:t>
                      </a:r>
                      <a:br>
                        <a:rPr lang="en-US" sz="1600" b="1" i="0" u="none" strike="noStrike">
                          <a:solidFill>
                            <a:srgbClr val="000000"/>
                          </a:solidFill>
                          <a:effectLst/>
                          <a:latin typeface="Arial" panose="020B0604020202020204" pitchFamily="34" charset="0"/>
                        </a:rPr>
                      </a:br>
                      <a:r>
                        <a:rPr lang="en-US" sz="1600" b="1" i="0" u="none" strike="noStrike">
                          <a:solidFill>
                            <a:srgbClr val="000000"/>
                          </a:solidFill>
                          <a:effectLst/>
                          <a:latin typeface="Arial" panose="020B0604020202020204" pitchFamily="34" charset="0"/>
                        </a:rPr>
                        <a:t>11% of Basic Salary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Arial" panose="020B0604020202020204" pitchFamily="34" charset="0"/>
                        </a:rPr>
                        <a:t>Total </a:t>
                      </a:r>
                      <a:br>
                        <a:rPr lang="en-US" sz="1600" b="1" i="0" u="none" strike="noStrike">
                          <a:solidFill>
                            <a:srgbClr val="000000"/>
                          </a:solidFill>
                          <a:effectLst/>
                          <a:latin typeface="Arial" panose="020B0604020202020204" pitchFamily="34" charset="0"/>
                        </a:rPr>
                      </a:br>
                      <a:r>
                        <a:rPr lang="en-US" sz="1600" b="1" i="0" u="none" strike="noStrike">
                          <a:solidFill>
                            <a:srgbClr val="000000"/>
                          </a:solidFill>
                          <a:effectLst/>
                          <a:latin typeface="Arial" panose="020B0604020202020204" pitchFamily="34" charset="0"/>
                        </a:rPr>
                        <a:t>Staff/Headcount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Arial" panose="020B0604020202020204" pitchFamily="34" charset="0"/>
                        </a:rPr>
                        <a:t>Total monthly</a:t>
                      </a:r>
                      <a:br>
                        <a:rPr lang="en-US" sz="1600" b="1" i="0" u="none" strike="noStrike">
                          <a:solidFill>
                            <a:srgbClr val="000000"/>
                          </a:solidFill>
                          <a:effectLst/>
                          <a:latin typeface="Arial" panose="020B0604020202020204" pitchFamily="34" charset="0"/>
                        </a:rPr>
                      </a:br>
                      <a:r>
                        <a:rPr lang="en-US" sz="160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Arial" panose="020B0604020202020204" pitchFamily="34" charset="0"/>
                        </a:rPr>
                        <a:t>Total Monthly</a:t>
                      </a:r>
                      <a:br>
                        <a:rPr lang="en-US" sz="1600" b="1" i="0" u="none" strike="noStrike">
                          <a:solidFill>
                            <a:srgbClr val="000000"/>
                          </a:solidFill>
                          <a:effectLst/>
                          <a:latin typeface="Arial" panose="020B0604020202020204" pitchFamily="34" charset="0"/>
                        </a:rPr>
                      </a:br>
                      <a:r>
                        <a:rPr lang="en-US" sz="1600" b="1" i="0" u="none" strike="noStrike">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Arial" panose="020B0604020202020204" pitchFamily="34" charset="0"/>
                        </a:rPr>
                        <a:t>Total Annual</a:t>
                      </a:r>
                      <a:br>
                        <a:rPr lang="en-US" sz="1600" b="1" i="0" u="none" strike="noStrike">
                          <a:solidFill>
                            <a:srgbClr val="000000"/>
                          </a:solidFill>
                          <a:effectLst/>
                          <a:latin typeface="Arial" panose="020B0604020202020204" pitchFamily="34" charset="0"/>
                        </a:rPr>
                      </a:br>
                      <a:r>
                        <a:rPr lang="en-US" sz="160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Arial" panose="020B0604020202020204" pitchFamily="34" charset="0"/>
                        </a:rPr>
                        <a:t>Total Annual</a:t>
                      </a:r>
                      <a:br>
                        <a:rPr lang="en-US" sz="1600" b="1" i="0" u="none" strike="noStrike">
                          <a:solidFill>
                            <a:srgbClr val="000000"/>
                          </a:solidFill>
                          <a:effectLst/>
                          <a:latin typeface="Arial" panose="020B0604020202020204" pitchFamily="34" charset="0"/>
                        </a:rPr>
                      </a:br>
                      <a:r>
                        <a:rPr lang="en-US" sz="1600" b="1" i="0" u="none" strike="noStrike">
                          <a:solidFill>
                            <a:srgbClr val="000000"/>
                          </a:solidFill>
                          <a:effectLst/>
                          <a:latin typeface="Arial" panose="020B0604020202020204" pitchFamily="34" charset="0"/>
                        </a:rPr>
                        <a:t>Payroll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26203152"/>
                  </a:ext>
                </a:extLst>
              </a:tr>
              <a:tr h="233740">
                <a:tc>
                  <a:txBody>
                    <a:bodyPr/>
                    <a:lstStyle/>
                    <a:p>
                      <a:pPr algn="ctr" fontAlgn="t"/>
                      <a:r>
                        <a:rPr lang="en-US" sz="1600" b="0" i="0" u="none" strike="noStrike">
                          <a:solidFill>
                            <a:srgbClr val="000000"/>
                          </a:solidFill>
                          <a:effectLst/>
                          <a:latin typeface="Arial" panose="020B0604020202020204" pitchFamily="34" charset="0"/>
                        </a:rPr>
                        <a:t>Chairperson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dirty="0">
                          <a:solidFill>
                            <a:srgbClr val="000000"/>
                          </a:solidFill>
                          <a:effectLst/>
                          <a:latin typeface="Arial" panose="020B0604020202020204" pitchFamily="34" charset="0"/>
                        </a:rPr>
                        <a:t>3,041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9,000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553,636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110,727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60,900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10,878,938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23,147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130,547,261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277,760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11501279"/>
                  </a:ext>
                </a:extLst>
              </a:tr>
              <a:tr h="233740">
                <a:tc>
                  <a:txBody>
                    <a:bodyPr/>
                    <a:lstStyle/>
                    <a:p>
                      <a:pPr algn="ctr" fontAlgn="t"/>
                      <a:r>
                        <a:rPr lang="en-US" sz="1600" b="0" i="0" u="none" strike="noStrike">
                          <a:solidFill>
                            <a:srgbClr val="000000"/>
                          </a:solidFill>
                          <a:effectLst/>
                          <a:latin typeface="Arial" panose="020B0604020202020204" pitchFamily="34" charset="0"/>
                        </a:rPr>
                        <a:t>Chair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3,041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9,000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553,636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110,727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60,900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725,263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1,543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8,703,151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18,517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70957418"/>
                  </a:ext>
                </a:extLst>
              </a:tr>
              <a:tr h="233740">
                <a:tc>
                  <a:txBody>
                    <a:bodyPr/>
                    <a:lstStyle/>
                    <a:p>
                      <a:pPr algn="ctr" fontAlgn="t"/>
                      <a:r>
                        <a:rPr lang="en-US" sz="1600" b="0" i="0" u="none" strike="noStrike">
                          <a:solidFill>
                            <a:srgbClr val="000000"/>
                          </a:solidFill>
                          <a:effectLst/>
                          <a:latin typeface="Arial" panose="020B0604020202020204" pitchFamily="34" charset="0"/>
                        </a:rPr>
                        <a:t>Head of Authority</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3,041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9,000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553,636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110,727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60,900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2,175,788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4,629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26,109,452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55,552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65500955"/>
                  </a:ext>
                </a:extLst>
              </a:tr>
              <a:tr h="233740">
                <a:tc>
                  <a:txBody>
                    <a:bodyPr/>
                    <a:lstStyle/>
                    <a:p>
                      <a:pPr algn="ctr" fontAlgn="t"/>
                      <a:r>
                        <a:rPr lang="en-US" sz="1600" b="0" i="0" u="none" strike="noStrike">
                          <a:solidFill>
                            <a:srgbClr val="000000"/>
                          </a:solidFill>
                          <a:effectLst/>
                          <a:latin typeface="Arial" panose="020B0604020202020204" pitchFamily="34" charset="0"/>
                        </a:rPr>
                        <a:t>Head of Corporation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3,041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9,000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553,636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110,727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60,900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725,263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1,543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8,703,151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18,517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75235746"/>
                  </a:ext>
                </a:extLst>
              </a:tr>
              <a:tr h="467480">
                <a:tc>
                  <a:txBody>
                    <a:bodyPr/>
                    <a:lstStyle/>
                    <a:p>
                      <a:pPr algn="ctr" fontAlgn="t"/>
                      <a:r>
                        <a:rPr lang="en-US" sz="1600" b="0" i="0" u="none" strike="noStrike">
                          <a:solidFill>
                            <a:srgbClr val="000000"/>
                          </a:solidFill>
                          <a:effectLst/>
                          <a:latin typeface="Arial" panose="020B0604020202020204" pitchFamily="34" charset="0"/>
                        </a:rPr>
                        <a:t>Deputy Chairperson (NEC)</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2,196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399,848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dirty="0">
                          <a:solidFill>
                            <a:srgbClr val="000000"/>
                          </a:solidFill>
                          <a:effectLst/>
                          <a:latin typeface="Arial" panose="020B0604020202020204" pitchFamily="34" charset="0"/>
                        </a:rPr>
                        <a:t>79,970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43,983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6,809,410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14,488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81,712,915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173,857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73079251"/>
                  </a:ext>
                </a:extLst>
              </a:tr>
              <a:tr h="233740">
                <a:tc>
                  <a:txBody>
                    <a:bodyPr/>
                    <a:lstStyle/>
                    <a:p>
                      <a:pPr algn="ctr" fontAlgn="t"/>
                      <a:r>
                        <a:rPr lang="en-US" sz="1600" b="0" i="0" u="none" strike="noStrike">
                          <a:solidFill>
                            <a:srgbClr val="000000"/>
                          </a:solidFill>
                          <a:effectLst/>
                          <a:latin typeface="Arial" panose="020B0604020202020204" pitchFamily="34" charset="0"/>
                        </a:rPr>
                        <a:t>Special Leadership</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2,027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369,090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dirty="0">
                          <a:solidFill>
                            <a:srgbClr val="000000"/>
                          </a:solidFill>
                          <a:effectLst/>
                          <a:latin typeface="Arial" panose="020B0604020202020204" pitchFamily="34" charset="0"/>
                        </a:rPr>
                        <a:t>73,818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40,600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36,746,636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78,184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440,959,637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938,212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449099"/>
                  </a:ext>
                </a:extLst>
              </a:tr>
              <a:tr h="233740">
                <a:tc>
                  <a:txBody>
                    <a:bodyPr/>
                    <a:lstStyle/>
                    <a:p>
                      <a:pPr algn="ctr" fontAlgn="t"/>
                      <a:r>
                        <a:rPr lang="en-US" sz="1600" b="0" i="0" u="none" strike="noStrike">
                          <a:solidFill>
                            <a:srgbClr val="000000"/>
                          </a:solidFill>
                          <a:effectLst/>
                          <a:latin typeface="Arial" panose="020B0604020202020204" pitchFamily="34" charset="0"/>
                        </a:rPr>
                        <a:t>Executive Director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2,703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8,000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492,120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98,424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54,133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1,934,033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4,115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23,208,402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49,380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71476226"/>
                  </a:ext>
                </a:extLst>
              </a:tr>
              <a:tr h="467480">
                <a:tc>
                  <a:txBody>
                    <a:bodyPr/>
                    <a:lstStyle/>
                    <a:p>
                      <a:pPr algn="ctr" fontAlgn="t"/>
                      <a:r>
                        <a:rPr lang="en-US" sz="1600" b="0" i="0" u="none" strike="noStrike">
                          <a:solidFill>
                            <a:srgbClr val="000000"/>
                          </a:solidFill>
                          <a:effectLst/>
                          <a:latin typeface="Arial" panose="020B0604020202020204" pitchFamily="34" charset="0"/>
                        </a:rPr>
                        <a:t>Deputy Chairperson (Other)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2,365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7,000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430,605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86,121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47,367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13,538,234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28,805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162,458,813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345,657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796791216"/>
                  </a:ext>
                </a:extLst>
              </a:tr>
              <a:tr h="467480">
                <a:tc>
                  <a:txBody>
                    <a:bodyPr/>
                    <a:lstStyle/>
                    <a:p>
                      <a:pPr algn="ctr" fontAlgn="t"/>
                      <a:r>
                        <a:rPr lang="en-US" sz="1600" b="0" i="0" u="none" strike="noStrike">
                          <a:solidFill>
                            <a:srgbClr val="000000"/>
                          </a:solidFill>
                          <a:effectLst/>
                          <a:latin typeface="Arial" panose="020B0604020202020204" pitchFamily="34" charset="0"/>
                        </a:rPr>
                        <a:t>Deputy Chairperson (HRC,A)</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2,365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7,000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430,605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86,121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dirty="0">
                          <a:solidFill>
                            <a:srgbClr val="000000"/>
                          </a:solidFill>
                          <a:effectLst/>
                          <a:latin typeface="Arial" panose="020B0604020202020204" pitchFamily="34" charset="0"/>
                        </a:rPr>
                        <a:t>47,367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7,333,210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15,603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87,998,524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187,231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12614765"/>
                  </a:ext>
                </a:extLst>
              </a:tr>
              <a:tr h="467480">
                <a:tc>
                  <a:txBody>
                    <a:bodyPr/>
                    <a:lstStyle/>
                    <a:p>
                      <a:pPr algn="ctr" fontAlgn="t"/>
                      <a:r>
                        <a:rPr lang="en-US" sz="1600" b="0" i="0" u="none" strike="noStrike">
                          <a:solidFill>
                            <a:srgbClr val="000000"/>
                          </a:solidFill>
                          <a:effectLst/>
                          <a:latin typeface="Arial" panose="020B0604020202020204" pitchFamily="34" charset="0"/>
                        </a:rPr>
                        <a:t>Commission Members</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845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153,788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30,758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dirty="0">
                          <a:solidFill>
                            <a:srgbClr val="000000"/>
                          </a:solidFill>
                          <a:effectLst/>
                          <a:latin typeface="Arial" panose="020B0604020202020204" pitchFamily="34" charset="0"/>
                        </a:rPr>
                        <a:t>16,917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dirty="0">
                          <a:solidFill>
                            <a:srgbClr val="000000"/>
                          </a:solidFill>
                          <a:effectLst/>
                          <a:latin typeface="Arial" panose="020B0604020202020204" pitchFamily="34" charset="0"/>
                        </a:rPr>
                        <a:t>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2,619,004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5,572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31,428,044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66,868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34875974"/>
                  </a:ext>
                </a:extLst>
              </a:tr>
              <a:tr h="233740">
                <a:tc>
                  <a:txBody>
                    <a:bodyPr/>
                    <a:lstStyle/>
                    <a:p>
                      <a:pPr algn="ctr" fontAlgn="t"/>
                      <a:r>
                        <a:rPr lang="en-US" sz="1600" b="0" i="0" u="none" strike="noStrike">
                          <a:solidFill>
                            <a:srgbClr val="000000"/>
                          </a:solidFill>
                          <a:effectLst/>
                          <a:latin typeface="Arial" panose="020B0604020202020204" pitchFamily="34" charset="0"/>
                        </a:rPr>
                        <a:t>Advisor to Ministry</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2,703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8,000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492,120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98,424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dirty="0">
                          <a:solidFill>
                            <a:srgbClr val="000000"/>
                          </a:solidFill>
                          <a:effectLst/>
                          <a:latin typeface="Arial" panose="020B0604020202020204" pitchFamily="34" charset="0"/>
                        </a:rPr>
                        <a:t>54,133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10,314,845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21,946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123,778,144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263,358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9289867"/>
                  </a:ext>
                </a:extLst>
              </a:tr>
              <a:tr h="233740">
                <a:tc>
                  <a:txBody>
                    <a:bodyPr/>
                    <a:lstStyle/>
                    <a:p>
                      <a:pPr algn="ctr" fontAlgn="t"/>
                      <a:r>
                        <a:rPr lang="en-US" sz="1600" b="0" i="0" u="none" strike="noStrike">
                          <a:solidFill>
                            <a:srgbClr val="000000"/>
                          </a:solidFill>
                          <a:effectLst/>
                          <a:latin typeface="Arial" panose="020B0604020202020204" pitchFamily="34" charset="0"/>
                        </a:rPr>
                        <a:t>Member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2,027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369,090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73,818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40,600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29,494,011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62,753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353,928,129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753,039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547828719"/>
                  </a:ext>
                </a:extLst>
              </a:tr>
              <a:tr h="467480">
                <a:tc>
                  <a:txBody>
                    <a:bodyPr/>
                    <a:lstStyle/>
                    <a:p>
                      <a:pPr algn="ctr" fontAlgn="t"/>
                      <a:r>
                        <a:rPr lang="en-US" sz="1600" b="0" i="0" u="none" strike="noStrike" dirty="0">
                          <a:solidFill>
                            <a:srgbClr val="000000"/>
                          </a:solidFill>
                          <a:effectLst/>
                          <a:latin typeface="Arial" panose="020B0604020202020204" pitchFamily="34" charset="0"/>
                        </a:rPr>
                        <a:t>Commission Members (PAR)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1,689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5,000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307,575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61,515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33,833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dirty="0">
                          <a:solidFill>
                            <a:srgbClr val="000000"/>
                          </a:solidFill>
                          <a:effectLst/>
                          <a:latin typeface="Arial" panose="020B0604020202020204" pitchFamily="34" charset="0"/>
                        </a:rPr>
                        <a:t>23,369,571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dirty="0">
                          <a:solidFill>
                            <a:srgbClr val="000000"/>
                          </a:solidFill>
                          <a:effectLst/>
                          <a:latin typeface="Arial" panose="020B0604020202020204" pitchFamily="34" charset="0"/>
                        </a:rPr>
                        <a:t>49,722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a:solidFill>
                            <a:srgbClr val="000000"/>
                          </a:solidFill>
                          <a:effectLst/>
                          <a:latin typeface="Arial" panose="020B0604020202020204" pitchFamily="34" charset="0"/>
                        </a:rPr>
                        <a:t>280,434,857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600" b="0" i="0" u="none" strike="noStrike" dirty="0">
                          <a:solidFill>
                            <a:srgbClr val="000000"/>
                          </a:solidFill>
                          <a:effectLst/>
                          <a:latin typeface="Arial" panose="020B0604020202020204" pitchFamily="34" charset="0"/>
                        </a:rPr>
                        <a:t>596,670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884320561"/>
                  </a:ext>
                </a:extLst>
              </a:tr>
            </a:tbl>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39</a:t>
            </a:fld>
            <a:endParaRPr lang="en-US"/>
          </a:p>
        </p:txBody>
      </p:sp>
    </p:spTree>
    <p:extLst>
      <p:ext uri="{BB962C8B-B14F-4D97-AF65-F5344CB8AC3E}">
        <p14:creationId xmlns:p14="http://schemas.microsoft.com/office/powerpoint/2010/main" val="344847668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12295162" cy="970671"/>
          </a:xfrm>
        </p:spPr>
        <p:txBody>
          <a:bodyPr>
            <a:noAutofit/>
          </a:bodyPr>
          <a:lstStyle/>
          <a:p>
            <a:pPr algn="ctr"/>
            <a:r>
              <a:rPr lang="en-US" sz="3600" b="1" dirty="0">
                <a:latin typeface="Times New Roman" panose="02020603050405020304" pitchFamily="18" charset="0"/>
                <a:cs typeface="Times New Roman" panose="02020603050405020304" pitchFamily="18" charset="0"/>
              </a:rPr>
              <a:t>Why reviewing and adjusting public sector salary and </a:t>
            </a:r>
            <a:r>
              <a:rPr lang="en-US" sz="3600" b="1" dirty="0" smtClean="0">
                <a:latin typeface="Times New Roman" panose="02020603050405020304" pitchFamily="18" charset="0"/>
                <a:cs typeface="Times New Roman" panose="02020603050405020304" pitchFamily="18" charset="0"/>
              </a:rPr>
              <a:t>wages?</a:t>
            </a:r>
            <a:endParaRPr lang="en-US" sz="3600" b="1"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365760" y="970671"/>
            <a:ext cx="11127545" cy="5887329"/>
          </a:xfrm>
        </p:spPr>
        <p:txBody>
          <a:bodyPr>
            <a:noAutofit/>
          </a:bodyPr>
          <a:lstStyle/>
          <a:p>
            <a:r>
              <a:rPr lang="en-CA" sz="2400" dirty="0"/>
              <a:t>South Sudan’s Labour Act (2017 Art 50) requires minimum wage/salary be determined based on employees’ basic needs: food, housing, cost of living and productivity level </a:t>
            </a:r>
          </a:p>
          <a:p>
            <a:r>
              <a:rPr lang="en-CA" sz="2400" dirty="0"/>
              <a:t>South Sudan Civil Service Act (2011 Art 59) allows for an annual increment to base salaries and wages, but no </a:t>
            </a:r>
            <a:r>
              <a:rPr lang="en-US" sz="2400" dirty="0" smtClean="0"/>
              <a:t>adjustments </a:t>
            </a:r>
            <a:r>
              <a:rPr lang="en-US" sz="2400" dirty="0"/>
              <a:t>made since 2011 </a:t>
            </a:r>
          </a:p>
          <a:p>
            <a:r>
              <a:rPr lang="en-US" sz="2400" dirty="0"/>
              <a:t>Since 2015 to date, market prices  have increased, while SSP value has steeply deteriorated against the US Dollar. </a:t>
            </a:r>
          </a:p>
        </p:txBody>
      </p:sp>
      <p:graphicFrame>
        <p:nvGraphicFramePr>
          <p:cNvPr id="4" name="Table 3"/>
          <p:cNvGraphicFramePr>
            <a:graphicFrameLocks noGrp="1"/>
          </p:cNvGraphicFramePr>
          <p:nvPr>
            <p:extLst>
              <p:ext uri="{D42A27DB-BD31-4B8C-83A1-F6EECF244321}">
                <p14:modId xmlns:p14="http://schemas.microsoft.com/office/powerpoint/2010/main" val="2280135311"/>
              </p:ext>
            </p:extLst>
          </p:nvPr>
        </p:nvGraphicFramePr>
        <p:xfrm>
          <a:off x="532227" y="3692770"/>
          <a:ext cx="11127545" cy="2641012"/>
        </p:xfrm>
        <a:graphic>
          <a:graphicData uri="http://schemas.openxmlformats.org/drawingml/2006/table">
            <a:tbl>
              <a:tblPr firstRow="1" bandRow="1">
                <a:tableStyleId>{5C22544A-7EE6-4342-B048-85BDC9FD1C3A}</a:tableStyleId>
              </a:tblPr>
              <a:tblGrid>
                <a:gridCol w="3721997">
                  <a:extLst>
                    <a:ext uri="{9D8B030D-6E8A-4147-A177-3AD203B41FA5}">
                      <a16:colId xmlns:a16="http://schemas.microsoft.com/office/drawing/2014/main" xmlns="" val="4104070162"/>
                    </a:ext>
                  </a:extLst>
                </a:gridCol>
                <a:gridCol w="2835893">
                  <a:extLst>
                    <a:ext uri="{9D8B030D-6E8A-4147-A177-3AD203B41FA5}">
                      <a16:colId xmlns:a16="http://schemas.microsoft.com/office/drawing/2014/main" xmlns="" val="1436298925"/>
                    </a:ext>
                  </a:extLst>
                </a:gridCol>
                <a:gridCol w="2470263">
                  <a:extLst>
                    <a:ext uri="{9D8B030D-6E8A-4147-A177-3AD203B41FA5}">
                      <a16:colId xmlns:a16="http://schemas.microsoft.com/office/drawing/2014/main" xmlns="" val="3956714999"/>
                    </a:ext>
                  </a:extLst>
                </a:gridCol>
                <a:gridCol w="2099392">
                  <a:extLst>
                    <a:ext uri="{9D8B030D-6E8A-4147-A177-3AD203B41FA5}">
                      <a16:colId xmlns:a16="http://schemas.microsoft.com/office/drawing/2014/main" xmlns="" val="4201073976"/>
                    </a:ext>
                  </a:extLst>
                </a:gridCol>
              </a:tblGrid>
              <a:tr h="392432">
                <a:tc>
                  <a:txBody>
                    <a:bodyPr/>
                    <a:lstStyle/>
                    <a:p>
                      <a:pPr algn="ctr"/>
                      <a:r>
                        <a:rPr lang="en-US" sz="2400" dirty="0"/>
                        <a:t>Item </a:t>
                      </a:r>
                    </a:p>
                  </a:txBody>
                  <a:tcPr/>
                </a:tc>
                <a:tc>
                  <a:txBody>
                    <a:bodyPr/>
                    <a:lstStyle/>
                    <a:p>
                      <a:pPr algn="ctr"/>
                      <a:r>
                        <a:rPr lang="en-US" sz="2400" dirty="0"/>
                        <a:t>Price in 2011  SSP</a:t>
                      </a:r>
                    </a:p>
                  </a:txBody>
                  <a:tcPr/>
                </a:tc>
                <a:tc>
                  <a:txBody>
                    <a:bodyPr/>
                    <a:lstStyle/>
                    <a:p>
                      <a:pPr algn="ctr"/>
                      <a:r>
                        <a:rPr lang="en-US" sz="2400" dirty="0"/>
                        <a:t>Price in 2020 SSP</a:t>
                      </a:r>
                    </a:p>
                  </a:txBody>
                  <a:tcPr/>
                </a:tc>
                <a:tc>
                  <a:txBody>
                    <a:bodyPr/>
                    <a:lstStyle/>
                    <a:p>
                      <a:pPr algn="ctr"/>
                      <a:r>
                        <a:rPr lang="en-US" sz="2400" dirty="0"/>
                        <a:t>% increase</a:t>
                      </a:r>
                    </a:p>
                  </a:txBody>
                  <a:tcPr/>
                </a:tc>
                <a:extLst>
                  <a:ext uri="{0D108BD9-81ED-4DB2-BD59-A6C34878D82A}">
                    <a16:rowId xmlns:a16="http://schemas.microsoft.com/office/drawing/2014/main" xmlns="" val="3510719192"/>
                  </a:ext>
                </a:extLst>
              </a:tr>
              <a:tr h="680426">
                <a:tc>
                  <a:txBody>
                    <a:bodyPr/>
                    <a:lstStyle/>
                    <a:p>
                      <a:pPr algn="ctr"/>
                      <a:r>
                        <a:rPr lang="en-US" sz="2400" dirty="0"/>
                        <a:t>500 ml bottle of mineral water</a:t>
                      </a:r>
                    </a:p>
                  </a:txBody>
                  <a:tcPr/>
                </a:tc>
                <a:tc>
                  <a:txBody>
                    <a:bodyPr/>
                    <a:lstStyle/>
                    <a:p>
                      <a:pPr algn="ctr"/>
                      <a:r>
                        <a:rPr lang="en-US" sz="2400" dirty="0"/>
                        <a:t>1</a:t>
                      </a:r>
                    </a:p>
                  </a:txBody>
                  <a:tcPr/>
                </a:tc>
                <a:tc>
                  <a:txBody>
                    <a:bodyPr/>
                    <a:lstStyle/>
                    <a:p>
                      <a:pPr algn="ctr"/>
                      <a:r>
                        <a:rPr lang="en-US" sz="2400" dirty="0"/>
                        <a:t>100</a:t>
                      </a:r>
                    </a:p>
                  </a:txBody>
                  <a:tcPr/>
                </a:tc>
                <a:tc>
                  <a:txBody>
                    <a:bodyPr/>
                    <a:lstStyle/>
                    <a:p>
                      <a:pPr algn="ctr"/>
                      <a:r>
                        <a:rPr lang="en-US" sz="2400" dirty="0"/>
                        <a:t>9,900%. </a:t>
                      </a:r>
                    </a:p>
                  </a:txBody>
                  <a:tcPr/>
                </a:tc>
                <a:extLst>
                  <a:ext uri="{0D108BD9-81ED-4DB2-BD59-A6C34878D82A}">
                    <a16:rowId xmlns:a16="http://schemas.microsoft.com/office/drawing/2014/main" xmlns="" val="3363318821"/>
                  </a:ext>
                </a:extLst>
              </a:tr>
              <a:tr h="680426">
                <a:tc>
                  <a:txBody>
                    <a:bodyPr/>
                    <a:lstStyle/>
                    <a:p>
                      <a:pPr algn="ctr"/>
                      <a:r>
                        <a:rPr lang="en-US" sz="2400" dirty="0"/>
                        <a:t>1 litre of petrol</a:t>
                      </a:r>
                    </a:p>
                  </a:txBody>
                  <a:tcPr/>
                </a:tc>
                <a:tc>
                  <a:txBody>
                    <a:bodyPr/>
                    <a:lstStyle/>
                    <a:p>
                      <a:pPr algn="ctr"/>
                      <a:r>
                        <a:rPr lang="en-US" sz="2400" dirty="0"/>
                        <a:t>6</a:t>
                      </a:r>
                    </a:p>
                  </a:txBody>
                  <a:tcPr/>
                </a:tc>
                <a:tc>
                  <a:txBody>
                    <a:bodyPr/>
                    <a:lstStyle/>
                    <a:p>
                      <a:pPr algn="ctr"/>
                      <a:r>
                        <a:rPr lang="en-US" sz="2400" dirty="0"/>
                        <a:t>350</a:t>
                      </a:r>
                    </a:p>
                  </a:txBody>
                  <a:tcPr/>
                </a:tc>
                <a:tc>
                  <a:txBody>
                    <a:bodyPr/>
                    <a:lstStyle/>
                    <a:p>
                      <a:pPr algn="ctr"/>
                      <a:r>
                        <a:rPr lang="en-US" sz="2400" dirty="0"/>
                        <a:t>5,700% </a:t>
                      </a:r>
                    </a:p>
                  </a:txBody>
                  <a:tcPr/>
                </a:tc>
                <a:extLst>
                  <a:ext uri="{0D108BD9-81ED-4DB2-BD59-A6C34878D82A}">
                    <a16:rowId xmlns:a16="http://schemas.microsoft.com/office/drawing/2014/main" xmlns="" val="759732491"/>
                  </a:ext>
                </a:extLst>
              </a:tr>
              <a:tr h="680426">
                <a:tc>
                  <a:txBody>
                    <a:bodyPr/>
                    <a:lstStyle/>
                    <a:p>
                      <a:pPr algn="ctr"/>
                      <a:r>
                        <a:rPr lang="en-US" sz="2400" dirty="0"/>
                        <a:t>10 loaves of bread</a:t>
                      </a:r>
                    </a:p>
                  </a:txBody>
                  <a:tcPr/>
                </a:tc>
                <a:tc>
                  <a:txBody>
                    <a:bodyPr/>
                    <a:lstStyle/>
                    <a:p>
                      <a:pPr algn="ctr"/>
                      <a:r>
                        <a:rPr lang="en-US" sz="2400" dirty="0"/>
                        <a:t>5</a:t>
                      </a:r>
                    </a:p>
                  </a:txBody>
                  <a:tcPr/>
                </a:tc>
                <a:tc>
                  <a:txBody>
                    <a:bodyPr/>
                    <a:lstStyle/>
                    <a:p>
                      <a:pPr algn="ctr"/>
                      <a:r>
                        <a:rPr lang="en-US" sz="2400" dirty="0"/>
                        <a:t>500</a:t>
                      </a:r>
                    </a:p>
                  </a:txBody>
                  <a:tcPr/>
                </a:tc>
                <a:tc>
                  <a:txBody>
                    <a:bodyPr/>
                    <a:lstStyle/>
                    <a:p>
                      <a:pPr algn="ctr"/>
                      <a:r>
                        <a:rPr lang="en-US" sz="2400" dirty="0"/>
                        <a:t>9,900%</a:t>
                      </a:r>
                    </a:p>
                  </a:txBody>
                  <a:tcPr/>
                </a:tc>
                <a:extLst>
                  <a:ext uri="{0D108BD9-81ED-4DB2-BD59-A6C34878D82A}">
                    <a16:rowId xmlns:a16="http://schemas.microsoft.com/office/drawing/2014/main" xmlns="" val="705731339"/>
                  </a:ext>
                </a:extLst>
              </a:tr>
            </a:tbl>
          </a:graphicData>
        </a:graphic>
      </p:graphicFrame>
      <p:sp>
        <p:nvSpPr>
          <p:cNvPr id="5" name="Slide Number Placeholder 4"/>
          <p:cNvSpPr>
            <a:spLocks noGrp="1"/>
          </p:cNvSpPr>
          <p:nvPr>
            <p:ph type="sldNum" sz="quarter" idx="12"/>
          </p:nvPr>
        </p:nvSpPr>
        <p:spPr/>
        <p:txBody>
          <a:bodyPr/>
          <a:lstStyle/>
          <a:p>
            <a:fld id="{1A465606-7F5C-4FDB-AF3A-F17BEEE7D35C}" type="slidenum">
              <a:rPr lang="en-US" smtClean="0"/>
              <a:t>4</a:t>
            </a:fld>
            <a:endParaRPr lang="en-US"/>
          </a:p>
        </p:txBody>
      </p:sp>
    </p:spTree>
    <p:extLst>
      <p:ext uri="{BB962C8B-B14F-4D97-AF65-F5344CB8AC3E}">
        <p14:creationId xmlns:p14="http://schemas.microsoft.com/office/powerpoint/2010/main" val="250991940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4C9EE8F-8C4D-4997-AA19-C57C2DE05070}"/>
              </a:ext>
            </a:extLst>
          </p:cNvPr>
          <p:cNvSpPr>
            <a:spLocks noGrp="1"/>
          </p:cNvSpPr>
          <p:nvPr>
            <p:ph type="title"/>
          </p:nvPr>
        </p:nvSpPr>
        <p:spPr>
          <a:xfrm>
            <a:off x="372979" y="316999"/>
            <a:ext cx="10515600" cy="485107"/>
          </a:xfrm>
        </p:spPr>
        <p:txBody>
          <a:bodyPr>
            <a:noAutofit/>
          </a:bodyPr>
          <a:lstStyle/>
          <a:p>
            <a:r>
              <a:rPr lang="en-US" sz="3600" dirty="0" err="1">
                <a:latin typeface="Bahnschrift SemiBold" panose="020B0502040204020203" pitchFamily="34" charset="0"/>
              </a:rPr>
              <a:t>Cont</a:t>
            </a:r>
            <a:r>
              <a:rPr lang="en-US" sz="3600" dirty="0">
                <a:latin typeface="Bahnschrift SemiBold" panose="020B0502040204020203" pitchFamily="34" charset="0"/>
              </a:rPr>
              <a:t>…</a:t>
            </a:r>
            <a:r>
              <a:rPr lang="en-US" sz="3600" dirty="0">
                <a:solidFill>
                  <a:schemeClr val="accent1"/>
                </a:solidFill>
                <a:latin typeface="Bahnschrift SemiBold" panose="020B0502040204020203" pitchFamily="34" charset="0"/>
              </a:rPr>
              <a:t>/Scenario 2: </a:t>
            </a:r>
            <a:r>
              <a:rPr lang="en-US" sz="3600" dirty="0">
                <a:latin typeface="Bahnschrift SemiBold" panose="020B0502040204020203" pitchFamily="34" charset="0"/>
              </a:rPr>
              <a:t>General Public Service </a:t>
            </a:r>
          </a:p>
        </p:txBody>
      </p:sp>
      <p:graphicFrame>
        <p:nvGraphicFramePr>
          <p:cNvPr id="4" name="Content Placeholder 3">
            <a:extLst>
              <a:ext uri="{FF2B5EF4-FFF2-40B4-BE49-F238E27FC236}">
                <a16:creationId xmlns:a16="http://schemas.microsoft.com/office/drawing/2014/main" xmlns="" id="{DEF41D48-041E-43DB-B74F-88DE748F0140}"/>
              </a:ext>
            </a:extLst>
          </p:cNvPr>
          <p:cNvGraphicFramePr>
            <a:graphicFrameLocks noGrp="1"/>
          </p:cNvGraphicFramePr>
          <p:nvPr>
            <p:ph idx="1"/>
            <p:extLst>
              <p:ext uri="{D42A27DB-BD31-4B8C-83A1-F6EECF244321}">
                <p14:modId xmlns:p14="http://schemas.microsoft.com/office/powerpoint/2010/main" val="1820643031"/>
              </p:ext>
            </p:extLst>
          </p:nvPr>
        </p:nvGraphicFramePr>
        <p:xfrm>
          <a:off x="405063" y="1231064"/>
          <a:ext cx="11486147" cy="5334000"/>
        </p:xfrm>
        <a:graphic>
          <a:graphicData uri="http://schemas.openxmlformats.org/drawingml/2006/table">
            <a:tbl>
              <a:tblPr/>
              <a:tblGrid>
                <a:gridCol w="678441">
                  <a:extLst>
                    <a:ext uri="{9D8B030D-6E8A-4147-A177-3AD203B41FA5}">
                      <a16:colId xmlns:a16="http://schemas.microsoft.com/office/drawing/2014/main" xmlns="" val="4276549362"/>
                    </a:ext>
                  </a:extLst>
                </a:gridCol>
                <a:gridCol w="1009771">
                  <a:extLst>
                    <a:ext uri="{9D8B030D-6E8A-4147-A177-3AD203B41FA5}">
                      <a16:colId xmlns:a16="http://schemas.microsoft.com/office/drawing/2014/main" xmlns="" val="2139307651"/>
                    </a:ext>
                  </a:extLst>
                </a:gridCol>
                <a:gridCol w="1025548">
                  <a:extLst>
                    <a:ext uri="{9D8B030D-6E8A-4147-A177-3AD203B41FA5}">
                      <a16:colId xmlns:a16="http://schemas.microsoft.com/office/drawing/2014/main" xmlns="" val="727890565"/>
                    </a:ext>
                  </a:extLst>
                </a:gridCol>
                <a:gridCol w="1088660">
                  <a:extLst>
                    <a:ext uri="{9D8B030D-6E8A-4147-A177-3AD203B41FA5}">
                      <a16:colId xmlns:a16="http://schemas.microsoft.com/office/drawing/2014/main" xmlns="" val="2174687401"/>
                    </a:ext>
                  </a:extLst>
                </a:gridCol>
                <a:gridCol w="1341102">
                  <a:extLst>
                    <a:ext uri="{9D8B030D-6E8A-4147-A177-3AD203B41FA5}">
                      <a16:colId xmlns:a16="http://schemas.microsoft.com/office/drawing/2014/main" xmlns="" val="1244294366"/>
                    </a:ext>
                  </a:extLst>
                </a:gridCol>
                <a:gridCol w="1041327">
                  <a:extLst>
                    <a:ext uri="{9D8B030D-6E8A-4147-A177-3AD203B41FA5}">
                      <a16:colId xmlns:a16="http://schemas.microsoft.com/office/drawing/2014/main" xmlns="" val="3487307608"/>
                    </a:ext>
                  </a:extLst>
                </a:gridCol>
                <a:gridCol w="741551">
                  <a:extLst>
                    <a:ext uri="{9D8B030D-6E8A-4147-A177-3AD203B41FA5}">
                      <a16:colId xmlns:a16="http://schemas.microsoft.com/office/drawing/2014/main" xmlns="" val="738838640"/>
                    </a:ext>
                  </a:extLst>
                </a:gridCol>
                <a:gridCol w="1151770">
                  <a:extLst>
                    <a:ext uri="{9D8B030D-6E8A-4147-A177-3AD203B41FA5}">
                      <a16:colId xmlns:a16="http://schemas.microsoft.com/office/drawing/2014/main" xmlns="" val="845539164"/>
                    </a:ext>
                  </a:extLst>
                </a:gridCol>
                <a:gridCol w="1009771">
                  <a:extLst>
                    <a:ext uri="{9D8B030D-6E8A-4147-A177-3AD203B41FA5}">
                      <a16:colId xmlns:a16="http://schemas.microsoft.com/office/drawing/2014/main" xmlns="" val="1086886328"/>
                    </a:ext>
                  </a:extLst>
                </a:gridCol>
                <a:gridCol w="1243176">
                  <a:extLst>
                    <a:ext uri="{9D8B030D-6E8A-4147-A177-3AD203B41FA5}">
                      <a16:colId xmlns:a16="http://schemas.microsoft.com/office/drawing/2014/main" xmlns="" val="2842622677"/>
                    </a:ext>
                  </a:extLst>
                </a:gridCol>
                <a:gridCol w="1155030">
                  <a:extLst>
                    <a:ext uri="{9D8B030D-6E8A-4147-A177-3AD203B41FA5}">
                      <a16:colId xmlns:a16="http://schemas.microsoft.com/office/drawing/2014/main" xmlns="" val="2973554842"/>
                    </a:ext>
                  </a:extLst>
                </a:gridCol>
              </a:tblGrid>
              <a:tr h="1198795">
                <a:tc>
                  <a:txBody>
                    <a:bodyPr/>
                    <a:lstStyle/>
                    <a:p>
                      <a:pPr algn="ctr" fontAlgn="ctr"/>
                      <a:r>
                        <a:rPr lang="en-US" sz="1400" b="1" i="0" u="none" strike="noStrike" dirty="0">
                          <a:solidFill>
                            <a:srgbClr val="000000"/>
                          </a:solidFill>
                          <a:effectLst/>
                          <a:latin typeface="Arial" panose="020B0604020202020204" pitchFamily="34" charset="0"/>
                        </a:rPr>
                        <a:t>Staff Grade/Title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Monthly </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Basic Salary (USD)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Monthly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Basic Salary (SSP) 2016/17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Proposed Monthly </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Basic Salary (SSP) </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Proposed Monthly Allowances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20% of Basic Salary (SSP)</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dirty="0">
                          <a:solidFill>
                            <a:srgbClr val="000000"/>
                          </a:solidFill>
                          <a:effectLst/>
                          <a:latin typeface="Arial" panose="020B0604020202020204" pitchFamily="34" charset="0"/>
                        </a:rPr>
                        <a:t>Monthly Pension</a:t>
                      </a:r>
                      <a:br>
                        <a:rPr lang="en-US" sz="1400" b="1" i="0" u="none" strike="noStrike" dirty="0">
                          <a:solidFill>
                            <a:srgbClr val="000000"/>
                          </a:solidFill>
                          <a:effectLst/>
                          <a:latin typeface="Arial" panose="020B0604020202020204" pitchFamily="34" charset="0"/>
                        </a:rPr>
                      </a:br>
                      <a:r>
                        <a:rPr lang="en-US" sz="1400" b="1" i="0" u="none" strike="noStrike" dirty="0">
                          <a:solidFill>
                            <a:srgbClr val="000000"/>
                          </a:solidFill>
                          <a:effectLst/>
                          <a:latin typeface="Arial" panose="020B0604020202020204" pitchFamily="34" charset="0"/>
                        </a:rPr>
                        <a:t>11% of Basic Salary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Total </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Staff/Headcount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Total monthly</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Total Monthly</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Total Annual</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1" i="0" u="none" strike="noStrike">
                          <a:solidFill>
                            <a:srgbClr val="000000"/>
                          </a:solidFill>
                          <a:effectLst/>
                          <a:latin typeface="Arial" panose="020B0604020202020204" pitchFamily="34" charset="0"/>
                        </a:rPr>
                        <a:t>Total Annual</a:t>
                      </a:r>
                      <a:br>
                        <a:rPr lang="en-US" sz="1400" b="1" i="0" u="none" strike="noStrike">
                          <a:solidFill>
                            <a:srgbClr val="000000"/>
                          </a:solidFill>
                          <a:effectLst/>
                          <a:latin typeface="Arial" panose="020B0604020202020204" pitchFamily="34" charset="0"/>
                        </a:rPr>
                      </a:br>
                      <a:r>
                        <a:rPr lang="en-US" sz="1400" b="1" i="0" u="none" strike="noStrike">
                          <a:solidFill>
                            <a:srgbClr val="000000"/>
                          </a:solidFill>
                          <a:effectLst/>
                          <a:latin typeface="Arial" panose="020B0604020202020204" pitchFamily="34" charset="0"/>
                        </a:rPr>
                        <a:t>Payroll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35698245"/>
                  </a:ext>
                </a:extLst>
              </a:tr>
              <a:tr h="171256">
                <a:tc>
                  <a:txBody>
                    <a:bodyPr/>
                    <a:lstStyle/>
                    <a:p>
                      <a:pPr algn="ctr" fontAlgn="t"/>
                      <a:r>
                        <a:rPr lang="en-US" sz="1400" b="0" i="0" u="none" strike="noStrike">
                          <a:solidFill>
                            <a:srgbClr val="000000"/>
                          </a:solidFill>
                          <a:effectLst/>
                          <a:latin typeface="Arial" panose="020B0604020202020204" pitchFamily="34" charset="0"/>
                        </a:rPr>
                        <a:t>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1,787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5,290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325,415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65,083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35,796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167,959,527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357,361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2,015,514,325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4,288,328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50353573"/>
                  </a:ext>
                </a:extLst>
              </a:tr>
              <a:tr h="171256">
                <a:tc>
                  <a:txBody>
                    <a:bodyPr/>
                    <a:lstStyle/>
                    <a:p>
                      <a:pPr algn="ctr" fontAlgn="t"/>
                      <a:r>
                        <a:rPr lang="en-US" sz="1400" b="0" i="0" u="none" strike="noStrike">
                          <a:solidFill>
                            <a:srgbClr val="000000"/>
                          </a:solidFill>
                          <a:effectLst/>
                          <a:latin typeface="Arial" panose="020B0604020202020204" pitchFamily="34" charset="0"/>
                        </a:rPr>
                        <a:t>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1,525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277,740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55,548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30,551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311,810,924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663,427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3,741,731,085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7,961,130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499910034"/>
                  </a:ext>
                </a:extLst>
              </a:tr>
              <a:tr h="171256">
                <a:tc>
                  <a:txBody>
                    <a:bodyPr/>
                    <a:lstStyle/>
                    <a:p>
                      <a:pPr algn="ctr" fontAlgn="t"/>
                      <a:r>
                        <a:rPr lang="en-US" sz="1400" b="0" i="0" u="none" strike="noStrike">
                          <a:solidFill>
                            <a:srgbClr val="000000"/>
                          </a:solidFill>
                          <a:effectLst/>
                          <a:latin typeface="Arial" panose="020B0604020202020204" pitchFamily="34" charset="0"/>
                        </a:rPr>
                        <a:t>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1,444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4,275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262,977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52,595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28,927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151,579,875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322,510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1,818,958,501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3,870,124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72655057"/>
                  </a:ext>
                </a:extLst>
              </a:tr>
              <a:tr h="171256">
                <a:tc>
                  <a:txBody>
                    <a:bodyPr/>
                    <a:lstStyle/>
                    <a:p>
                      <a:pPr algn="ctr" fontAlgn="t"/>
                      <a:r>
                        <a:rPr lang="en-US" sz="1400" b="0" i="0" u="none" strike="noStrike">
                          <a:solidFill>
                            <a:srgbClr val="000000"/>
                          </a:solidFill>
                          <a:effectLst/>
                          <a:latin typeface="Arial" panose="020B0604020202020204" pitchFamily="34" charset="0"/>
                        </a:rPr>
                        <a:t>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3,944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242,615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48,523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26,688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314,647,909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669,464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3,775,774,910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8,033,564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22133537"/>
                  </a:ext>
                </a:extLst>
              </a:tr>
              <a:tr h="171256">
                <a:tc>
                  <a:txBody>
                    <a:bodyPr/>
                    <a:lstStyle/>
                    <a:p>
                      <a:pPr algn="ctr" fontAlgn="t"/>
                      <a:r>
                        <a:rPr lang="en-US" sz="1400" b="0" i="0" u="none" strike="noStrike">
                          <a:solidFill>
                            <a:srgbClr val="000000"/>
                          </a:solidFill>
                          <a:effectLst/>
                          <a:latin typeface="Arial" panose="020B0604020202020204" pitchFamily="34" charset="0"/>
                        </a:rPr>
                        <a:t>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3,810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234,372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46,874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25,781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414,487,553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881,888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4,973,850,638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10,582,661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32834266"/>
                  </a:ext>
                </a:extLst>
              </a:tr>
              <a:tr h="171256">
                <a:tc>
                  <a:txBody>
                    <a:bodyPr/>
                    <a:lstStyle/>
                    <a:p>
                      <a:pPr algn="ctr" fontAlgn="t"/>
                      <a:r>
                        <a:rPr lang="en-US" sz="1400" b="0" i="0" u="none" strike="noStrike">
                          <a:solidFill>
                            <a:srgbClr val="000000"/>
                          </a:solidFill>
                          <a:effectLst/>
                          <a:latin typeface="Arial" panose="020B0604020202020204" pitchFamily="34" charset="0"/>
                        </a:rPr>
                        <a:t>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219,916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43,983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24,191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13,828,339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29,422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165,940,074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353,064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75882269"/>
                  </a:ext>
                </a:extLst>
              </a:tr>
              <a:tr h="171256">
                <a:tc>
                  <a:txBody>
                    <a:bodyPr/>
                    <a:lstStyle/>
                    <a:p>
                      <a:pPr algn="ctr" fontAlgn="t"/>
                      <a:r>
                        <a:rPr lang="en-US" sz="1400" b="0" i="0" u="none" strike="noStrike">
                          <a:solidFill>
                            <a:srgbClr val="000000"/>
                          </a:solidFill>
                          <a:effectLst/>
                          <a:latin typeface="Arial" panose="020B0604020202020204" pitchFamily="34" charset="0"/>
                        </a:rPr>
                        <a:t>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215,795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43,159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23,737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672,805,125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1,431,500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8,073,661,501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17,178,003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02806695"/>
                  </a:ext>
                </a:extLst>
              </a:tr>
              <a:tr h="171256">
                <a:tc>
                  <a:txBody>
                    <a:bodyPr/>
                    <a:lstStyle/>
                    <a:p>
                      <a:pPr algn="ctr" fontAlgn="t"/>
                      <a:r>
                        <a:rPr lang="en-US" sz="1400" b="0" i="0" u="none" strike="noStrike">
                          <a:solidFill>
                            <a:srgbClr val="000000"/>
                          </a:solidFill>
                          <a:effectLst/>
                          <a:latin typeface="Arial" panose="020B0604020202020204" pitchFamily="34" charset="0"/>
                        </a:rPr>
                        <a:t>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193,957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38,791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21,335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3,362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854,229,232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1,817,509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10,250,750,787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21,810,108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13463090"/>
                  </a:ext>
                </a:extLst>
              </a:tr>
              <a:tr h="171256">
                <a:tc>
                  <a:txBody>
                    <a:bodyPr/>
                    <a:lstStyle/>
                    <a:p>
                      <a:pPr algn="ctr" fontAlgn="t"/>
                      <a:r>
                        <a:rPr lang="en-US" sz="1400" b="0" i="0" u="none" strike="noStrike">
                          <a:solidFill>
                            <a:srgbClr val="000000"/>
                          </a:solidFill>
                          <a:effectLst/>
                          <a:latin typeface="Arial" panose="020B0604020202020204" pitchFamily="34" charset="0"/>
                        </a:rPr>
                        <a:t>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2,948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181,346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36,269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19,948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3,170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753,077,185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1,602,292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9,036,926,223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19,227,503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71805944"/>
                  </a:ext>
                </a:extLst>
              </a:tr>
              <a:tr h="171256">
                <a:tc>
                  <a:txBody>
                    <a:bodyPr/>
                    <a:lstStyle/>
                    <a:p>
                      <a:pPr algn="ctr" fontAlgn="t"/>
                      <a:r>
                        <a:rPr lang="en-US" sz="1400" b="0" i="0" u="none" strike="noStrike">
                          <a:solidFill>
                            <a:srgbClr val="000000"/>
                          </a:solidFill>
                          <a:effectLst/>
                          <a:latin typeface="Arial" panose="020B0604020202020204" pitchFamily="34" charset="0"/>
                        </a:rPr>
                        <a:t>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2,725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167,629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33,526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18,439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508,358,689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1,081,614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6,100,304,271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12,979,371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389543292"/>
                  </a:ext>
                </a:extLst>
              </a:tr>
              <a:tr h="171256">
                <a:tc>
                  <a:txBody>
                    <a:bodyPr/>
                    <a:lstStyle/>
                    <a:p>
                      <a:pPr algn="ctr" fontAlgn="t"/>
                      <a:r>
                        <a:rPr lang="en-US" sz="1400" b="0" i="0" u="none" strike="noStrike">
                          <a:solidFill>
                            <a:srgbClr val="000000"/>
                          </a:solidFill>
                          <a:effectLst/>
                          <a:latin typeface="Arial" panose="020B0604020202020204" pitchFamily="34" charset="0"/>
                        </a:rPr>
                        <a:t>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1,663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102,300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20,460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11,253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350,308,425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745,337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4,203,701,095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8,944,045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70506639"/>
                  </a:ext>
                </a:extLst>
              </a:tr>
              <a:tr h="171256">
                <a:tc>
                  <a:txBody>
                    <a:bodyPr/>
                    <a:lstStyle/>
                    <a:p>
                      <a:pPr algn="ctr" fontAlgn="t"/>
                      <a:r>
                        <a:rPr lang="en-US" sz="1400" b="0" i="0" u="none" strike="noStrike">
                          <a:solidFill>
                            <a:srgbClr val="000000"/>
                          </a:solidFill>
                          <a:effectLst/>
                          <a:latin typeface="Arial" panose="020B0604020202020204" pitchFamily="34" charset="0"/>
                        </a:rPr>
                        <a:t>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79,231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15,846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8,715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1,764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183,091,083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389,555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2,197,092,994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4,674,666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05290860"/>
                  </a:ext>
                </a:extLst>
              </a:tr>
              <a:tr h="171256">
                <a:tc>
                  <a:txBody>
                    <a:bodyPr/>
                    <a:lstStyle/>
                    <a:p>
                      <a:pPr algn="ctr" fontAlgn="t"/>
                      <a:r>
                        <a:rPr lang="en-US" sz="1400" b="0" i="0" u="none" strike="noStrike">
                          <a:solidFill>
                            <a:srgbClr val="000000"/>
                          </a:solidFill>
                          <a:effectLst/>
                          <a:latin typeface="Arial" panose="020B0604020202020204" pitchFamily="34" charset="0"/>
                        </a:rPr>
                        <a:t>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1,102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67,790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13,558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7,457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2,696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239,416,585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509,397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2,872,999,019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6,112,764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86849698"/>
                  </a:ext>
                </a:extLst>
              </a:tr>
              <a:tr h="171256">
                <a:tc>
                  <a:txBody>
                    <a:bodyPr/>
                    <a:lstStyle/>
                    <a:p>
                      <a:pPr algn="ctr" fontAlgn="t"/>
                      <a:r>
                        <a:rPr lang="en-US" sz="1400" b="0" i="0" u="none" strike="noStrike">
                          <a:solidFill>
                            <a:srgbClr val="000000"/>
                          </a:solidFill>
                          <a:effectLst/>
                          <a:latin typeface="Arial" panose="020B0604020202020204" pitchFamily="34" charset="0"/>
                        </a:rPr>
                        <a:t>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357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64,960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12,992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7,146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72,503,048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154,262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870,036,571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1,851,142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134286649"/>
                  </a:ext>
                </a:extLst>
              </a:tr>
              <a:tr h="171256">
                <a:tc>
                  <a:txBody>
                    <a:bodyPr/>
                    <a:lstStyle/>
                    <a:p>
                      <a:pPr algn="ctr" fontAlgn="t"/>
                      <a:r>
                        <a:rPr lang="en-US" sz="1400" b="0" i="0" u="none" strike="noStrike">
                          <a:solidFill>
                            <a:srgbClr val="000000"/>
                          </a:solidFill>
                          <a:effectLst/>
                          <a:latin typeface="Arial" panose="020B0604020202020204" pitchFamily="34" charset="0"/>
                        </a:rPr>
                        <a:t>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51,304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10,261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5,643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1,986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133,474,421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283,988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1,601,693,046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3,407,858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79437739"/>
                  </a:ext>
                </a:extLst>
              </a:tr>
              <a:tr h="171256">
                <a:tc>
                  <a:txBody>
                    <a:bodyPr/>
                    <a:lstStyle/>
                    <a:p>
                      <a:pPr algn="ctr" fontAlgn="t"/>
                      <a:r>
                        <a:rPr lang="en-US" sz="1400" b="0" i="0" u="none" strike="noStrike">
                          <a:solidFill>
                            <a:srgbClr val="000000"/>
                          </a:solidFill>
                          <a:effectLst/>
                          <a:latin typeface="Arial" panose="020B0604020202020204" pitchFamily="34" charset="0"/>
                        </a:rPr>
                        <a:t>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256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759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46,690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9,338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5,136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40,490,442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86,150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485,885,301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1,033,799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907831582"/>
                  </a:ext>
                </a:extLst>
              </a:tr>
              <a:tr h="171256">
                <a:tc>
                  <a:txBody>
                    <a:bodyPr/>
                    <a:lstStyle/>
                    <a:p>
                      <a:pPr algn="ctr" fontAlgn="t"/>
                      <a:r>
                        <a:rPr lang="en-US" sz="1400" b="0" i="0" u="none" strike="noStrike">
                          <a:solidFill>
                            <a:srgbClr val="000000"/>
                          </a:solidFill>
                          <a:effectLst/>
                          <a:latin typeface="Arial" panose="020B0604020202020204" pitchFamily="34" charset="0"/>
                        </a:rPr>
                        <a:t>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231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684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42,076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8,415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4,628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8,929,433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a:solidFill>
                            <a:srgbClr val="000000"/>
                          </a:solidFill>
                          <a:effectLst/>
                          <a:latin typeface="Arial" panose="020B0604020202020204" pitchFamily="34" charset="0"/>
                        </a:rPr>
                        <a:t>18,999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107,153,192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0" i="0" u="none" strike="noStrike" dirty="0">
                          <a:solidFill>
                            <a:srgbClr val="000000"/>
                          </a:solidFill>
                          <a:effectLst/>
                          <a:latin typeface="Arial" panose="020B0604020202020204" pitchFamily="34" charset="0"/>
                        </a:rPr>
                        <a:t>227,986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20294981"/>
                  </a:ext>
                </a:extLst>
              </a:tr>
              <a:tr h="171256">
                <a:tc gridSpan="6">
                  <a:txBody>
                    <a:bodyPr/>
                    <a:lstStyle/>
                    <a:p>
                      <a:pPr algn="ctr" fontAlgn="t"/>
                      <a:r>
                        <a:rPr lang="en-US" sz="1400" b="1" i="0" u="none" strike="noStrike">
                          <a:solidFill>
                            <a:srgbClr val="000000"/>
                          </a:solidFill>
                          <a:effectLst/>
                          <a:latin typeface="Arial" panose="020B0604020202020204" pitchFamily="34" charset="0"/>
                        </a:rPr>
                        <a:t>Grand Total</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r>
                        <a:rPr lang="en-US" sz="1400" b="1" i="0" u="none" strike="noStrike">
                          <a:solidFill>
                            <a:srgbClr val="000000"/>
                          </a:solidFill>
                          <a:effectLst/>
                          <a:latin typeface="Arial" panose="020B0604020202020204" pitchFamily="34" charset="0"/>
                        </a:rPr>
                        <a:t>26,042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1" i="0" u="none" strike="noStrike">
                          <a:solidFill>
                            <a:srgbClr val="000000"/>
                          </a:solidFill>
                          <a:effectLst/>
                          <a:latin typeface="Arial" panose="020B0604020202020204" pitchFamily="34" charset="0"/>
                        </a:rPr>
                        <a:t>5,190,997,794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1" i="0" u="none" strike="noStrike">
                          <a:solidFill>
                            <a:srgbClr val="000000"/>
                          </a:solidFill>
                          <a:effectLst/>
                          <a:latin typeface="Arial" panose="020B0604020202020204" pitchFamily="34" charset="0"/>
                        </a:rPr>
                        <a:t>11,044,676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1" i="0" u="none" strike="noStrike">
                          <a:solidFill>
                            <a:srgbClr val="000000"/>
                          </a:solidFill>
                          <a:effectLst/>
                          <a:latin typeface="Arial" panose="020B0604020202020204" pitchFamily="34" charset="0"/>
                        </a:rPr>
                        <a:t>62,291,973,533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400" b="1" i="0" u="none" strike="noStrike" dirty="0">
                          <a:solidFill>
                            <a:srgbClr val="000000"/>
                          </a:solidFill>
                          <a:effectLst/>
                          <a:latin typeface="Arial" panose="020B0604020202020204" pitchFamily="34" charset="0"/>
                        </a:rPr>
                        <a:t>132,536,114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31758380"/>
                  </a:ext>
                </a:extLst>
              </a:tr>
            </a:tbl>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40</a:t>
            </a:fld>
            <a:endParaRPr lang="en-US"/>
          </a:p>
        </p:txBody>
      </p:sp>
    </p:spTree>
    <p:extLst>
      <p:ext uri="{BB962C8B-B14F-4D97-AF65-F5344CB8AC3E}">
        <p14:creationId xmlns:p14="http://schemas.microsoft.com/office/powerpoint/2010/main" val="339766315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7D5DAF6-2988-49EF-A733-172799BEC144}"/>
              </a:ext>
            </a:extLst>
          </p:cNvPr>
          <p:cNvSpPr>
            <a:spLocks noGrp="1"/>
          </p:cNvSpPr>
          <p:nvPr>
            <p:ph type="title"/>
          </p:nvPr>
        </p:nvSpPr>
        <p:spPr>
          <a:xfrm>
            <a:off x="260683" y="116290"/>
            <a:ext cx="10515600" cy="509352"/>
          </a:xfrm>
        </p:spPr>
        <p:txBody>
          <a:bodyPr>
            <a:normAutofit fontScale="90000"/>
          </a:bodyPr>
          <a:lstStyle/>
          <a:p>
            <a:r>
              <a:rPr lang="en-US" sz="3200" dirty="0">
                <a:solidFill>
                  <a:schemeClr val="accent1"/>
                </a:solidFill>
                <a:latin typeface="Arial Rounded MT Bold" panose="020F0704030504030204" pitchFamily="34" charset="0"/>
              </a:rPr>
              <a:t>Scenario 2</a:t>
            </a:r>
            <a:r>
              <a:rPr lang="en-US" sz="3200" dirty="0">
                <a:latin typeface="Arial Rounded MT Bold" panose="020F0704030504030204" pitchFamily="34" charset="0"/>
              </a:rPr>
              <a:t>: Constitutional Postholders</a:t>
            </a:r>
          </a:p>
        </p:txBody>
      </p:sp>
      <p:graphicFrame>
        <p:nvGraphicFramePr>
          <p:cNvPr id="4" name="Content Placeholder 3">
            <a:extLst>
              <a:ext uri="{FF2B5EF4-FFF2-40B4-BE49-F238E27FC236}">
                <a16:creationId xmlns:a16="http://schemas.microsoft.com/office/drawing/2014/main" xmlns="" id="{73EF4016-679C-48DE-B494-FF9269CBAE46}"/>
              </a:ext>
            </a:extLst>
          </p:cNvPr>
          <p:cNvGraphicFramePr>
            <a:graphicFrameLocks noGrp="1"/>
          </p:cNvGraphicFramePr>
          <p:nvPr>
            <p:ph idx="1"/>
            <p:extLst>
              <p:ext uri="{D42A27DB-BD31-4B8C-83A1-F6EECF244321}">
                <p14:modId xmlns:p14="http://schemas.microsoft.com/office/powerpoint/2010/main" val="2284716863"/>
              </p:ext>
            </p:extLst>
          </p:nvPr>
        </p:nvGraphicFramePr>
        <p:xfrm>
          <a:off x="144379" y="741963"/>
          <a:ext cx="11903241" cy="5999747"/>
        </p:xfrm>
        <a:graphic>
          <a:graphicData uri="http://schemas.openxmlformats.org/drawingml/2006/table">
            <a:tbl>
              <a:tblPr/>
              <a:tblGrid>
                <a:gridCol w="1748588">
                  <a:extLst>
                    <a:ext uri="{9D8B030D-6E8A-4147-A177-3AD203B41FA5}">
                      <a16:colId xmlns:a16="http://schemas.microsoft.com/office/drawing/2014/main" xmlns="" val="3804721692"/>
                    </a:ext>
                  </a:extLst>
                </a:gridCol>
                <a:gridCol w="886639">
                  <a:extLst>
                    <a:ext uri="{9D8B030D-6E8A-4147-A177-3AD203B41FA5}">
                      <a16:colId xmlns:a16="http://schemas.microsoft.com/office/drawing/2014/main" xmlns="" val="95752461"/>
                    </a:ext>
                  </a:extLst>
                </a:gridCol>
                <a:gridCol w="1064182">
                  <a:extLst>
                    <a:ext uri="{9D8B030D-6E8A-4147-A177-3AD203B41FA5}">
                      <a16:colId xmlns:a16="http://schemas.microsoft.com/office/drawing/2014/main" xmlns="" val="116593618"/>
                    </a:ext>
                  </a:extLst>
                </a:gridCol>
                <a:gridCol w="1038954">
                  <a:extLst>
                    <a:ext uri="{9D8B030D-6E8A-4147-A177-3AD203B41FA5}">
                      <a16:colId xmlns:a16="http://schemas.microsoft.com/office/drawing/2014/main" xmlns="" val="3624059604"/>
                    </a:ext>
                  </a:extLst>
                </a:gridCol>
                <a:gridCol w="1304055">
                  <a:extLst>
                    <a:ext uri="{9D8B030D-6E8A-4147-A177-3AD203B41FA5}">
                      <a16:colId xmlns:a16="http://schemas.microsoft.com/office/drawing/2014/main" xmlns="" val="3741108455"/>
                    </a:ext>
                  </a:extLst>
                </a:gridCol>
                <a:gridCol w="951940">
                  <a:extLst>
                    <a:ext uri="{9D8B030D-6E8A-4147-A177-3AD203B41FA5}">
                      <a16:colId xmlns:a16="http://schemas.microsoft.com/office/drawing/2014/main" xmlns="" val="3684848612"/>
                    </a:ext>
                  </a:extLst>
                </a:gridCol>
                <a:gridCol w="689810">
                  <a:extLst>
                    <a:ext uri="{9D8B030D-6E8A-4147-A177-3AD203B41FA5}">
                      <a16:colId xmlns:a16="http://schemas.microsoft.com/office/drawing/2014/main" xmlns="" val="2444235173"/>
                    </a:ext>
                  </a:extLst>
                </a:gridCol>
                <a:gridCol w="1080803">
                  <a:extLst>
                    <a:ext uri="{9D8B030D-6E8A-4147-A177-3AD203B41FA5}">
                      <a16:colId xmlns:a16="http://schemas.microsoft.com/office/drawing/2014/main" xmlns="" val="437981247"/>
                    </a:ext>
                  </a:extLst>
                </a:gridCol>
                <a:gridCol w="887592">
                  <a:extLst>
                    <a:ext uri="{9D8B030D-6E8A-4147-A177-3AD203B41FA5}">
                      <a16:colId xmlns:a16="http://schemas.microsoft.com/office/drawing/2014/main" xmlns="" val="2150519092"/>
                    </a:ext>
                  </a:extLst>
                </a:gridCol>
                <a:gridCol w="1157040">
                  <a:extLst>
                    <a:ext uri="{9D8B030D-6E8A-4147-A177-3AD203B41FA5}">
                      <a16:colId xmlns:a16="http://schemas.microsoft.com/office/drawing/2014/main" xmlns="" val="3059336469"/>
                    </a:ext>
                  </a:extLst>
                </a:gridCol>
                <a:gridCol w="1093638">
                  <a:extLst>
                    <a:ext uri="{9D8B030D-6E8A-4147-A177-3AD203B41FA5}">
                      <a16:colId xmlns:a16="http://schemas.microsoft.com/office/drawing/2014/main" xmlns="" val="1440270733"/>
                    </a:ext>
                  </a:extLst>
                </a:gridCol>
              </a:tblGrid>
              <a:tr h="1369996">
                <a:tc>
                  <a:txBody>
                    <a:bodyPr/>
                    <a:lstStyle/>
                    <a:p>
                      <a:pPr algn="ctr" fontAlgn="ctr"/>
                      <a:r>
                        <a:rPr lang="en-US" sz="1350" b="1" i="0" u="none" strike="noStrike" dirty="0">
                          <a:solidFill>
                            <a:srgbClr val="000000"/>
                          </a:solidFill>
                          <a:effectLst/>
                          <a:latin typeface="Arial" panose="020B0604020202020204" pitchFamily="34" charset="0"/>
                        </a:rPr>
                        <a:t>Staff Grade/Title</a:t>
                      </a:r>
                    </a:p>
                  </a:txBody>
                  <a:tcPr marL="0" marR="0" marT="0" marB="0" anchor="ctr">
                    <a:lnL w="6350" cap="flat" cmpd="sng" algn="ctr">
                      <a:solidFill>
                        <a:srgbClr val="231F2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350" b="1" i="0" u="none" strike="noStrike">
                          <a:solidFill>
                            <a:srgbClr val="000000"/>
                          </a:solidFill>
                          <a:effectLst/>
                          <a:latin typeface="Arial" panose="020B0604020202020204" pitchFamily="34" charset="0"/>
                        </a:rPr>
                        <a:t>Monthly </a:t>
                      </a:r>
                      <a:br>
                        <a:rPr lang="en-US" sz="1350" b="1" i="0" u="none" strike="noStrike">
                          <a:solidFill>
                            <a:srgbClr val="000000"/>
                          </a:solidFill>
                          <a:effectLst/>
                          <a:latin typeface="Arial" panose="020B0604020202020204" pitchFamily="34" charset="0"/>
                        </a:rPr>
                      </a:br>
                      <a:r>
                        <a:rPr lang="en-US" sz="1350" b="1" i="0" u="none" strike="noStrike">
                          <a:solidFill>
                            <a:srgbClr val="000000"/>
                          </a:solidFill>
                          <a:effectLst/>
                          <a:latin typeface="Arial" panose="020B0604020202020204" pitchFamily="34" charset="0"/>
                        </a:rPr>
                        <a:t>Basic Salary (USD)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350" b="1" i="0" u="none" strike="noStrike" dirty="0">
                          <a:solidFill>
                            <a:srgbClr val="000000"/>
                          </a:solidFill>
                          <a:effectLst/>
                          <a:latin typeface="Arial" panose="020B0604020202020204" pitchFamily="34" charset="0"/>
                        </a:rPr>
                        <a:t>Monthly </a:t>
                      </a:r>
                      <a:br>
                        <a:rPr lang="en-US" sz="1350" b="1" i="0" u="none" strike="noStrike" dirty="0">
                          <a:solidFill>
                            <a:srgbClr val="000000"/>
                          </a:solidFill>
                          <a:effectLst/>
                          <a:latin typeface="Arial" panose="020B0604020202020204" pitchFamily="34" charset="0"/>
                        </a:rPr>
                      </a:br>
                      <a:r>
                        <a:rPr lang="en-US" sz="1350" b="1" i="0" u="none" strike="noStrike" dirty="0">
                          <a:solidFill>
                            <a:srgbClr val="000000"/>
                          </a:solidFill>
                          <a:effectLst/>
                          <a:latin typeface="Arial" panose="020B0604020202020204" pitchFamily="34" charset="0"/>
                        </a:rPr>
                        <a:t>Basic Salary (SSP)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350" b="1" i="0" u="none" strike="noStrike">
                          <a:solidFill>
                            <a:srgbClr val="000000"/>
                          </a:solidFill>
                          <a:effectLst/>
                          <a:latin typeface="Arial" panose="020B0604020202020204" pitchFamily="34" charset="0"/>
                        </a:rPr>
                        <a:t>Proposed Monthly </a:t>
                      </a:r>
                      <a:br>
                        <a:rPr lang="en-US" sz="1350" b="1" i="0" u="none" strike="noStrike">
                          <a:solidFill>
                            <a:srgbClr val="000000"/>
                          </a:solidFill>
                          <a:effectLst/>
                          <a:latin typeface="Arial" panose="020B0604020202020204" pitchFamily="34" charset="0"/>
                        </a:rPr>
                      </a:br>
                      <a:r>
                        <a:rPr lang="en-US" sz="1350" b="1" i="0" u="none" strike="noStrike">
                          <a:solidFill>
                            <a:srgbClr val="000000"/>
                          </a:solidFill>
                          <a:effectLst/>
                          <a:latin typeface="Arial" panose="020B0604020202020204" pitchFamily="34" charset="0"/>
                        </a:rPr>
                        <a:t>Basic Salary (SSP) </a:t>
                      </a:r>
                      <a:br>
                        <a:rPr lang="en-US" sz="1350" b="1" i="0" u="none" strike="noStrike">
                          <a:solidFill>
                            <a:srgbClr val="000000"/>
                          </a:solidFill>
                          <a:effectLst/>
                          <a:latin typeface="Arial" panose="020B0604020202020204" pitchFamily="34" charset="0"/>
                        </a:rPr>
                      </a:br>
                      <a:r>
                        <a:rPr lang="en-US" sz="135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350" b="1" i="0" u="none" strike="noStrike" dirty="0">
                          <a:solidFill>
                            <a:srgbClr val="000000"/>
                          </a:solidFill>
                          <a:effectLst/>
                          <a:latin typeface="Arial" panose="020B0604020202020204" pitchFamily="34" charset="0"/>
                        </a:rPr>
                        <a:t>Proposed Monthly Allowances </a:t>
                      </a:r>
                      <a:br>
                        <a:rPr lang="en-US" sz="1350" b="1" i="0" u="none" strike="noStrike" dirty="0">
                          <a:solidFill>
                            <a:srgbClr val="000000"/>
                          </a:solidFill>
                          <a:effectLst/>
                          <a:latin typeface="Arial" panose="020B0604020202020204" pitchFamily="34" charset="0"/>
                        </a:rPr>
                      </a:br>
                      <a:r>
                        <a:rPr lang="en-US" sz="1350" b="1" i="0" u="none" strike="noStrike" dirty="0">
                          <a:solidFill>
                            <a:srgbClr val="000000"/>
                          </a:solidFill>
                          <a:effectLst/>
                          <a:latin typeface="Arial" panose="020B0604020202020204" pitchFamily="34" charset="0"/>
                        </a:rPr>
                        <a:t>20% of Basic Salary (SSP)</a:t>
                      </a:r>
                      <a:br>
                        <a:rPr lang="en-US" sz="1350" b="1" i="0" u="none" strike="noStrike" dirty="0">
                          <a:solidFill>
                            <a:srgbClr val="000000"/>
                          </a:solidFill>
                          <a:effectLst/>
                          <a:latin typeface="Arial" panose="020B0604020202020204" pitchFamily="34" charset="0"/>
                        </a:rPr>
                      </a:br>
                      <a:r>
                        <a:rPr lang="en-US" sz="1350" b="1" i="0" u="none" strike="noStrike" dirty="0">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350" b="1" i="0" u="none" strike="noStrike">
                          <a:solidFill>
                            <a:srgbClr val="000000"/>
                          </a:solidFill>
                          <a:effectLst/>
                          <a:latin typeface="Arial" panose="020B0604020202020204" pitchFamily="34" charset="0"/>
                        </a:rPr>
                        <a:t>Monthly Pension</a:t>
                      </a:r>
                      <a:br>
                        <a:rPr lang="en-US" sz="1350" b="1" i="0" u="none" strike="noStrike">
                          <a:solidFill>
                            <a:srgbClr val="000000"/>
                          </a:solidFill>
                          <a:effectLst/>
                          <a:latin typeface="Arial" panose="020B0604020202020204" pitchFamily="34" charset="0"/>
                        </a:rPr>
                      </a:br>
                      <a:r>
                        <a:rPr lang="en-US" sz="1350" b="1" i="0" u="none" strike="noStrike">
                          <a:solidFill>
                            <a:srgbClr val="000000"/>
                          </a:solidFill>
                          <a:effectLst/>
                          <a:latin typeface="Arial" panose="020B0604020202020204" pitchFamily="34" charset="0"/>
                        </a:rPr>
                        <a:t>11% of Basic Salary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350" b="1" i="0" u="none" strike="noStrike" dirty="0">
                          <a:solidFill>
                            <a:srgbClr val="000000"/>
                          </a:solidFill>
                          <a:effectLst/>
                          <a:latin typeface="Arial" panose="020B0604020202020204" pitchFamily="34" charset="0"/>
                        </a:rPr>
                        <a:t>Total </a:t>
                      </a:r>
                      <a:br>
                        <a:rPr lang="en-US" sz="1350" b="1" i="0" u="none" strike="noStrike" dirty="0">
                          <a:solidFill>
                            <a:srgbClr val="000000"/>
                          </a:solidFill>
                          <a:effectLst/>
                          <a:latin typeface="Arial" panose="020B0604020202020204" pitchFamily="34" charset="0"/>
                        </a:rPr>
                      </a:br>
                      <a:r>
                        <a:rPr lang="en-US" sz="1350" b="1" i="0" u="none" strike="noStrike" dirty="0">
                          <a:solidFill>
                            <a:srgbClr val="000000"/>
                          </a:solidFill>
                          <a:effectLst/>
                          <a:latin typeface="Arial" panose="020B0604020202020204" pitchFamily="34" charset="0"/>
                        </a:rPr>
                        <a:t>Staff/Headcount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350" b="1" i="0" u="none" strike="noStrike">
                          <a:solidFill>
                            <a:srgbClr val="000000"/>
                          </a:solidFill>
                          <a:effectLst/>
                          <a:latin typeface="Arial" panose="020B0604020202020204" pitchFamily="34" charset="0"/>
                        </a:rPr>
                        <a:t>Total monthly</a:t>
                      </a:r>
                      <a:br>
                        <a:rPr lang="en-US" sz="1350" b="1" i="0" u="none" strike="noStrike">
                          <a:solidFill>
                            <a:srgbClr val="000000"/>
                          </a:solidFill>
                          <a:effectLst/>
                          <a:latin typeface="Arial" panose="020B0604020202020204" pitchFamily="34" charset="0"/>
                        </a:rPr>
                      </a:br>
                      <a:r>
                        <a:rPr lang="en-US" sz="135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350" b="1" i="0" u="none" strike="noStrike">
                          <a:solidFill>
                            <a:srgbClr val="000000"/>
                          </a:solidFill>
                          <a:effectLst/>
                          <a:latin typeface="Arial" panose="020B0604020202020204" pitchFamily="34" charset="0"/>
                        </a:rPr>
                        <a:t>Total Monthly</a:t>
                      </a:r>
                      <a:br>
                        <a:rPr lang="en-US" sz="1350" b="1" i="0" u="none" strike="noStrike">
                          <a:solidFill>
                            <a:srgbClr val="000000"/>
                          </a:solidFill>
                          <a:effectLst/>
                          <a:latin typeface="Arial" panose="020B0604020202020204" pitchFamily="34" charset="0"/>
                        </a:rPr>
                      </a:br>
                      <a:r>
                        <a:rPr lang="en-US" sz="1350" b="1" i="0" u="none" strike="noStrike">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350" b="1" i="0" u="none" strike="noStrike">
                          <a:solidFill>
                            <a:srgbClr val="000000"/>
                          </a:solidFill>
                          <a:effectLst/>
                          <a:latin typeface="Arial" panose="020B0604020202020204" pitchFamily="34" charset="0"/>
                        </a:rPr>
                        <a:t>Total Annual</a:t>
                      </a:r>
                      <a:br>
                        <a:rPr lang="en-US" sz="1350" b="1" i="0" u="none" strike="noStrike">
                          <a:solidFill>
                            <a:srgbClr val="000000"/>
                          </a:solidFill>
                          <a:effectLst/>
                          <a:latin typeface="Arial" panose="020B0604020202020204" pitchFamily="34" charset="0"/>
                        </a:rPr>
                      </a:br>
                      <a:r>
                        <a:rPr lang="en-US" sz="135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350" b="1" i="0" u="none" strike="noStrike" dirty="0">
                          <a:solidFill>
                            <a:srgbClr val="000000"/>
                          </a:solidFill>
                          <a:effectLst/>
                          <a:latin typeface="Arial" panose="020B0604020202020204" pitchFamily="34" charset="0"/>
                        </a:rPr>
                        <a:t>Total Annual</a:t>
                      </a:r>
                      <a:br>
                        <a:rPr lang="en-US" sz="1350" b="1" i="0" u="none" strike="noStrike" dirty="0">
                          <a:solidFill>
                            <a:srgbClr val="000000"/>
                          </a:solidFill>
                          <a:effectLst/>
                          <a:latin typeface="Arial" panose="020B0604020202020204" pitchFamily="34" charset="0"/>
                        </a:rPr>
                      </a:br>
                      <a:r>
                        <a:rPr lang="en-US" sz="1350" b="1" i="0" u="none" strike="noStrike" dirty="0">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85852136"/>
                  </a:ext>
                </a:extLst>
              </a:tr>
              <a:tr h="195714">
                <a:tc>
                  <a:txBody>
                    <a:bodyPr/>
                    <a:lstStyle/>
                    <a:p>
                      <a:pPr algn="ctr" fontAlgn="t"/>
                      <a:r>
                        <a:rPr lang="en-US" sz="1350" b="0" i="0" u="none" strike="noStrike">
                          <a:solidFill>
                            <a:srgbClr val="000000"/>
                          </a:solidFill>
                          <a:effectLst/>
                          <a:latin typeface="Arial" panose="020B0604020202020204" pitchFamily="34" charset="0"/>
                        </a:rPr>
                        <a:t>President</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5,068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15,000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2,083,980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416,796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229,238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2,730,013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5,809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32,760,159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69,702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4176021928"/>
                  </a:ext>
                </a:extLst>
              </a:tr>
              <a:tr h="195714">
                <a:tc>
                  <a:txBody>
                    <a:bodyPr/>
                    <a:lstStyle/>
                    <a:p>
                      <a:pPr algn="ctr" fontAlgn="t"/>
                      <a:r>
                        <a:rPr lang="en-US" sz="1350" b="0" i="0" u="none" strike="noStrike">
                          <a:solidFill>
                            <a:srgbClr val="000000"/>
                          </a:solidFill>
                          <a:effectLst/>
                          <a:latin typeface="Arial" panose="020B0604020202020204" pitchFamily="34" charset="0"/>
                        </a:rPr>
                        <a:t>Vice-President</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4,561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13,500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1,875,582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375,116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206,314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12,285,060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26,138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147,420,716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313,661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460036584"/>
                  </a:ext>
                </a:extLst>
              </a:tr>
              <a:tr h="195714">
                <a:tc>
                  <a:txBody>
                    <a:bodyPr/>
                    <a:lstStyle/>
                    <a:p>
                      <a:pPr algn="ctr" fontAlgn="t"/>
                      <a:r>
                        <a:rPr lang="en-US" sz="1350" b="0" i="0" u="none" strike="noStrike">
                          <a:solidFill>
                            <a:srgbClr val="000000"/>
                          </a:solidFill>
                          <a:effectLst/>
                          <a:latin typeface="Arial" panose="020B0604020202020204" pitchFamily="34" charset="0"/>
                        </a:rPr>
                        <a:t>Presidential Advisors</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3,547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10,500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1,458,786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291,757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160,466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34,398,167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73,188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412,778,006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878,251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782361594"/>
                  </a:ext>
                </a:extLst>
              </a:tr>
              <a:tr h="195714">
                <a:tc>
                  <a:txBody>
                    <a:bodyPr/>
                    <a:lstStyle/>
                    <a:p>
                      <a:pPr algn="ctr" fontAlgn="t"/>
                      <a:r>
                        <a:rPr lang="en-US" sz="1350" b="0" i="0" u="none" strike="noStrike">
                          <a:solidFill>
                            <a:srgbClr val="000000"/>
                          </a:solidFill>
                          <a:effectLst/>
                          <a:latin typeface="Arial" panose="020B0604020202020204" pitchFamily="34" charset="0"/>
                        </a:rPr>
                        <a:t>Auditor General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3,378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10,000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1,389,320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277,864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152,825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1,820,009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3,872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21,840,106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46,468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43529888"/>
                  </a:ext>
                </a:extLst>
              </a:tr>
              <a:tr h="391427">
                <a:tc>
                  <a:txBody>
                    <a:bodyPr/>
                    <a:lstStyle/>
                    <a:p>
                      <a:pPr algn="ctr" fontAlgn="t"/>
                      <a:r>
                        <a:rPr lang="en-US" sz="1350" b="0" i="0" u="none" strike="noStrike">
                          <a:solidFill>
                            <a:srgbClr val="231F20"/>
                          </a:solidFill>
                          <a:effectLst/>
                          <a:latin typeface="Arial" panose="020B0604020202020204" pitchFamily="34" charset="0"/>
                        </a:rPr>
                        <a:t>Chair of Anti-Corruption</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3,378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10,000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1,389,320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277,864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152,825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1,820,009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3,872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21,840,106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46,468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273960189"/>
                  </a:ext>
                </a:extLst>
              </a:tr>
              <a:tr h="239027">
                <a:tc>
                  <a:txBody>
                    <a:bodyPr/>
                    <a:lstStyle/>
                    <a:p>
                      <a:pPr algn="ctr" fontAlgn="t"/>
                      <a:r>
                        <a:rPr lang="en-US" sz="1350" b="0" i="0" u="none" strike="noStrike">
                          <a:solidFill>
                            <a:srgbClr val="231F20"/>
                          </a:solidFill>
                          <a:effectLst/>
                          <a:latin typeface="Arial" panose="020B0604020202020204" pitchFamily="34" charset="0"/>
                        </a:rPr>
                        <a:t>Chair of Human Rights</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3,378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10,000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1,389,320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277,864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152,825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1,820,009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3,872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21,840,106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46,468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643234292"/>
                  </a:ext>
                </a:extLst>
              </a:tr>
              <a:tr h="195714">
                <a:tc>
                  <a:txBody>
                    <a:bodyPr/>
                    <a:lstStyle/>
                    <a:p>
                      <a:pPr algn="ctr" fontAlgn="t"/>
                      <a:r>
                        <a:rPr lang="en-US" sz="1350" b="0" i="0" u="none" strike="noStrike">
                          <a:solidFill>
                            <a:srgbClr val="000000"/>
                          </a:solidFill>
                          <a:effectLst/>
                          <a:latin typeface="Arial" panose="020B0604020202020204" pitchFamily="34" charset="0"/>
                        </a:rPr>
                        <a:t>Ministers</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3,378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10,000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1,389,320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277,864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152,825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54,600,265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116,171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655,203,184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1,394,049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062393267"/>
                  </a:ext>
                </a:extLst>
              </a:tr>
              <a:tr h="195714">
                <a:tc>
                  <a:txBody>
                    <a:bodyPr/>
                    <a:lstStyle/>
                    <a:p>
                      <a:pPr algn="ctr" fontAlgn="t"/>
                      <a:r>
                        <a:rPr lang="en-US" sz="1350" b="0" i="0" u="none" strike="noStrike">
                          <a:solidFill>
                            <a:srgbClr val="000000"/>
                          </a:solidFill>
                          <a:effectLst/>
                          <a:latin typeface="Arial" panose="020B0604020202020204" pitchFamily="34" charset="0"/>
                        </a:rPr>
                        <a:t>Deputy Minister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1,111,456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222,291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122,260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11,648,057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24,783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139,776,679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297,397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077853333"/>
                  </a:ext>
                </a:extLst>
              </a:tr>
              <a:tr h="391427">
                <a:tc>
                  <a:txBody>
                    <a:bodyPr/>
                    <a:lstStyle/>
                    <a:p>
                      <a:pPr algn="ctr" fontAlgn="t"/>
                      <a:r>
                        <a:rPr lang="en-US" sz="1350" b="0" i="0" u="none" strike="noStrike">
                          <a:solidFill>
                            <a:srgbClr val="000000"/>
                          </a:solidFill>
                          <a:effectLst/>
                          <a:latin typeface="Arial" panose="020B0604020202020204" pitchFamily="34" charset="0"/>
                        </a:rPr>
                        <a:t>Other Commission Chairs</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1,111,456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222,291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122,260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34,944,170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74,349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419,330,038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892,192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764314829"/>
                  </a:ext>
                </a:extLst>
              </a:tr>
              <a:tr h="195714">
                <a:tc>
                  <a:txBody>
                    <a:bodyPr/>
                    <a:lstStyle/>
                    <a:p>
                      <a:pPr algn="ctr" fontAlgn="t"/>
                      <a:r>
                        <a:rPr lang="en-US" sz="1350" b="0" i="0" u="none" strike="noStrike">
                          <a:solidFill>
                            <a:srgbClr val="000000"/>
                          </a:solidFill>
                          <a:effectLst/>
                          <a:latin typeface="Arial" panose="020B0604020202020204" pitchFamily="34" charset="0"/>
                        </a:rPr>
                        <a:t>Secretary General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1,111,456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222,291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122,260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2,912,014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6,196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34,944,170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74,349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641847878"/>
                  </a:ext>
                </a:extLst>
              </a:tr>
              <a:tr h="195714">
                <a:tc>
                  <a:txBody>
                    <a:bodyPr/>
                    <a:lstStyle/>
                    <a:p>
                      <a:pPr algn="ctr" fontAlgn="t"/>
                      <a:r>
                        <a:rPr lang="en-US" sz="1350" b="0" i="0" u="none" strike="noStrike">
                          <a:solidFill>
                            <a:srgbClr val="000000"/>
                          </a:solidFill>
                          <a:effectLst/>
                          <a:latin typeface="Arial" panose="020B0604020202020204" pitchFamily="34" charset="0"/>
                        </a:rPr>
                        <a:t>Speaker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4,561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13,500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1,875,582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375,116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206,314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4,914,024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10,455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58,968,287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125,464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668782975"/>
                  </a:ext>
                </a:extLst>
              </a:tr>
              <a:tr h="195714">
                <a:tc>
                  <a:txBody>
                    <a:bodyPr/>
                    <a:lstStyle/>
                    <a:p>
                      <a:pPr algn="ctr" fontAlgn="t"/>
                      <a:r>
                        <a:rPr lang="en-US" sz="1350" b="0" i="0" u="none" strike="noStrike">
                          <a:solidFill>
                            <a:srgbClr val="000000"/>
                          </a:solidFill>
                          <a:effectLst/>
                          <a:latin typeface="Arial" panose="020B0604020202020204" pitchFamily="34" charset="0"/>
                        </a:rPr>
                        <a:t>Deputy Speaker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3,547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10,500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1,458,786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291,757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160,466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5,733,028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12,198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68,796,334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146,375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443685136"/>
                  </a:ext>
                </a:extLst>
              </a:tr>
              <a:tr h="195714">
                <a:tc>
                  <a:txBody>
                    <a:bodyPr/>
                    <a:lstStyle/>
                    <a:p>
                      <a:pPr algn="ctr" fontAlgn="t"/>
                      <a:r>
                        <a:rPr lang="en-US" sz="1350" b="0" i="0" u="none" strike="noStrike">
                          <a:solidFill>
                            <a:srgbClr val="000000"/>
                          </a:solidFill>
                          <a:effectLst/>
                          <a:latin typeface="Arial" panose="020B0604020202020204" pitchFamily="34" charset="0"/>
                        </a:rPr>
                        <a:t>Chief whip</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3,041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9,000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1,250,388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250,078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137,543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6,552,032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13,940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78,624,382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167,286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843241354"/>
                  </a:ext>
                </a:extLst>
              </a:tr>
              <a:tr h="391427">
                <a:tc>
                  <a:txBody>
                    <a:bodyPr/>
                    <a:lstStyle/>
                    <a:p>
                      <a:pPr algn="ctr" fontAlgn="t"/>
                      <a:r>
                        <a:rPr lang="en-US" sz="1350" b="0" i="0" u="none" strike="noStrike">
                          <a:solidFill>
                            <a:srgbClr val="000000"/>
                          </a:solidFill>
                          <a:effectLst/>
                          <a:latin typeface="Arial" panose="020B0604020202020204" pitchFamily="34" charset="0"/>
                        </a:rPr>
                        <a:t>Committee Chairperson</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3,041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9,000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1,250,388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250,078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137,543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65,520,318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139,405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786,243,820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1,672,859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193979044"/>
                  </a:ext>
                </a:extLst>
              </a:tr>
              <a:tr h="195714">
                <a:tc>
                  <a:txBody>
                    <a:bodyPr/>
                    <a:lstStyle/>
                    <a:p>
                      <a:pPr algn="ctr" fontAlgn="t"/>
                      <a:r>
                        <a:rPr lang="en-US" sz="1350" b="0" i="0" u="none" strike="noStrike">
                          <a:solidFill>
                            <a:srgbClr val="000000"/>
                          </a:solidFill>
                          <a:effectLst/>
                          <a:latin typeface="Arial" panose="020B0604020202020204" pitchFamily="34" charset="0"/>
                        </a:rPr>
                        <a:t>Clerk</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1,111,456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222,291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122,260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13,104,064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27,881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157,248,764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334,572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499168547"/>
                  </a:ext>
                </a:extLst>
              </a:tr>
              <a:tr h="391427">
                <a:tc>
                  <a:txBody>
                    <a:bodyPr/>
                    <a:lstStyle/>
                    <a:p>
                      <a:pPr algn="ctr" fontAlgn="t"/>
                      <a:r>
                        <a:rPr lang="en-US" sz="1350" b="0" i="0" u="none" strike="noStrike">
                          <a:solidFill>
                            <a:srgbClr val="000000"/>
                          </a:solidFill>
                          <a:effectLst/>
                          <a:latin typeface="Arial" panose="020B0604020202020204" pitchFamily="34" charset="0"/>
                        </a:rPr>
                        <a:t>Committee Deputy Chairperson</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1,111,456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222,291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122,260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46,592,226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99,132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559,106,717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1,189,589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845324320"/>
                  </a:ext>
                </a:extLst>
              </a:tr>
              <a:tr h="195714">
                <a:tc>
                  <a:txBody>
                    <a:bodyPr/>
                    <a:lstStyle/>
                    <a:p>
                      <a:pPr algn="ctr" fontAlgn="t"/>
                      <a:r>
                        <a:rPr lang="en-US" sz="1350" b="0" i="0" u="none" strike="noStrike">
                          <a:solidFill>
                            <a:srgbClr val="000000"/>
                          </a:solidFill>
                          <a:effectLst/>
                          <a:latin typeface="Arial" panose="020B0604020202020204" pitchFamily="34" charset="0"/>
                        </a:rPr>
                        <a:t>Assembly Member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2,365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7,000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972,524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194,505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106,978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376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479,026,328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1,019,205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a:solidFill>
                            <a:srgbClr val="231F20"/>
                          </a:solidFill>
                          <a:effectLst/>
                          <a:latin typeface="Arial" panose="020B0604020202020204" pitchFamily="34" charset="0"/>
                        </a:rPr>
                        <a:t>5,748,315,931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350" b="0" i="0" u="none" strike="noStrike" dirty="0">
                          <a:solidFill>
                            <a:srgbClr val="231F20"/>
                          </a:solidFill>
                          <a:effectLst/>
                          <a:latin typeface="Arial" panose="020B0604020202020204" pitchFamily="34" charset="0"/>
                        </a:rPr>
                        <a:t>12,230,459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639755163"/>
                  </a:ext>
                </a:extLst>
              </a:tr>
              <a:tr h="195714">
                <a:tc gridSpan="6">
                  <a:txBody>
                    <a:bodyPr/>
                    <a:lstStyle/>
                    <a:p>
                      <a:pPr algn="ctr" fontAlgn="t"/>
                      <a:r>
                        <a:rPr lang="en-US" sz="1350" b="1" i="0" u="none" strike="noStrike" dirty="0">
                          <a:solidFill>
                            <a:srgbClr val="000000"/>
                          </a:solidFill>
                          <a:effectLst/>
                          <a:latin typeface="Arial" panose="020B0604020202020204" pitchFamily="34" charset="0"/>
                        </a:rPr>
                        <a:t>Grand Total</a:t>
                      </a:r>
                    </a:p>
                  </a:txBody>
                  <a:tcPr marL="0" marR="0" marT="0" marB="0">
                    <a:lnL>
                      <a:noFill/>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r>
                        <a:rPr lang="en-US" sz="1350" b="1" i="0" u="none" strike="noStrike">
                          <a:solidFill>
                            <a:srgbClr val="000000"/>
                          </a:solidFill>
                          <a:effectLst/>
                          <a:latin typeface="Arial" panose="020B0604020202020204" pitchFamily="34" charset="0"/>
                        </a:rPr>
                        <a:t>557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tcPr>
                </a:tc>
                <a:tc>
                  <a:txBody>
                    <a:bodyPr/>
                    <a:lstStyle/>
                    <a:p>
                      <a:pPr algn="ctr" fontAlgn="t"/>
                      <a:r>
                        <a:rPr lang="en-US" sz="1350" b="1" i="0" u="none" strike="noStrike">
                          <a:solidFill>
                            <a:srgbClr val="000000"/>
                          </a:solidFill>
                          <a:effectLst/>
                          <a:latin typeface="Arial" panose="020B0604020202020204" pitchFamily="34" charset="0"/>
                        </a:rPr>
                        <a:t>780,419,792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tcPr>
                </a:tc>
                <a:tc>
                  <a:txBody>
                    <a:bodyPr/>
                    <a:lstStyle/>
                    <a:p>
                      <a:pPr algn="ctr" fontAlgn="t"/>
                      <a:r>
                        <a:rPr lang="en-US" sz="1350" b="1" i="0" u="none" strike="noStrike">
                          <a:solidFill>
                            <a:srgbClr val="000000"/>
                          </a:solidFill>
                          <a:effectLst/>
                          <a:latin typeface="Arial" panose="020B0604020202020204" pitchFamily="34" charset="0"/>
                        </a:rPr>
                        <a:t>1,660,468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tcPr>
                </a:tc>
                <a:tc>
                  <a:txBody>
                    <a:bodyPr/>
                    <a:lstStyle/>
                    <a:p>
                      <a:pPr algn="ctr" fontAlgn="t"/>
                      <a:r>
                        <a:rPr lang="en-US" sz="1350" b="1" i="0" u="none" strike="noStrike">
                          <a:solidFill>
                            <a:srgbClr val="000000"/>
                          </a:solidFill>
                          <a:effectLst/>
                          <a:latin typeface="Arial" panose="020B0604020202020204" pitchFamily="34" charset="0"/>
                        </a:rPr>
                        <a:t>9,365,037,505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tcPr>
                </a:tc>
                <a:tc>
                  <a:txBody>
                    <a:bodyPr/>
                    <a:lstStyle/>
                    <a:p>
                      <a:pPr algn="ctr" fontAlgn="t"/>
                      <a:r>
                        <a:rPr lang="en-US" sz="1350" b="1" i="0" u="none" strike="noStrike" dirty="0">
                          <a:solidFill>
                            <a:srgbClr val="000000"/>
                          </a:solidFill>
                          <a:effectLst/>
                          <a:latin typeface="Arial" panose="020B0604020202020204" pitchFamily="34" charset="0"/>
                        </a:rPr>
                        <a:t>19,925,612</a:t>
                      </a:r>
                    </a:p>
                  </a:txBody>
                  <a:tcPr marL="0" marR="0" marT="0" marB="0">
                    <a:lnL w="6350" cap="flat" cmpd="sng" algn="ctr">
                      <a:solidFill>
                        <a:srgbClr val="231F20"/>
                      </a:solidFill>
                      <a:prstDash val="solid"/>
                      <a:round/>
                      <a:headEnd type="none" w="med" len="med"/>
                      <a:tailEnd type="none" w="med" len="med"/>
                    </a:lnL>
                    <a:lnR>
                      <a:noFill/>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tcPr>
                </a:tc>
                <a:extLst>
                  <a:ext uri="{0D108BD9-81ED-4DB2-BD59-A6C34878D82A}">
                    <a16:rowId xmlns:a16="http://schemas.microsoft.com/office/drawing/2014/main" xmlns="" val="925542691"/>
                  </a:ext>
                </a:extLst>
              </a:tr>
            </a:tbl>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41</a:t>
            </a:fld>
            <a:endParaRPr lang="en-US"/>
          </a:p>
        </p:txBody>
      </p:sp>
    </p:spTree>
    <p:extLst>
      <p:ext uri="{BB962C8B-B14F-4D97-AF65-F5344CB8AC3E}">
        <p14:creationId xmlns:p14="http://schemas.microsoft.com/office/powerpoint/2010/main" val="601710674"/>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589A44-0526-49A5-BDCC-D3998281633E}"/>
              </a:ext>
            </a:extLst>
          </p:cNvPr>
          <p:cNvSpPr>
            <a:spLocks noGrp="1"/>
          </p:cNvSpPr>
          <p:nvPr>
            <p:ph type="title"/>
          </p:nvPr>
        </p:nvSpPr>
        <p:spPr>
          <a:xfrm>
            <a:off x="417095" y="365126"/>
            <a:ext cx="10936705" cy="436980"/>
          </a:xfrm>
        </p:spPr>
        <p:txBody>
          <a:bodyPr>
            <a:noAutofit/>
          </a:bodyPr>
          <a:lstStyle/>
          <a:p>
            <a:r>
              <a:rPr lang="en-US" sz="3600" b="1" dirty="0">
                <a:solidFill>
                  <a:schemeClr val="accent1"/>
                </a:solidFill>
                <a:latin typeface="Bahnschrift Condensed" panose="020B0502040204020203" pitchFamily="34" charset="0"/>
              </a:rPr>
              <a:t>Scenario 2: </a:t>
            </a:r>
            <a:r>
              <a:rPr lang="en-US" sz="3600" b="1" dirty="0">
                <a:latin typeface="Bahnschrift Condensed" panose="020B0502040204020203" pitchFamily="34" charset="0"/>
              </a:rPr>
              <a:t>Security Sector </a:t>
            </a:r>
          </a:p>
        </p:txBody>
      </p:sp>
      <p:graphicFrame>
        <p:nvGraphicFramePr>
          <p:cNvPr id="4" name="Content Placeholder 3">
            <a:extLst>
              <a:ext uri="{FF2B5EF4-FFF2-40B4-BE49-F238E27FC236}">
                <a16:creationId xmlns:a16="http://schemas.microsoft.com/office/drawing/2014/main" xmlns="" id="{8E5617BC-A454-4BF9-96D5-EF9FFD8F03F6}"/>
              </a:ext>
            </a:extLst>
          </p:cNvPr>
          <p:cNvGraphicFramePr>
            <a:graphicFrameLocks noGrp="1"/>
          </p:cNvGraphicFramePr>
          <p:nvPr>
            <p:ph idx="1"/>
            <p:extLst>
              <p:ext uri="{D42A27DB-BD31-4B8C-83A1-F6EECF244321}">
                <p14:modId xmlns:p14="http://schemas.microsoft.com/office/powerpoint/2010/main" val="3102782005"/>
              </p:ext>
            </p:extLst>
          </p:nvPr>
        </p:nvGraphicFramePr>
        <p:xfrm>
          <a:off x="160421" y="952156"/>
          <a:ext cx="11871158" cy="5689271"/>
        </p:xfrm>
        <a:graphic>
          <a:graphicData uri="http://schemas.openxmlformats.org/drawingml/2006/table">
            <a:tbl>
              <a:tblPr/>
              <a:tblGrid>
                <a:gridCol w="937133">
                  <a:extLst>
                    <a:ext uri="{9D8B030D-6E8A-4147-A177-3AD203B41FA5}">
                      <a16:colId xmlns:a16="http://schemas.microsoft.com/office/drawing/2014/main" xmlns="" val="1431183960"/>
                    </a:ext>
                  </a:extLst>
                </a:gridCol>
                <a:gridCol w="979346">
                  <a:extLst>
                    <a:ext uri="{9D8B030D-6E8A-4147-A177-3AD203B41FA5}">
                      <a16:colId xmlns:a16="http://schemas.microsoft.com/office/drawing/2014/main" xmlns="" val="2076772461"/>
                    </a:ext>
                  </a:extLst>
                </a:gridCol>
                <a:gridCol w="956129">
                  <a:extLst>
                    <a:ext uri="{9D8B030D-6E8A-4147-A177-3AD203B41FA5}">
                      <a16:colId xmlns:a16="http://schemas.microsoft.com/office/drawing/2014/main" xmlns="" val="1217072484"/>
                    </a:ext>
                  </a:extLst>
                </a:gridCol>
                <a:gridCol w="996230">
                  <a:extLst>
                    <a:ext uri="{9D8B030D-6E8A-4147-A177-3AD203B41FA5}">
                      <a16:colId xmlns:a16="http://schemas.microsoft.com/office/drawing/2014/main" xmlns="" val="43249349"/>
                    </a:ext>
                  </a:extLst>
                </a:gridCol>
                <a:gridCol w="973125">
                  <a:extLst>
                    <a:ext uri="{9D8B030D-6E8A-4147-A177-3AD203B41FA5}">
                      <a16:colId xmlns:a16="http://schemas.microsoft.com/office/drawing/2014/main" xmlns="" val="3037202602"/>
                    </a:ext>
                  </a:extLst>
                </a:gridCol>
                <a:gridCol w="1135357">
                  <a:extLst>
                    <a:ext uri="{9D8B030D-6E8A-4147-A177-3AD203B41FA5}">
                      <a16:colId xmlns:a16="http://schemas.microsoft.com/office/drawing/2014/main" xmlns="" val="1734725469"/>
                    </a:ext>
                  </a:extLst>
                </a:gridCol>
                <a:gridCol w="834821">
                  <a:extLst>
                    <a:ext uri="{9D8B030D-6E8A-4147-A177-3AD203B41FA5}">
                      <a16:colId xmlns:a16="http://schemas.microsoft.com/office/drawing/2014/main" xmlns="" val="1435602271"/>
                    </a:ext>
                  </a:extLst>
                </a:gridCol>
                <a:gridCol w="1489082">
                  <a:extLst>
                    <a:ext uri="{9D8B030D-6E8A-4147-A177-3AD203B41FA5}">
                      <a16:colId xmlns:a16="http://schemas.microsoft.com/office/drawing/2014/main" xmlns="" val="630840118"/>
                    </a:ext>
                  </a:extLst>
                </a:gridCol>
                <a:gridCol w="1046887">
                  <a:extLst>
                    <a:ext uri="{9D8B030D-6E8A-4147-A177-3AD203B41FA5}">
                      <a16:colId xmlns:a16="http://schemas.microsoft.com/office/drawing/2014/main" xmlns="" val="2314562342"/>
                    </a:ext>
                  </a:extLst>
                </a:gridCol>
                <a:gridCol w="1454477">
                  <a:extLst>
                    <a:ext uri="{9D8B030D-6E8A-4147-A177-3AD203B41FA5}">
                      <a16:colId xmlns:a16="http://schemas.microsoft.com/office/drawing/2014/main" xmlns="" val="3823169266"/>
                    </a:ext>
                  </a:extLst>
                </a:gridCol>
                <a:gridCol w="1068571">
                  <a:extLst>
                    <a:ext uri="{9D8B030D-6E8A-4147-A177-3AD203B41FA5}">
                      <a16:colId xmlns:a16="http://schemas.microsoft.com/office/drawing/2014/main" xmlns="" val="3607644151"/>
                    </a:ext>
                  </a:extLst>
                </a:gridCol>
              </a:tblGrid>
              <a:tr h="1422319">
                <a:tc>
                  <a:txBody>
                    <a:bodyPr/>
                    <a:lstStyle/>
                    <a:p>
                      <a:pPr algn="ctr" fontAlgn="ctr"/>
                      <a:r>
                        <a:rPr lang="en-US" sz="1270" b="1" i="0" u="none" strike="noStrike" dirty="0">
                          <a:solidFill>
                            <a:srgbClr val="000000"/>
                          </a:solidFill>
                          <a:effectLst/>
                          <a:latin typeface="Arial" panose="020B0604020202020204" pitchFamily="34" charset="0"/>
                        </a:rPr>
                        <a:t>Staff Grade/Title</a:t>
                      </a:r>
                    </a:p>
                  </a:txBody>
                  <a:tcPr marL="0" marR="0" marT="0" marB="0" anchor="ctr">
                    <a:lnL w="6350" cap="flat" cmpd="sng" algn="ctr">
                      <a:solidFill>
                        <a:srgbClr val="231F2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70" b="1" i="0" u="none" strike="noStrike" dirty="0">
                          <a:solidFill>
                            <a:srgbClr val="000000"/>
                          </a:solidFill>
                          <a:effectLst/>
                          <a:latin typeface="Arial" panose="020B0604020202020204" pitchFamily="34" charset="0"/>
                        </a:rPr>
                        <a:t>Monthly </a:t>
                      </a:r>
                      <a:br>
                        <a:rPr lang="en-US" sz="1270" b="1" i="0" u="none" strike="noStrike" dirty="0">
                          <a:solidFill>
                            <a:srgbClr val="000000"/>
                          </a:solidFill>
                          <a:effectLst/>
                          <a:latin typeface="Arial" panose="020B0604020202020204" pitchFamily="34" charset="0"/>
                        </a:rPr>
                      </a:br>
                      <a:r>
                        <a:rPr lang="en-US" sz="1270" b="1" i="0" u="none" strike="noStrike" dirty="0">
                          <a:solidFill>
                            <a:srgbClr val="000000"/>
                          </a:solidFill>
                          <a:effectLst/>
                          <a:latin typeface="Arial" panose="020B0604020202020204" pitchFamily="34" charset="0"/>
                        </a:rPr>
                        <a:t>Basic Salary (USD)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70" b="1" i="0" u="none" strike="noStrike">
                          <a:solidFill>
                            <a:srgbClr val="000000"/>
                          </a:solidFill>
                          <a:effectLst/>
                          <a:latin typeface="Arial" panose="020B0604020202020204" pitchFamily="34" charset="0"/>
                        </a:rPr>
                        <a:t>Monthly </a:t>
                      </a:r>
                      <a:br>
                        <a:rPr lang="en-US" sz="1270" b="1" i="0" u="none" strike="noStrike">
                          <a:solidFill>
                            <a:srgbClr val="000000"/>
                          </a:solidFill>
                          <a:effectLst/>
                          <a:latin typeface="Arial" panose="020B0604020202020204" pitchFamily="34" charset="0"/>
                        </a:rPr>
                      </a:br>
                      <a:r>
                        <a:rPr lang="en-US" sz="1270" b="1" i="0" u="none" strike="noStrike">
                          <a:solidFill>
                            <a:srgbClr val="000000"/>
                          </a:solidFill>
                          <a:effectLst/>
                          <a:latin typeface="Arial" panose="020B0604020202020204" pitchFamily="34" charset="0"/>
                        </a:rPr>
                        <a:t>Basic Salary (SSP) 2016/17</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70" b="1" i="0" u="none" strike="noStrike">
                          <a:solidFill>
                            <a:srgbClr val="000000"/>
                          </a:solidFill>
                          <a:effectLst/>
                          <a:latin typeface="Arial" panose="020B0604020202020204" pitchFamily="34" charset="0"/>
                        </a:rPr>
                        <a:t>Proposed Monthly </a:t>
                      </a:r>
                      <a:br>
                        <a:rPr lang="en-US" sz="1270" b="1" i="0" u="none" strike="noStrike">
                          <a:solidFill>
                            <a:srgbClr val="000000"/>
                          </a:solidFill>
                          <a:effectLst/>
                          <a:latin typeface="Arial" panose="020B0604020202020204" pitchFamily="34" charset="0"/>
                        </a:rPr>
                      </a:br>
                      <a:r>
                        <a:rPr lang="en-US" sz="1270" b="1" i="0" u="none" strike="noStrike">
                          <a:solidFill>
                            <a:srgbClr val="000000"/>
                          </a:solidFill>
                          <a:effectLst/>
                          <a:latin typeface="Arial" panose="020B0604020202020204" pitchFamily="34" charset="0"/>
                        </a:rPr>
                        <a:t>Basic Salary (SSP) </a:t>
                      </a:r>
                      <a:br>
                        <a:rPr lang="en-US" sz="1270" b="1" i="0" u="none" strike="noStrike">
                          <a:solidFill>
                            <a:srgbClr val="000000"/>
                          </a:solidFill>
                          <a:effectLst/>
                          <a:latin typeface="Arial" panose="020B0604020202020204" pitchFamily="34" charset="0"/>
                        </a:rPr>
                      </a:br>
                      <a:r>
                        <a:rPr lang="en-US" sz="127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70" b="1" i="0" u="none" strike="noStrike" dirty="0">
                          <a:solidFill>
                            <a:srgbClr val="000000"/>
                          </a:solidFill>
                          <a:effectLst/>
                          <a:latin typeface="Arial" panose="020B0604020202020204" pitchFamily="34" charset="0"/>
                        </a:rPr>
                        <a:t>Proposed Monthly Allowances </a:t>
                      </a:r>
                      <a:br>
                        <a:rPr lang="en-US" sz="1270" b="1" i="0" u="none" strike="noStrike" dirty="0">
                          <a:solidFill>
                            <a:srgbClr val="000000"/>
                          </a:solidFill>
                          <a:effectLst/>
                          <a:latin typeface="Arial" panose="020B0604020202020204" pitchFamily="34" charset="0"/>
                        </a:rPr>
                      </a:br>
                      <a:r>
                        <a:rPr lang="en-US" sz="1270" b="1" i="0" u="none" strike="noStrike" dirty="0">
                          <a:solidFill>
                            <a:srgbClr val="000000"/>
                          </a:solidFill>
                          <a:effectLst/>
                          <a:latin typeface="Arial" panose="020B0604020202020204" pitchFamily="34" charset="0"/>
                        </a:rPr>
                        <a:t>20% of Basic Salary (SSP)</a:t>
                      </a:r>
                      <a:br>
                        <a:rPr lang="en-US" sz="1270" b="1" i="0" u="none" strike="noStrike" dirty="0">
                          <a:solidFill>
                            <a:srgbClr val="000000"/>
                          </a:solidFill>
                          <a:effectLst/>
                          <a:latin typeface="Arial" panose="020B0604020202020204" pitchFamily="34" charset="0"/>
                        </a:rPr>
                      </a:br>
                      <a:r>
                        <a:rPr lang="en-US" sz="1270" b="1" i="0" u="none" strike="noStrike" dirty="0">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70" b="1" i="0" u="none" strike="noStrike">
                          <a:solidFill>
                            <a:srgbClr val="000000"/>
                          </a:solidFill>
                          <a:effectLst/>
                          <a:latin typeface="Arial" panose="020B0604020202020204" pitchFamily="34" charset="0"/>
                        </a:rPr>
                        <a:t>Monthly Pension</a:t>
                      </a:r>
                      <a:br>
                        <a:rPr lang="en-US" sz="1270" b="1" i="0" u="none" strike="noStrike">
                          <a:solidFill>
                            <a:srgbClr val="000000"/>
                          </a:solidFill>
                          <a:effectLst/>
                          <a:latin typeface="Arial" panose="020B0604020202020204" pitchFamily="34" charset="0"/>
                        </a:rPr>
                      </a:br>
                      <a:r>
                        <a:rPr lang="en-US" sz="1270" b="1" i="0" u="none" strike="noStrike">
                          <a:solidFill>
                            <a:srgbClr val="000000"/>
                          </a:solidFill>
                          <a:effectLst/>
                          <a:latin typeface="Arial" panose="020B0604020202020204" pitchFamily="34" charset="0"/>
                        </a:rPr>
                        <a:t>11% of Basic Salary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70" b="1" i="0" u="none" strike="noStrike">
                          <a:solidFill>
                            <a:srgbClr val="000000"/>
                          </a:solidFill>
                          <a:effectLst/>
                          <a:latin typeface="Arial" panose="020B0604020202020204" pitchFamily="34" charset="0"/>
                        </a:rPr>
                        <a:t>Total </a:t>
                      </a:r>
                      <a:br>
                        <a:rPr lang="en-US" sz="1270" b="1" i="0" u="none" strike="noStrike">
                          <a:solidFill>
                            <a:srgbClr val="000000"/>
                          </a:solidFill>
                          <a:effectLst/>
                          <a:latin typeface="Arial" panose="020B0604020202020204" pitchFamily="34" charset="0"/>
                        </a:rPr>
                      </a:br>
                      <a:r>
                        <a:rPr lang="en-US" sz="1270" b="1" i="0" u="none" strike="noStrike">
                          <a:solidFill>
                            <a:srgbClr val="000000"/>
                          </a:solidFill>
                          <a:effectLst/>
                          <a:latin typeface="Arial" panose="020B0604020202020204" pitchFamily="34" charset="0"/>
                        </a:rPr>
                        <a:t>Staff/Headcount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70" b="1" i="0" u="none" strike="noStrike">
                          <a:solidFill>
                            <a:srgbClr val="000000"/>
                          </a:solidFill>
                          <a:effectLst/>
                          <a:latin typeface="Arial" panose="020B0604020202020204" pitchFamily="34" charset="0"/>
                        </a:rPr>
                        <a:t>Total monthly</a:t>
                      </a:r>
                      <a:br>
                        <a:rPr lang="en-US" sz="1270" b="1" i="0" u="none" strike="noStrike">
                          <a:solidFill>
                            <a:srgbClr val="000000"/>
                          </a:solidFill>
                          <a:effectLst/>
                          <a:latin typeface="Arial" panose="020B0604020202020204" pitchFamily="34" charset="0"/>
                        </a:rPr>
                      </a:br>
                      <a:r>
                        <a:rPr lang="en-US" sz="127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70" b="1" i="0" u="none" strike="noStrike">
                          <a:solidFill>
                            <a:srgbClr val="000000"/>
                          </a:solidFill>
                          <a:effectLst/>
                          <a:latin typeface="Arial" panose="020B0604020202020204" pitchFamily="34" charset="0"/>
                        </a:rPr>
                        <a:t>Total Monthly</a:t>
                      </a:r>
                      <a:br>
                        <a:rPr lang="en-US" sz="1270" b="1" i="0" u="none" strike="noStrike">
                          <a:solidFill>
                            <a:srgbClr val="000000"/>
                          </a:solidFill>
                          <a:effectLst/>
                          <a:latin typeface="Arial" panose="020B0604020202020204" pitchFamily="34" charset="0"/>
                        </a:rPr>
                      </a:br>
                      <a:r>
                        <a:rPr lang="en-US" sz="1270" b="1" i="0" u="none" strike="noStrike">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70" b="1" i="0" u="none" strike="noStrike">
                          <a:solidFill>
                            <a:srgbClr val="000000"/>
                          </a:solidFill>
                          <a:effectLst/>
                          <a:latin typeface="Arial" panose="020B0604020202020204" pitchFamily="34" charset="0"/>
                        </a:rPr>
                        <a:t>Total Annual</a:t>
                      </a:r>
                      <a:br>
                        <a:rPr lang="en-US" sz="1270" b="1" i="0" u="none" strike="noStrike">
                          <a:solidFill>
                            <a:srgbClr val="000000"/>
                          </a:solidFill>
                          <a:effectLst/>
                          <a:latin typeface="Arial" panose="020B0604020202020204" pitchFamily="34" charset="0"/>
                        </a:rPr>
                      </a:br>
                      <a:r>
                        <a:rPr lang="en-US" sz="127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ctr"/>
                      <a:r>
                        <a:rPr lang="en-US" sz="1270" b="1" i="0" u="none" strike="noStrike" dirty="0">
                          <a:solidFill>
                            <a:srgbClr val="000000"/>
                          </a:solidFill>
                          <a:effectLst/>
                          <a:latin typeface="Arial" panose="020B0604020202020204" pitchFamily="34" charset="0"/>
                        </a:rPr>
                        <a:t>Total Annual</a:t>
                      </a:r>
                      <a:br>
                        <a:rPr lang="en-US" sz="1270" b="1" i="0" u="none" strike="noStrike" dirty="0">
                          <a:solidFill>
                            <a:srgbClr val="000000"/>
                          </a:solidFill>
                          <a:effectLst/>
                          <a:latin typeface="Arial" panose="020B0604020202020204" pitchFamily="34" charset="0"/>
                        </a:rPr>
                      </a:br>
                      <a:r>
                        <a:rPr lang="en-US" sz="1270" b="1" i="0" u="none" strike="noStrike" dirty="0">
                          <a:solidFill>
                            <a:srgbClr val="000000"/>
                          </a:solidFill>
                          <a:effectLst/>
                          <a:latin typeface="Arial" panose="020B0604020202020204" pitchFamily="34" charset="0"/>
                        </a:rPr>
                        <a:t>Payroll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830755600"/>
                  </a:ext>
                </a:extLst>
              </a:tr>
              <a:tr h="406377">
                <a:tc>
                  <a:txBody>
                    <a:bodyPr/>
                    <a:lstStyle/>
                    <a:p>
                      <a:pPr algn="ctr" fontAlgn="t"/>
                      <a:r>
                        <a:rPr lang="en-US" sz="1270" b="0" i="0" u="none" strike="noStrike">
                          <a:solidFill>
                            <a:srgbClr val="000000"/>
                          </a:solidFill>
                          <a:effectLst/>
                          <a:latin typeface="Arial" panose="020B0604020202020204" pitchFamily="34" charset="0"/>
                        </a:rPr>
                        <a:t>1st Lt. General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2,703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8,000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492,120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dirty="0">
                          <a:solidFill>
                            <a:srgbClr val="000000"/>
                          </a:solidFill>
                          <a:effectLst/>
                          <a:latin typeface="Arial" panose="020B0604020202020204" pitchFamily="34" charset="0"/>
                        </a:rPr>
                        <a:t>98,424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54,133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12,893,557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27,433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154,722,680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329,197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3827279"/>
                  </a:ext>
                </a:extLst>
              </a:tr>
              <a:tr h="203188">
                <a:tc>
                  <a:txBody>
                    <a:bodyPr/>
                    <a:lstStyle/>
                    <a:p>
                      <a:pPr algn="ctr" fontAlgn="t"/>
                      <a:r>
                        <a:rPr lang="en-US" sz="1270" b="0" i="0" u="none" strike="noStrike">
                          <a:solidFill>
                            <a:srgbClr val="000000"/>
                          </a:solidFill>
                          <a:effectLst/>
                          <a:latin typeface="Arial" panose="020B0604020202020204" pitchFamily="34" charset="0"/>
                        </a:rPr>
                        <a:t>Lt. General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2,027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6,000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369,090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73,818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40,600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105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50,768,379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108,018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609,220,551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1,296,214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559548942"/>
                  </a:ext>
                </a:extLst>
              </a:tr>
              <a:tr h="406377">
                <a:tc>
                  <a:txBody>
                    <a:bodyPr/>
                    <a:lstStyle/>
                    <a:p>
                      <a:pPr algn="ctr" fontAlgn="t"/>
                      <a:r>
                        <a:rPr lang="en-US" sz="1270" b="0" i="0" u="none" strike="noStrike">
                          <a:solidFill>
                            <a:srgbClr val="000000"/>
                          </a:solidFill>
                          <a:effectLst/>
                          <a:latin typeface="Arial" panose="020B0604020202020204" pitchFamily="34" charset="0"/>
                        </a:rPr>
                        <a:t>Major General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1,787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5,290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325,415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65,083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35,796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642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273,680,245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582,298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3,284,162,936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6,987,581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800688986"/>
                  </a:ext>
                </a:extLst>
              </a:tr>
              <a:tr h="203188">
                <a:tc>
                  <a:txBody>
                    <a:bodyPr/>
                    <a:lstStyle/>
                    <a:p>
                      <a:pPr algn="ctr" fontAlgn="t"/>
                      <a:r>
                        <a:rPr lang="en-US" sz="1270" b="0" i="0" u="none" strike="noStrike">
                          <a:solidFill>
                            <a:srgbClr val="000000"/>
                          </a:solidFill>
                          <a:effectLst/>
                          <a:latin typeface="Arial" panose="020B0604020202020204" pitchFamily="34" charset="0"/>
                        </a:rPr>
                        <a:t>Brigadier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1,525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4,515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277,740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55,548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30,551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1,849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672,740,254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1,431,362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8,072,883,053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17,176,347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854250711"/>
                  </a:ext>
                </a:extLst>
              </a:tr>
              <a:tr h="203188">
                <a:tc>
                  <a:txBody>
                    <a:bodyPr/>
                    <a:lstStyle/>
                    <a:p>
                      <a:pPr algn="ctr" fontAlgn="t"/>
                      <a:r>
                        <a:rPr lang="en-US" sz="1270" b="0" i="0" u="none" strike="noStrike">
                          <a:solidFill>
                            <a:srgbClr val="000000"/>
                          </a:solidFill>
                          <a:effectLst/>
                          <a:latin typeface="Arial" panose="020B0604020202020204" pitchFamily="34" charset="0"/>
                        </a:rPr>
                        <a:t>Colonel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1,444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4,275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262,977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52,595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28,927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2,529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871,239,782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1,853,702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10,454,877,385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22,244,420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526172677"/>
                  </a:ext>
                </a:extLst>
              </a:tr>
              <a:tr h="203188">
                <a:tc>
                  <a:txBody>
                    <a:bodyPr/>
                    <a:lstStyle/>
                    <a:p>
                      <a:pPr algn="ctr" fontAlgn="t"/>
                      <a:r>
                        <a:rPr lang="en-US" sz="1270" b="0" i="0" u="none" strike="noStrike">
                          <a:solidFill>
                            <a:srgbClr val="000000"/>
                          </a:solidFill>
                          <a:effectLst/>
                          <a:latin typeface="Arial" panose="020B0604020202020204" pitchFamily="34" charset="0"/>
                        </a:rPr>
                        <a:t>Lt. Colonel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1,332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3,944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242,615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48,523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26,688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3,986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1,266,855,117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2,695,436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15,202,261,404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32,345,237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748966554"/>
                  </a:ext>
                </a:extLst>
              </a:tr>
              <a:tr h="203188">
                <a:tc>
                  <a:txBody>
                    <a:bodyPr/>
                    <a:lstStyle/>
                    <a:p>
                      <a:pPr algn="ctr" fontAlgn="t"/>
                      <a:r>
                        <a:rPr lang="en-US" sz="1270" b="0" i="0" u="none" strike="noStrike">
                          <a:solidFill>
                            <a:srgbClr val="000000"/>
                          </a:solidFill>
                          <a:effectLst/>
                          <a:latin typeface="Arial" panose="020B0604020202020204" pitchFamily="34" charset="0"/>
                        </a:rPr>
                        <a:t>Major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1,287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3,810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234,372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46,874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25,781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5,683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1,744,839,085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3,712,424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20,938,069,020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44,549,083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342721319"/>
                  </a:ext>
                </a:extLst>
              </a:tr>
              <a:tr h="203188">
                <a:tc>
                  <a:txBody>
                    <a:bodyPr/>
                    <a:lstStyle/>
                    <a:p>
                      <a:pPr algn="ctr" fontAlgn="t"/>
                      <a:r>
                        <a:rPr lang="en-US" sz="1270" b="0" i="0" u="none" strike="noStrike">
                          <a:solidFill>
                            <a:srgbClr val="000000"/>
                          </a:solidFill>
                          <a:effectLst/>
                          <a:latin typeface="Arial" panose="020B0604020202020204" pitchFamily="34" charset="0"/>
                        </a:rPr>
                        <a:t>Captain</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1,208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3,575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219,916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43,983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24,191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12,625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dirty="0">
                          <a:solidFill>
                            <a:srgbClr val="000000"/>
                          </a:solidFill>
                          <a:effectLst/>
                          <a:latin typeface="Arial" panose="020B0604020202020204" pitchFamily="34" charset="0"/>
                        </a:rPr>
                        <a:t>3,637,141,374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7,738,599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43,645,696,490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92,863,184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870555122"/>
                  </a:ext>
                </a:extLst>
              </a:tr>
              <a:tr h="406377">
                <a:tc>
                  <a:txBody>
                    <a:bodyPr/>
                    <a:lstStyle/>
                    <a:p>
                      <a:pPr algn="ctr" fontAlgn="t"/>
                      <a:r>
                        <a:rPr lang="en-US" sz="1270" b="0" i="0" u="none" strike="noStrike">
                          <a:solidFill>
                            <a:srgbClr val="000000"/>
                          </a:solidFill>
                          <a:effectLst/>
                          <a:latin typeface="Arial" panose="020B0604020202020204" pitchFamily="34" charset="0"/>
                        </a:rPr>
                        <a:t>1st Lieutenant</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1,185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3,508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215,795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43,159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23,737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11,579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3,273,281,741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6,964,429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39,279,380,892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83,573,151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972233441"/>
                  </a:ext>
                </a:extLst>
              </a:tr>
              <a:tr h="406377">
                <a:tc>
                  <a:txBody>
                    <a:bodyPr/>
                    <a:lstStyle/>
                    <a:p>
                      <a:pPr algn="ctr" fontAlgn="t"/>
                      <a:r>
                        <a:rPr lang="en-US" sz="1270" b="0" i="0" u="none" strike="noStrike">
                          <a:solidFill>
                            <a:srgbClr val="000000"/>
                          </a:solidFill>
                          <a:effectLst/>
                          <a:latin typeface="Arial" panose="020B0604020202020204" pitchFamily="34" charset="0"/>
                        </a:rPr>
                        <a:t>2nd Lieutenant</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1,065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3,153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193,957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38,791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21,335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12,564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3,192,306,982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6,792,143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38,307,683,784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81,505,710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258011612"/>
                  </a:ext>
                </a:extLst>
              </a:tr>
              <a:tr h="203188">
                <a:tc>
                  <a:txBody>
                    <a:bodyPr/>
                    <a:lstStyle/>
                    <a:p>
                      <a:pPr algn="ctr" fontAlgn="t"/>
                      <a:r>
                        <a:rPr lang="en-US" sz="1270" b="0" i="0" u="none" strike="noStrike">
                          <a:solidFill>
                            <a:srgbClr val="000000"/>
                          </a:solidFill>
                          <a:effectLst/>
                          <a:latin typeface="Arial" panose="020B0604020202020204" pitchFamily="34" charset="0"/>
                        </a:rPr>
                        <a:t>RS/Major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996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2,948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181,346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36,269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19,948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11,375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2,702,288,007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5,749,549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32,427,456,085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68,994,587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25213159"/>
                  </a:ext>
                </a:extLst>
              </a:tr>
              <a:tr h="203188">
                <a:tc>
                  <a:txBody>
                    <a:bodyPr/>
                    <a:lstStyle/>
                    <a:p>
                      <a:pPr algn="ctr" fontAlgn="t"/>
                      <a:r>
                        <a:rPr lang="en-US" sz="1270" b="0" i="0" u="none" strike="noStrike">
                          <a:solidFill>
                            <a:srgbClr val="000000"/>
                          </a:solidFill>
                          <a:effectLst/>
                          <a:latin typeface="Arial" panose="020B0604020202020204" pitchFamily="34" charset="0"/>
                        </a:rPr>
                        <a:t>S/Major</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921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2,725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167,629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33,526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18,439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19,249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4,226,953,093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dirty="0">
                          <a:solidFill>
                            <a:srgbClr val="000000"/>
                          </a:solidFill>
                          <a:effectLst/>
                          <a:latin typeface="Arial" panose="020B0604020202020204" pitchFamily="34" charset="0"/>
                        </a:rPr>
                        <a:t>8,993,517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50,723,437,114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107,922,207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825654996"/>
                  </a:ext>
                </a:extLst>
              </a:tr>
              <a:tr h="203188">
                <a:tc>
                  <a:txBody>
                    <a:bodyPr/>
                    <a:lstStyle/>
                    <a:p>
                      <a:pPr algn="ctr" fontAlgn="t"/>
                      <a:r>
                        <a:rPr lang="en-US" sz="1270" b="0" i="0" u="none" strike="noStrike">
                          <a:solidFill>
                            <a:srgbClr val="000000"/>
                          </a:solidFill>
                          <a:effectLst/>
                          <a:latin typeface="Arial" panose="020B0604020202020204" pitchFamily="34" charset="0"/>
                        </a:rPr>
                        <a:t>Sergeant</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562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1,663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102,300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20,460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11,253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48,018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6,435,007,624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13,691,506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77,220,091,491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164,298,067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1523602999"/>
                  </a:ext>
                </a:extLst>
              </a:tr>
              <a:tr h="203188">
                <a:tc>
                  <a:txBody>
                    <a:bodyPr/>
                    <a:lstStyle/>
                    <a:p>
                      <a:pPr algn="ctr" fontAlgn="t"/>
                      <a:r>
                        <a:rPr lang="en-US" sz="1270" b="0" i="0" u="none" strike="noStrike">
                          <a:solidFill>
                            <a:srgbClr val="000000"/>
                          </a:solidFill>
                          <a:effectLst/>
                          <a:latin typeface="Arial" panose="020B0604020202020204" pitchFamily="34" charset="0"/>
                        </a:rPr>
                        <a:t>Corporal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435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1,288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79,231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15,846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8,715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49,725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5,161,113,431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dirty="0">
                          <a:solidFill>
                            <a:srgbClr val="000000"/>
                          </a:solidFill>
                          <a:effectLst/>
                          <a:latin typeface="Arial" panose="020B0604020202020204" pitchFamily="34" charset="0"/>
                        </a:rPr>
                        <a:t>10,981,092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61,933,361,174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131,773,109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952939835"/>
                  </a:ext>
                </a:extLst>
              </a:tr>
              <a:tr h="203188">
                <a:tc>
                  <a:txBody>
                    <a:bodyPr/>
                    <a:lstStyle/>
                    <a:p>
                      <a:pPr algn="ctr" fontAlgn="t"/>
                      <a:r>
                        <a:rPr lang="en-US" sz="1270" b="0" i="0" u="none" strike="noStrike">
                          <a:solidFill>
                            <a:srgbClr val="000000"/>
                          </a:solidFill>
                          <a:effectLst/>
                          <a:latin typeface="Arial" panose="020B0604020202020204" pitchFamily="34" charset="0"/>
                        </a:rPr>
                        <a:t>L/Corporal</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372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1,102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67,790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13,558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7,457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40,028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dirty="0">
                          <a:solidFill>
                            <a:srgbClr val="000000"/>
                          </a:solidFill>
                          <a:effectLst/>
                          <a:latin typeface="Arial" panose="020B0604020202020204" pitchFamily="34" charset="0"/>
                        </a:rPr>
                        <a:t>3,554,661,373</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dirty="0">
                          <a:solidFill>
                            <a:srgbClr val="000000"/>
                          </a:solidFill>
                          <a:effectLst/>
                          <a:latin typeface="Arial" panose="020B0604020202020204" pitchFamily="34" charset="0"/>
                        </a:rPr>
                        <a:t>7,563,109</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42,655,936,476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90,757,312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2825185019"/>
                  </a:ext>
                </a:extLst>
              </a:tr>
              <a:tr h="203188">
                <a:tc>
                  <a:txBody>
                    <a:bodyPr/>
                    <a:lstStyle/>
                    <a:p>
                      <a:pPr algn="ctr" fontAlgn="t"/>
                      <a:r>
                        <a:rPr lang="en-US" sz="1270" b="0" i="0" u="none" strike="noStrike">
                          <a:solidFill>
                            <a:srgbClr val="000000"/>
                          </a:solidFill>
                          <a:effectLst/>
                          <a:latin typeface="Arial" panose="020B0604020202020204" pitchFamily="34" charset="0"/>
                        </a:rPr>
                        <a:t>Private</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357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dirty="0">
                          <a:solidFill>
                            <a:srgbClr val="000000"/>
                          </a:solidFill>
                          <a:effectLst/>
                          <a:latin typeface="Arial" panose="020B0604020202020204" pitchFamily="34" charset="0"/>
                        </a:rPr>
                        <a:t>1,056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64,960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12,992</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7,146</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194,067</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16,514,611,435</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dirty="0">
                          <a:solidFill>
                            <a:srgbClr val="000000"/>
                          </a:solidFill>
                          <a:effectLst/>
                          <a:latin typeface="Arial" panose="020B0604020202020204" pitchFamily="34" charset="0"/>
                        </a:rPr>
                        <a:t>35,137,471</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198,175,337,224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tc>
                  <a:txBody>
                    <a:bodyPr/>
                    <a:lstStyle/>
                    <a:p>
                      <a:pPr algn="ctr" fontAlgn="t"/>
                      <a:r>
                        <a:rPr lang="en-US" sz="1270" b="0" i="0" u="none" strike="noStrike">
                          <a:solidFill>
                            <a:srgbClr val="000000"/>
                          </a:solidFill>
                          <a:effectLst/>
                          <a:latin typeface="Arial" panose="020B0604020202020204" pitchFamily="34" charset="0"/>
                        </a:rPr>
                        <a:t>421,649,654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6350" cap="flat" cmpd="sng" algn="ctr">
                      <a:solidFill>
                        <a:srgbClr val="231F20"/>
                      </a:solidFill>
                      <a:prstDash val="solid"/>
                      <a:round/>
                      <a:headEnd type="none" w="med" len="med"/>
                      <a:tailEnd type="none" w="med" len="med"/>
                    </a:lnB>
                  </a:tcPr>
                </a:tc>
                <a:extLst>
                  <a:ext uri="{0D108BD9-81ED-4DB2-BD59-A6C34878D82A}">
                    <a16:rowId xmlns:a16="http://schemas.microsoft.com/office/drawing/2014/main" xmlns="" val="3509427776"/>
                  </a:ext>
                </a:extLst>
              </a:tr>
              <a:tr h="203188">
                <a:tc gridSpan="6">
                  <a:txBody>
                    <a:bodyPr/>
                    <a:lstStyle/>
                    <a:p>
                      <a:pPr algn="ctr" fontAlgn="t"/>
                      <a:r>
                        <a:rPr lang="en-US" sz="1270" b="1" i="0" u="none" strike="noStrike" dirty="0">
                          <a:solidFill>
                            <a:srgbClr val="000000"/>
                          </a:solidFill>
                          <a:effectLst/>
                          <a:latin typeface="Arial" panose="020B0604020202020204" pitchFamily="34" charset="0"/>
                        </a:rPr>
                        <a:t>Grand Total</a:t>
                      </a:r>
                    </a:p>
                  </a:txBody>
                  <a:tcPr marL="0" marR="0" marT="0" marB="0">
                    <a:lnL>
                      <a:noFill/>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r>
                        <a:rPr lang="en-US" sz="1270" b="1" i="0" u="none" strike="noStrike" dirty="0">
                          <a:solidFill>
                            <a:srgbClr val="000000"/>
                          </a:solidFill>
                          <a:effectLst/>
                          <a:latin typeface="Arial" panose="020B0604020202020204" pitchFamily="34" charset="0"/>
                        </a:rPr>
                        <a:t>414,044</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tc>
                  <a:txBody>
                    <a:bodyPr/>
                    <a:lstStyle/>
                    <a:p>
                      <a:pPr algn="ctr" fontAlgn="t"/>
                      <a:r>
                        <a:rPr lang="en-US" sz="1270" b="1" i="0" u="none" strike="noStrike" dirty="0">
                          <a:solidFill>
                            <a:srgbClr val="000000"/>
                          </a:solidFill>
                          <a:effectLst/>
                          <a:latin typeface="Arial" panose="020B0604020202020204" pitchFamily="34" charset="0"/>
                        </a:rPr>
                        <a:t>53,590,381,480</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tc>
                  <a:txBody>
                    <a:bodyPr/>
                    <a:lstStyle/>
                    <a:p>
                      <a:pPr algn="ctr" fontAlgn="t"/>
                      <a:r>
                        <a:rPr lang="en-US" sz="1270" b="1" i="0" u="none" strike="noStrike" dirty="0">
                          <a:solidFill>
                            <a:srgbClr val="000000"/>
                          </a:solidFill>
                          <a:effectLst/>
                          <a:latin typeface="Arial" panose="020B0604020202020204" pitchFamily="34" charset="0"/>
                        </a:rPr>
                        <a:t>114,022,088</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tc>
                  <a:txBody>
                    <a:bodyPr/>
                    <a:lstStyle/>
                    <a:p>
                      <a:pPr algn="ctr" fontAlgn="t"/>
                      <a:r>
                        <a:rPr lang="en-US" sz="1270" b="1" i="0" u="none" strike="noStrike" dirty="0">
                          <a:solidFill>
                            <a:srgbClr val="000000"/>
                          </a:solidFill>
                          <a:effectLst/>
                          <a:latin typeface="Arial" panose="020B0604020202020204" pitchFamily="34" charset="0"/>
                        </a:rPr>
                        <a:t> </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tc>
                  <a:txBody>
                    <a:bodyPr/>
                    <a:lstStyle/>
                    <a:p>
                      <a:pPr algn="ctr" fontAlgn="t"/>
                      <a:r>
                        <a:rPr lang="en-US" sz="1270" b="1" i="0" u="none" strike="noStrike" dirty="0">
                          <a:solidFill>
                            <a:srgbClr val="000000"/>
                          </a:solidFill>
                          <a:effectLst/>
                          <a:latin typeface="Arial" panose="020B0604020202020204" pitchFamily="34" charset="0"/>
                        </a:rPr>
                        <a:t> </a:t>
                      </a:r>
                    </a:p>
                  </a:txBody>
                  <a:tcPr marL="0" marR="0" marT="0" marB="0">
                    <a:lnL w="6350" cap="flat" cmpd="sng" algn="ctr">
                      <a:solidFill>
                        <a:srgbClr val="231F20"/>
                      </a:solidFill>
                      <a:prstDash val="solid"/>
                      <a:round/>
                      <a:headEnd type="none" w="med" len="med"/>
                      <a:tailEnd type="none" w="med" len="med"/>
                    </a:lnL>
                    <a:lnR w="6350" cap="flat" cmpd="sng" algn="ctr">
                      <a:solidFill>
                        <a:srgbClr val="231F20"/>
                      </a:solidFill>
                      <a:prstDash val="solid"/>
                      <a:round/>
                      <a:headEnd type="none" w="med" len="med"/>
                      <a:tailEnd type="none" w="med" len="med"/>
                    </a:lnR>
                    <a:lnT w="6350" cap="flat" cmpd="sng" algn="ctr">
                      <a:solidFill>
                        <a:srgbClr val="231F20"/>
                      </a:solidFill>
                      <a:prstDash val="solid"/>
                      <a:round/>
                      <a:headEnd type="none" w="med" len="med"/>
                      <a:tailEnd type="none" w="med" len="med"/>
                    </a:lnT>
                    <a:lnB w="25400" cap="flat" cmpd="dbl" algn="ctr">
                      <a:solidFill>
                        <a:srgbClr val="231F2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3896540228"/>
                  </a:ext>
                </a:extLst>
              </a:tr>
            </a:tbl>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42</a:t>
            </a:fld>
            <a:endParaRPr lang="en-US"/>
          </a:p>
        </p:txBody>
      </p:sp>
    </p:spTree>
    <p:extLst>
      <p:ext uri="{BB962C8B-B14F-4D97-AF65-F5344CB8AC3E}">
        <p14:creationId xmlns:p14="http://schemas.microsoft.com/office/powerpoint/2010/main" val="2554139554"/>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86C754C-C845-4086-922F-532130CE12D6}"/>
              </a:ext>
            </a:extLst>
          </p:cNvPr>
          <p:cNvSpPr>
            <a:spLocks noGrp="1"/>
          </p:cNvSpPr>
          <p:nvPr>
            <p:ph type="title"/>
          </p:nvPr>
        </p:nvSpPr>
        <p:spPr>
          <a:xfrm>
            <a:off x="661737" y="156579"/>
            <a:ext cx="10515600" cy="469064"/>
          </a:xfrm>
        </p:spPr>
        <p:txBody>
          <a:bodyPr>
            <a:noAutofit/>
          </a:bodyPr>
          <a:lstStyle/>
          <a:p>
            <a:r>
              <a:rPr lang="en-US" sz="3200" dirty="0">
                <a:solidFill>
                  <a:schemeClr val="accent1"/>
                </a:solidFill>
                <a:latin typeface="Bahnschrift SemiBold" panose="020B0502040204020203" pitchFamily="34" charset="0"/>
              </a:rPr>
              <a:t>Scenario 2</a:t>
            </a:r>
            <a:r>
              <a:rPr lang="en-US" sz="3200" dirty="0">
                <a:latin typeface="Bahnschrift SemiBold" panose="020B0502040204020203" pitchFamily="34" charset="0"/>
              </a:rPr>
              <a:t>: Higher Education </a:t>
            </a:r>
          </a:p>
        </p:txBody>
      </p:sp>
      <p:graphicFrame>
        <p:nvGraphicFramePr>
          <p:cNvPr id="4" name="Content Placeholder 3">
            <a:extLst>
              <a:ext uri="{FF2B5EF4-FFF2-40B4-BE49-F238E27FC236}">
                <a16:creationId xmlns:a16="http://schemas.microsoft.com/office/drawing/2014/main" xmlns="" id="{133AC307-F2AF-4202-9260-380F53148B8F}"/>
              </a:ext>
            </a:extLst>
          </p:cNvPr>
          <p:cNvGraphicFramePr>
            <a:graphicFrameLocks noGrp="1"/>
          </p:cNvGraphicFramePr>
          <p:nvPr>
            <p:ph idx="1"/>
            <p:extLst>
              <p:ext uri="{D42A27DB-BD31-4B8C-83A1-F6EECF244321}">
                <p14:modId xmlns:p14="http://schemas.microsoft.com/office/powerpoint/2010/main" val="2974164587"/>
              </p:ext>
            </p:extLst>
          </p:nvPr>
        </p:nvGraphicFramePr>
        <p:xfrm>
          <a:off x="128336" y="625643"/>
          <a:ext cx="11951368" cy="6309360"/>
        </p:xfrm>
        <a:graphic>
          <a:graphicData uri="http://schemas.openxmlformats.org/drawingml/2006/table">
            <a:tbl>
              <a:tblPr/>
              <a:tblGrid>
                <a:gridCol w="1395664">
                  <a:extLst>
                    <a:ext uri="{9D8B030D-6E8A-4147-A177-3AD203B41FA5}">
                      <a16:colId xmlns:a16="http://schemas.microsoft.com/office/drawing/2014/main" xmlns="" val="3003577139"/>
                    </a:ext>
                  </a:extLst>
                </a:gridCol>
                <a:gridCol w="885376">
                  <a:extLst>
                    <a:ext uri="{9D8B030D-6E8A-4147-A177-3AD203B41FA5}">
                      <a16:colId xmlns:a16="http://schemas.microsoft.com/office/drawing/2014/main" xmlns="" val="87088867"/>
                    </a:ext>
                  </a:extLst>
                </a:gridCol>
                <a:gridCol w="763479">
                  <a:extLst>
                    <a:ext uri="{9D8B030D-6E8A-4147-A177-3AD203B41FA5}">
                      <a16:colId xmlns:a16="http://schemas.microsoft.com/office/drawing/2014/main" xmlns="" val="2761129804"/>
                    </a:ext>
                  </a:extLst>
                </a:gridCol>
                <a:gridCol w="993323">
                  <a:extLst>
                    <a:ext uri="{9D8B030D-6E8A-4147-A177-3AD203B41FA5}">
                      <a16:colId xmlns:a16="http://schemas.microsoft.com/office/drawing/2014/main" xmlns="" val="2053610035"/>
                    </a:ext>
                  </a:extLst>
                </a:gridCol>
                <a:gridCol w="1281083">
                  <a:extLst>
                    <a:ext uri="{9D8B030D-6E8A-4147-A177-3AD203B41FA5}">
                      <a16:colId xmlns:a16="http://schemas.microsoft.com/office/drawing/2014/main" xmlns="" val="1693778536"/>
                    </a:ext>
                  </a:extLst>
                </a:gridCol>
                <a:gridCol w="1074414">
                  <a:extLst>
                    <a:ext uri="{9D8B030D-6E8A-4147-A177-3AD203B41FA5}">
                      <a16:colId xmlns:a16="http://schemas.microsoft.com/office/drawing/2014/main" xmlns="" val="3905595488"/>
                    </a:ext>
                  </a:extLst>
                </a:gridCol>
                <a:gridCol w="658610">
                  <a:extLst>
                    <a:ext uri="{9D8B030D-6E8A-4147-A177-3AD203B41FA5}">
                      <a16:colId xmlns:a16="http://schemas.microsoft.com/office/drawing/2014/main" xmlns="" val="608660314"/>
                    </a:ext>
                  </a:extLst>
                </a:gridCol>
                <a:gridCol w="1077569">
                  <a:extLst>
                    <a:ext uri="{9D8B030D-6E8A-4147-A177-3AD203B41FA5}">
                      <a16:colId xmlns:a16="http://schemas.microsoft.com/office/drawing/2014/main" xmlns="" val="2648611845"/>
                    </a:ext>
                  </a:extLst>
                </a:gridCol>
                <a:gridCol w="1149794">
                  <a:extLst>
                    <a:ext uri="{9D8B030D-6E8A-4147-A177-3AD203B41FA5}">
                      <a16:colId xmlns:a16="http://schemas.microsoft.com/office/drawing/2014/main" xmlns="" val="3769779564"/>
                    </a:ext>
                  </a:extLst>
                </a:gridCol>
                <a:gridCol w="1506067">
                  <a:extLst>
                    <a:ext uri="{9D8B030D-6E8A-4147-A177-3AD203B41FA5}">
                      <a16:colId xmlns:a16="http://schemas.microsoft.com/office/drawing/2014/main" xmlns="" val="3915992722"/>
                    </a:ext>
                  </a:extLst>
                </a:gridCol>
                <a:gridCol w="1165989">
                  <a:extLst>
                    <a:ext uri="{9D8B030D-6E8A-4147-A177-3AD203B41FA5}">
                      <a16:colId xmlns:a16="http://schemas.microsoft.com/office/drawing/2014/main" xmlns="" val="691943111"/>
                    </a:ext>
                  </a:extLst>
                </a:gridCol>
              </a:tblGrid>
              <a:tr h="759422">
                <a:tc>
                  <a:txBody>
                    <a:bodyPr/>
                    <a:lstStyle/>
                    <a:p>
                      <a:pPr algn="ctr" fontAlgn="ctr"/>
                      <a:r>
                        <a:rPr lang="en-US" sz="1150" b="1" i="0" u="none" strike="noStrike" dirty="0">
                          <a:solidFill>
                            <a:srgbClr val="000000"/>
                          </a:solidFill>
                          <a:effectLst/>
                          <a:latin typeface="Arial" panose="020B0604020202020204" pitchFamily="34" charset="0"/>
                        </a:rPr>
                        <a:t>Staff Grade/Title</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50" b="1" i="0" u="none" strike="noStrike">
                          <a:solidFill>
                            <a:srgbClr val="000000"/>
                          </a:solidFill>
                          <a:effectLst/>
                          <a:latin typeface="Arial" panose="020B0604020202020204" pitchFamily="34" charset="0"/>
                        </a:rPr>
                        <a:t>Monthly </a:t>
                      </a:r>
                      <a:br>
                        <a:rPr lang="en-US" sz="1150" b="1" i="0" u="none" strike="noStrike">
                          <a:solidFill>
                            <a:srgbClr val="000000"/>
                          </a:solidFill>
                          <a:effectLst/>
                          <a:latin typeface="Arial" panose="020B0604020202020204" pitchFamily="34" charset="0"/>
                        </a:rPr>
                      </a:br>
                      <a:r>
                        <a:rPr lang="en-US" sz="1150" b="1" i="0" u="none" strike="noStrike">
                          <a:solidFill>
                            <a:srgbClr val="000000"/>
                          </a:solidFill>
                          <a:effectLst/>
                          <a:latin typeface="Arial" panose="020B0604020202020204" pitchFamily="34" charset="0"/>
                        </a:rPr>
                        <a:t>Basic Salary (USD) 2011</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50" b="1" i="0" u="none" strike="noStrike">
                          <a:solidFill>
                            <a:srgbClr val="000000"/>
                          </a:solidFill>
                          <a:effectLst/>
                          <a:latin typeface="Arial" panose="020B0604020202020204" pitchFamily="34" charset="0"/>
                        </a:rPr>
                        <a:t>Monthly </a:t>
                      </a:r>
                      <a:br>
                        <a:rPr lang="en-US" sz="1150" b="1" i="0" u="none" strike="noStrike">
                          <a:solidFill>
                            <a:srgbClr val="000000"/>
                          </a:solidFill>
                          <a:effectLst/>
                          <a:latin typeface="Arial" panose="020B0604020202020204" pitchFamily="34" charset="0"/>
                        </a:rPr>
                      </a:br>
                      <a:r>
                        <a:rPr lang="en-US" sz="1150" b="1" i="0" u="none" strike="noStrike">
                          <a:solidFill>
                            <a:srgbClr val="000000"/>
                          </a:solidFill>
                          <a:effectLst/>
                          <a:latin typeface="Arial" panose="020B0604020202020204" pitchFamily="34" charset="0"/>
                        </a:rPr>
                        <a:t>Basic Salary (SSP) 2015/16</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50" b="1" i="0" u="none" strike="noStrike">
                          <a:solidFill>
                            <a:srgbClr val="000000"/>
                          </a:solidFill>
                          <a:effectLst/>
                          <a:latin typeface="Arial" panose="020B0604020202020204" pitchFamily="34" charset="0"/>
                        </a:rPr>
                        <a:t>Proposed Monthly </a:t>
                      </a:r>
                      <a:br>
                        <a:rPr lang="en-US" sz="1150" b="1" i="0" u="none" strike="noStrike">
                          <a:solidFill>
                            <a:srgbClr val="000000"/>
                          </a:solidFill>
                          <a:effectLst/>
                          <a:latin typeface="Arial" panose="020B0604020202020204" pitchFamily="34" charset="0"/>
                        </a:rPr>
                      </a:br>
                      <a:r>
                        <a:rPr lang="en-US" sz="1150" b="1" i="0" u="none" strike="noStrike">
                          <a:solidFill>
                            <a:srgbClr val="000000"/>
                          </a:solidFill>
                          <a:effectLst/>
                          <a:latin typeface="Arial" panose="020B0604020202020204" pitchFamily="34" charset="0"/>
                        </a:rPr>
                        <a:t>Basic Salary (SSP) </a:t>
                      </a:r>
                      <a:br>
                        <a:rPr lang="en-US" sz="1150" b="1" i="0" u="none" strike="noStrike">
                          <a:solidFill>
                            <a:srgbClr val="000000"/>
                          </a:solidFill>
                          <a:effectLst/>
                          <a:latin typeface="Arial" panose="020B0604020202020204" pitchFamily="34" charset="0"/>
                        </a:rPr>
                      </a:br>
                      <a:r>
                        <a:rPr lang="en-US" sz="1150" b="1" i="0" u="none" strike="noStrike">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50" b="1" i="0" u="none" strike="noStrike" dirty="0">
                          <a:solidFill>
                            <a:srgbClr val="000000"/>
                          </a:solidFill>
                          <a:effectLst/>
                          <a:latin typeface="Arial" panose="020B0604020202020204" pitchFamily="34" charset="0"/>
                        </a:rPr>
                        <a:t>Proposed Monthly Allowances </a:t>
                      </a:r>
                      <a:br>
                        <a:rPr lang="en-US" sz="1150" b="1" i="0" u="none" strike="noStrike" dirty="0">
                          <a:solidFill>
                            <a:srgbClr val="000000"/>
                          </a:solidFill>
                          <a:effectLst/>
                          <a:latin typeface="Arial" panose="020B0604020202020204" pitchFamily="34" charset="0"/>
                        </a:rPr>
                      </a:br>
                      <a:r>
                        <a:rPr lang="en-US" sz="1150" b="1" i="0" u="none" strike="noStrike" dirty="0">
                          <a:solidFill>
                            <a:srgbClr val="000000"/>
                          </a:solidFill>
                          <a:effectLst/>
                          <a:latin typeface="Arial" panose="020B0604020202020204" pitchFamily="34" charset="0"/>
                        </a:rPr>
                        <a:t>20% of Basic Salary (SSP)</a:t>
                      </a:r>
                      <a:br>
                        <a:rPr lang="en-US" sz="1150" b="1" i="0" u="none" strike="noStrike" dirty="0">
                          <a:solidFill>
                            <a:srgbClr val="000000"/>
                          </a:solidFill>
                          <a:effectLst/>
                          <a:latin typeface="Arial" panose="020B0604020202020204" pitchFamily="34" charset="0"/>
                        </a:rPr>
                      </a:br>
                      <a:r>
                        <a:rPr lang="en-US" sz="1150" b="1" i="0" u="none" strike="noStrike" dirty="0">
                          <a:solidFill>
                            <a:srgbClr val="000000"/>
                          </a:solidFill>
                          <a:effectLst/>
                          <a:latin typeface="Arial" panose="020B0604020202020204" pitchFamily="34" charset="0"/>
                        </a:rPr>
                        <a:t>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50" b="1" i="0" u="none" strike="noStrike" dirty="0">
                          <a:solidFill>
                            <a:srgbClr val="000000"/>
                          </a:solidFill>
                          <a:effectLst/>
                          <a:latin typeface="Arial" panose="020B0604020202020204" pitchFamily="34" charset="0"/>
                        </a:rPr>
                        <a:t>Monthly Pension</a:t>
                      </a:r>
                      <a:br>
                        <a:rPr lang="en-US" sz="1150" b="1" i="0" u="none" strike="noStrike" dirty="0">
                          <a:solidFill>
                            <a:srgbClr val="000000"/>
                          </a:solidFill>
                          <a:effectLst/>
                          <a:latin typeface="Arial" panose="020B0604020202020204" pitchFamily="34" charset="0"/>
                        </a:rPr>
                      </a:br>
                      <a:r>
                        <a:rPr lang="en-US" sz="1150" b="1" i="0" u="none" strike="noStrike" dirty="0">
                          <a:solidFill>
                            <a:srgbClr val="000000"/>
                          </a:solidFill>
                          <a:effectLst/>
                          <a:latin typeface="Arial" panose="020B0604020202020204" pitchFamily="34" charset="0"/>
                        </a:rPr>
                        <a:t>11% of Basic Salary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50" b="1" i="0" u="none" strike="noStrike">
                          <a:solidFill>
                            <a:srgbClr val="000000"/>
                          </a:solidFill>
                          <a:effectLst/>
                          <a:latin typeface="Arial" panose="020B0604020202020204" pitchFamily="34" charset="0"/>
                        </a:rPr>
                        <a:t>Total </a:t>
                      </a:r>
                      <a:br>
                        <a:rPr lang="en-US" sz="1150" b="1" i="0" u="none" strike="noStrike">
                          <a:solidFill>
                            <a:srgbClr val="000000"/>
                          </a:solidFill>
                          <a:effectLst/>
                          <a:latin typeface="Arial" panose="020B0604020202020204" pitchFamily="34" charset="0"/>
                        </a:rPr>
                      </a:br>
                      <a:r>
                        <a:rPr lang="en-US" sz="1150" b="1" i="0" u="none" strike="noStrike">
                          <a:solidFill>
                            <a:srgbClr val="000000"/>
                          </a:solidFill>
                          <a:effectLst/>
                          <a:latin typeface="Arial" panose="020B0604020202020204" pitchFamily="34" charset="0"/>
                        </a:rPr>
                        <a:t>Staff/Headcount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50" b="1" i="0" u="none" strike="noStrike">
                          <a:solidFill>
                            <a:srgbClr val="000000"/>
                          </a:solidFill>
                          <a:effectLst/>
                          <a:latin typeface="Arial" panose="020B0604020202020204" pitchFamily="34" charset="0"/>
                        </a:rPr>
                        <a:t>Total monthly</a:t>
                      </a:r>
                      <a:br>
                        <a:rPr lang="en-US" sz="1150" b="1" i="0" u="none" strike="noStrike">
                          <a:solidFill>
                            <a:srgbClr val="000000"/>
                          </a:solidFill>
                          <a:effectLst/>
                          <a:latin typeface="Arial" panose="020B0604020202020204" pitchFamily="34" charset="0"/>
                        </a:rPr>
                      </a:br>
                      <a:r>
                        <a:rPr lang="en-US" sz="115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50" b="1" i="0" u="none" strike="noStrike">
                          <a:solidFill>
                            <a:srgbClr val="000000"/>
                          </a:solidFill>
                          <a:effectLst/>
                          <a:latin typeface="Arial" panose="020B0604020202020204" pitchFamily="34" charset="0"/>
                        </a:rPr>
                        <a:t>Total Monthly</a:t>
                      </a:r>
                      <a:br>
                        <a:rPr lang="en-US" sz="1150" b="1" i="0" u="none" strike="noStrike">
                          <a:solidFill>
                            <a:srgbClr val="000000"/>
                          </a:solidFill>
                          <a:effectLst/>
                          <a:latin typeface="Arial" panose="020B0604020202020204" pitchFamily="34" charset="0"/>
                        </a:rPr>
                      </a:br>
                      <a:r>
                        <a:rPr lang="en-US" sz="1150" b="1" i="0" u="none" strike="noStrike">
                          <a:solidFill>
                            <a:srgbClr val="000000"/>
                          </a:solidFill>
                          <a:effectLst/>
                          <a:latin typeface="Arial" panose="020B0604020202020204" pitchFamily="34" charset="0"/>
                        </a:rPr>
                        <a:t>Wage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50" b="1" i="0" u="none" strike="noStrike">
                          <a:solidFill>
                            <a:srgbClr val="000000"/>
                          </a:solidFill>
                          <a:effectLst/>
                          <a:latin typeface="Arial" panose="020B0604020202020204" pitchFamily="34" charset="0"/>
                        </a:rPr>
                        <a:t>Total Annual</a:t>
                      </a:r>
                      <a:br>
                        <a:rPr lang="en-US" sz="1150" b="1" i="0" u="none" strike="noStrike">
                          <a:solidFill>
                            <a:srgbClr val="000000"/>
                          </a:solidFill>
                          <a:effectLst/>
                          <a:latin typeface="Arial" panose="020B0604020202020204" pitchFamily="34" charset="0"/>
                        </a:rPr>
                      </a:br>
                      <a:r>
                        <a:rPr lang="en-US" sz="1150" b="1" i="0" u="none" strike="noStrike">
                          <a:solidFill>
                            <a:srgbClr val="000000"/>
                          </a:solidFill>
                          <a:effectLst/>
                          <a:latin typeface="Arial" panose="020B0604020202020204" pitchFamily="34" charset="0"/>
                        </a:rPr>
                        <a:t>Wage Bill (SSP)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150" b="1" i="0" u="none" strike="noStrike" dirty="0">
                          <a:solidFill>
                            <a:srgbClr val="000000"/>
                          </a:solidFill>
                          <a:effectLst/>
                          <a:latin typeface="Arial" panose="020B0604020202020204" pitchFamily="34" charset="0"/>
                        </a:rPr>
                        <a:t>Total Annual</a:t>
                      </a:r>
                      <a:br>
                        <a:rPr lang="en-US" sz="1150" b="1" i="0" u="none" strike="noStrike" dirty="0">
                          <a:solidFill>
                            <a:srgbClr val="000000"/>
                          </a:solidFill>
                          <a:effectLst/>
                          <a:latin typeface="Arial" panose="020B0604020202020204" pitchFamily="34" charset="0"/>
                        </a:rPr>
                      </a:br>
                      <a:r>
                        <a:rPr lang="en-US" sz="1150" b="1" i="0" u="none" strike="noStrike" dirty="0">
                          <a:solidFill>
                            <a:srgbClr val="000000"/>
                          </a:solidFill>
                          <a:effectLst/>
                          <a:latin typeface="Arial" panose="020B0604020202020204" pitchFamily="34" charset="0"/>
                        </a:rPr>
                        <a:t>Payroll Bill (USD) 2021/22</a:t>
                      </a:r>
                    </a:p>
                  </a:txBody>
                  <a:tcPr marL="0" marR="0" marT="0"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783590305"/>
                  </a:ext>
                </a:extLst>
              </a:tr>
              <a:tr h="151884">
                <a:tc>
                  <a:txBody>
                    <a:bodyPr/>
                    <a:lstStyle/>
                    <a:p>
                      <a:pPr algn="ctr" fontAlgn="t"/>
                      <a:r>
                        <a:rPr lang="en-US" sz="1150" b="0" i="0" u="none" strike="noStrike">
                          <a:solidFill>
                            <a:srgbClr val="231F20"/>
                          </a:solidFill>
                          <a:effectLst/>
                          <a:latin typeface="Arial" panose="020B0604020202020204" pitchFamily="34" charset="0"/>
                        </a:rPr>
                        <a:t>Vice Chancellor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8,446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25,000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1,537,877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307,575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169,166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10,073,091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21,432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120,877,093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257,185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32980596"/>
                  </a:ext>
                </a:extLst>
              </a:tr>
              <a:tr h="151884">
                <a:tc>
                  <a:txBody>
                    <a:bodyPr/>
                    <a:lstStyle/>
                    <a:p>
                      <a:pPr algn="ctr" fontAlgn="t"/>
                      <a:r>
                        <a:rPr lang="en-US" sz="1150" b="0" i="0" u="none" strike="noStrike">
                          <a:solidFill>
                            <a:srgbClr val="231F20"/>
                          </a:solidFill>
                          <a:effectLst/>
                          <a:latin typeface="Arial" panose="020B0604020202020204" pitchFamily="34" charset="0"/>
                        </a:rPr>
                        <a:t>Deputy Vice Chancellor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7,770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23,000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1,414,846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282,969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155,633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18,534,488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39,435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222,413,852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473,221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98997080"/>
                  </a:ext>
                </a:extLst>
              </a:tr>
              <a:tr h="151884">
                <a:tc>
                  <a:txBody>
                    <a:bodyPr/>
                    <a:lstStyle/>
                    <a:p>
                      <a:pPr algn="ctr" fontAlgn="t"/>
                      <a:r>
                        <a:rPr lang="en-US" sz="1150" b="0" i="0" u="none" strike="noStrike">
                          <a:solidFill>
                            <a:srgbClr val="231F20"/>
                          </a:solidFill>
                          <a:effectLst/>
                          <a:latin typeface="Arial" panose="020B0604020202020204" pitchFamily="34" charset="0"/>
                        </a:rPr>
                        <a:t>Professor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4,054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dirty="0">
                          <a:solidFill>
                            <a:srgbClr val="231F20"/>
                          </a:solidFill>
                          <a:effectLst/>
                          <a:latin typeface="Arial" panose="020B0604020202020204" pitchFamily="34" charset="0"/>
                        </a:rPr>
                        <a:t>12,000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738,181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147,636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81,200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58,988,022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125,506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707,856,259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1,506,077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38465551"/>
                  </a:ext>
                </a:extLst>
              </a:tr>
              <a:tr h="151884">
                <a:tc>
                  <a:txBody>
                    <a:bodyPr/>
                    <a:lstStyle/>
                    <a:p>
                      <a:pPr algn="ctr" fontAlgn="t"/>
                      <a:r>
                        <a:rPr lang="en-US" sz="1150" b="0" i="0" u="none" strike="noStrike">
                          <a:solidFill>
                            <a:srgbClr val="231F20"/>
                          </a:solidFill>
                          <a:effectLst/>
                          <a:latin typeface="Arial" panose="020B0604020202020204" pitchFamily="34" charset="0"/>
                        </a:rPr>
                        <a:t>Associate Professor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3,378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10,000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615,151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123,030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67,667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104,760,148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222,894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1,257,121,771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2,674,727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618986197"/>
                  </a:ext>
                </a:extLst>
              </a:tr>
              <a:tr h="151884">
                <a:tc>
                  <a:txBody>
                    <a:bodyPr/>
                    <a:lstStyle/>
                    <a:p>
                      <a:pPr algn="ctr" fontAlgn="t"/>
                      <a:r>
                        <a:rPr lang="en-US" sz="1150" b="0" i="0" u="none" strike="noStrike">
                          <a:solidFill>
                            <a:srgbClr val="231F20"/>
                          </a:solidFill>
                          <a:effectLst/>
                          <a:latin typeface="Arial" panose="020B0604020202020204" pitchFamily="34" charset="0"/>
                        </a:rPr>
                        <a:t>Assistant Professor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2,365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430,605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86,121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47,367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139,895,089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297,649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1,678,741,073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3,571,790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407363739"/>
                  </a:ext>
                </a:extLst>
              </a:tr>
              <a:tr h="151884">
                <a:tc>
                  <a:txBody>
                    <a:bodyPr/>
                    <a:lstStyle/>
                    <a:p>
                      <a:pPr algn="ctr" fontAlgn="t"/>
                      <a:r>
                        <a:rPr lang="en-US" sz="1150" b="0" i="0" u="none" strike="noStrike">
                          <a:solidFill>
                            <a:srgbClr val="231F20"/>
                          </a:solidFill>
                          <a:effectLst/>
                          <a:latin typeface="Arial" panose="020B0604020202020204" pitchFamily="34" charset="0"/>
                        </a:rPr>
                        <a:t>Lecturer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2,196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399,848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79,970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43,983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296,471,218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630,790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3,557,654,612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7,569,478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614522818"/>
                  </a:ext>
                </a:extLst>
              </a:tr>
              <a:tr h="151884">
                <a:tc>
                  <a:txBody>
                    <a:bodyPr/>
                    <a:lstStyle/>
                    <a:p>
                      <a:pPr algn="ctr" fontAlgn="t"/>
                      <a:r>
                        <a:rPr lang="en-US" sz="1150" b="0" i="0" u="none" strike="noStrike">
                          <a:solidFill>
                            <a:srgbClr val="231F20"/>
                          </a:solidFill>
                          <a:effectLst/>
                          <a:latin typeface="Arial" panose="020B0604020202020204" pitchFamily="34" charset="0"/>
                        </a:rPr>
                        <a:t>Teaching Assistant</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1,182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215,303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43,061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23,683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197,714,632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420,669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2,372,575,589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5,048,033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26352310"/>
                  </a:ext>
                </a:extLst>
              </a:tr>
              <a:tr h="151884">
                <a:tc>
                  <a:txBody>
                    <a:bodyPr/>
                    <a:lstStyle/>
                    <a:p>
                      <a:pPr algn="ctr" fontAlgn="t"/>
                      <a:r>
                        <a:rPr lang="en-US" sz="1150" b="0" i="0" u="none" strike="noStrike">
                          <a:solidFill>
                            <a:srgbClr val="231F20"/>
                          </a:solidFill>
                          <a:effectLst/>
                          <a:latin typeface="Arial" panose="020B0604020202020204" pitchFamily="34" charset="0"/>
                        </a:rPr>
                        <a:t>Chief Technician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2,027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369,090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73,818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40,600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15,955,776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33,948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191,469,316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407,382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938010555"/>
                  </a:ext>
                </a:extLst>
              </a:tr>
              <a:tr h="151884">
                <a:tc>
                  <a:txBody>
                    <a:bodyPr/>
                    <a:lstStyle/>
                    <a:p>
                      <a:pPr algn="ctr" fontAlgn="t"/>
                      <a:r>
                        <a:rPr lang="en-US" sz="1150" b="0" i="0" u="none" strike="noStrike">
                          <a:solidFill>
                            <a:srgbClr val="231F20"/>
                          </a:solidFill>
                          <a:effectLst/>
                          <a:latin typeface="Arial" panose="020B0604020202020204" pitchFamily="34" charset="0"/>
                        </a:rPr>
                        <a:t>Senior Technician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1,689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307,575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61,515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33,833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15,714,022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33,434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188,568,266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401,209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500112644"/>
                  </a:ext>
                </a:extLst>
              </a:tr>
              <a:tr h="151884">
                <a:tc>
                  <a:txBody>
                    <a:bodyPr/>
                    <a:lstStyle/>
                    <a:p>
                      <a:pPr algn="ctr" fontAlgn="t"/>
                      <a:r>
                        <a:rPr lang="en-US" sz="1150" b="0" i="0" u="none" strike="noStrike">
                          <a:solidFill>
                            <a:srgbClr val="231F20"/>
                          </a:solidFill>
                          <a:effectLst/>
                          <a:latin typeface="Arial" panose="020B0604020202020204" pitchFamily="34" charset="0"/>
                        </a:rPr>
                        <a:t>Technician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1,351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246,060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49,212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27,067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27,076,469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57,610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324,917,627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691,314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90497130"/>
                  </a:ext>
                </a:extLst>
              </a:tr>
              <a:tr h="151884">
                <a:tc>
                  <a:txBody>
                    <a:bodyPr/>
                    <a:lstStyle/>
                    <a:p>
                      <a:pPr algn="ctr" fontAlgn="t"/>
                      <a:r>
                        <a:rPr lang="en-US" sz="1150" b="0" i="0" u="none" strike="noStrike">
                          <a:solidFill>
                            <a:srgbClr val="231F20"/>
                          </a:solidFill>
                          <a:effectLst/>
                          <a:latin typeface="Arial" panose="020B0604020202020204" pitchFamily="34" charset="0"/>
                        </a:rPr>
                        <a:t>Assistant Technician</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1,182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215,303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43,061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23,683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13,538,234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28,805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162,458,813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345,657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266584790"/>
                  </a:ext>
                </a:extLst>
              </a:tr>
              <a:tr h="151884">
                <a:tc>
                  <a:txBody>
                    <a:bodyPr/>
                    <a:lstStyle/>
                    <a:p>
                      <a:pPr algn="ctr" fontAlgn="t"/>
                      <a:r>
                        <a:rPr lang="en-US" sz="1150" b="0" i="0" u="none" strike="noStrike">
                          <a:solidFill>
                            <a:srgbClr val="231F20"/>
                          </a:solidFill>
                          <a:effectLst/>
                          <a:latin typeface="Arial" panose="020B0604020202020204" pitchFamily="34" charset="0"/>
                        </a:rPr>
                        <a:t>Lab Assistant</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153,788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30,758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16,917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2,014,618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4,286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24,175,419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51,437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145313394"/>
                  </a:ext>
                </a:extLst>
              </a:tr>
              <a:tr h="151884">
                <a:tc>
                  <a:txBody>
                    <a:bodyPr/>
                    <a:lstStyle/>
                    <a:p>
                      <a:pPr algn="ctr" fontAlgn="t"/>
                      <a:r>
                        <a:rPr lang="en-US" sz="1150" b="0" i="0" u="none" strike="noStrike">
                          <a:solidFill>
                            <a:srgbClr val="231F20"/>
                          </a:solidFill>
                          <a:effectLst/>
                          <a:latin typeface="Arial" panose="020B0604020202020204" pitchFamily="34" charset="0"/>
                        </a:rPr>
                        <a:t>Lab Attendant</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123,030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24,606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13,533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2,256,372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4,801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27,076,469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57,610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14112595"/>
                  </a:ext>
                </a:extLst>
              </a:tr>
              <a:tr h="151884">
                <a:tc>
                  <a:txBody>
                    <a:bodyPr/>
                    <a:lstStyle/>
                    <a:p>
                      <a:pPr algn="ctr" fontAlgn="t"/>
                      <a:r>
                        <a:rPr lang="en-US" sz="1150" b="0" i="0" u="none" strike="noStrike">
                          <a:solidFill>
                            <a:srgbClr val="231F20"/>
                          </a:solidFill>
                          <a:effectLst/>
                          <a:latin typeface="Arial" panose="020B0604020202020204" pitchFamily="34" charset="0"/>
                        </a:rPr>
                        <a:t>Registrar</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2,703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492,120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98,424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54,133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6,446,778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13,717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77,361,340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164,599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3769573152"/>
                  </a:ext>
                </a:extLst>
              </a:tr>
              <a:tr h="151884">
                <a:tc>
                  <a:txBody>
                    <a:bodyPr/>
                    <a:lstStyle/>
                    <a:p>
                      <a:pPr algn="ctr" fontAlgn="t"/>
                      <a:r>
                        <a:rPr lang="en-US" sz="1150" b="0" i="0" u="none" strike="noStrike">
                          <a:solidFill>
                            <a:srgbClr val="231F20"/>
                          </a:solidFill>
                          <a:effectLst/>
                          <a:latin typeface="Arial" panose="020B0604020202020204" pitchFamily="34" charset="0"/>
                        </a:rPr>
                        <a:t>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3,041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553,636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110,727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60,900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30,461,028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64,811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365,532,330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777,728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294369680"/>
                  </a:ext>
                </a:extLst>
              </a:tr>
              <a:tr h="151884">
                <a:tc>
                  <a:txBody>
                    <a:bodyPr/>
                    <a:lstStyle/>
                    <a:p>
                      <a:pPr algn="ctr" fontAlgn="t"/>
                      <a:r>
                        <a:rPr lang="en-US" sz="1150" b="0" i="0" u="none" strike="noStrike">
                          <a:solidFill>
                            <a:srgbClr val="231F20"/>
                          </a:solidFill>
                          <a:effectLst/>
                          <a:latin typeface="Arial" panose="020B0604020202020204" pitchFamily="34" charset="0"/>
                        </a:rPr>
                        <a:t>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2,703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492,120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98,424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54,133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58,021,005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123,449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696,252,058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1,481,387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923345928"/>
                  </a:ext>
                </a:extLst>
              </a:tr>
              <a:tr h="151884">
                <a:tc>
                  <a:txBody>
                    <a:bodyPr/>
                    <a:lstStyle/>
                    <a:p>
                      <a:pPr algn="ctr" fontAlgn="t"/>
                      <a:r>
                        <a:rPr lang="en-US" sz="1150" b="0" i="0" u="none" strike="noStrike">
                          <a:solidFill>
                            <a:srgbClr val="231F20"/>
                          </a:solidFill>
                          <a:effectLst/>
                          <a:latin typeface="Arial" panose="020B0604020202020204" pitchFamily="34" charset="0"/>
                        </a:rPr>
                        <a:t>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2,027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369,090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73,818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40,600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46,416,804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98,759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557,001,646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1,185,110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4094936185"/>
                  </a:ext>
                </a:extLst>
              </a:tr>
              <a:tr h="151884">
                <a:tc>
                  <a:txBody>
                    <a:bodyPr/>
                    <a:lstStyle/>
                    <a:p>
                      <a:pPr algn="ctr" fontAlgn="t"/>
                      <a:r>
                        <a:rPr lang="en-US" sz="1150" b="0" i="0" u="none" strike="noStrike">
                          <a:solidFill>
                            <a:srgbClr val="231F20"/>
                          </a:solidFill>
                          <a:effectLst/>
                          <a:latin typeface="Arial" panose="020B0604020202020204" pitchFamily="34" charset="0"/>
                        </a:rPr>
                        <a:t>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1,689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307,575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61,515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33,833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87,434,431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186,031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1,049,213,170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2,232,368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262168570"/>
                  </a:ext>
                </a:extLst>
              </a:tr>
              <a:tr h="151884">
                <a:tc>
                  <a:txBody>
                    <a:bodyPr/>
                    <a:lstStyle/>
                    <a:p>
                      <a:pPr algn="ctr" fontAlgn="t"/>
                      <a:r>
                        <a:rPr lang="en-US" sz="1150" b="0" i="0" u="none" strike="noStrike">
                          <a:solidFill>
                            <a:srgbClr val="231F20"/>
                          </a:solidFill>
                          <a:effectLst/>
                          <a:latin typeface="Arial" panose="020B0604020202020204" pitchFamily="34" charset="0"/>
                        </a:rPr>
                        <a:t>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1,351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246,060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49,212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27,067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248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79,940,051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170,085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959,280,613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2,041,023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865816038"/>
                  </a:ext>
                </a:extLst>
              </a:tr>
              <a:tr h="151884">
                <a:tc>
                  <a:txBody>
                    <a:bodyPr/>
                    <a:lstStyle/>
                    <a:p>
                      <a:pPr algn="ctr" fontAlgn="t"/>
                      <a:r>
                        <a:rPr lang="en-US" sz="1150" b="0" i="0" u="none" strike="noStrike">
                          <a:solidFill>
                            <a:srgbClr val="231F20"/>
                          </a:solidFill>
                          <a:effectLst/>
                          <a:latin typeface="Arial" panose="020B0604020202020204" pitchFamily="34" charset="0"/>
                        </a:rPr>
                        <a:t>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1,182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215,303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43,061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23,683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123,818,436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263,443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1,485,821,232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3,161,322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549931794"/>
                  </a:ext>
                </a:extLst>
              </a:tr>
              <a:tr h="151884">
                <a:tc>
                  <a:txBody>
                    <a:bodyPr/>
                    <a:lstStyle/>
                    <a:p>
                      <a:pPr algn="ctr" fontAlgn="t"/>
                      <a:r>
                        <a:rPr lang="en-US" sz="1150" b="0" i="0" u="none" strike="noStrike">
                          <a:solidFill>
                            <a:srgbClr val="231F20"/>
                          </a:solidFill>
                          <a:effectLst/>
                          <a:latin typeface="Arial" panose="020B0604020202020204" pitchFamily="34" charset="0"/>
                        </a:rPr>
                        <a:t>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1,014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184,545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36,909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20,300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33,362,078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70,983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400,344,933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851,798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77315217"/>
                  </a:ext>
                </a:extLst>
              </a:tr>
              <a:tr h="151884">
                <a:tc>
                  <a:txBody>
                    <a:bodyPr/>
                    <a:lstStyle/>
                    <a:p>
                      <a:pPr algn="ctr" fontAlgn="t"/>
                      <a:r>
                        <a:rPr lang="en-US" sz="1150" b="0" i="0" u="none" strike="noStrike">
                          <a:solidFill>
                            <a:srgbClr val="231F20"/>
                          </a:solidFill>
                          <a:effectLst/>
                          <a:latin typeface="Arial" panose="020B0604020202020204" pitchFamily="34" charset="0"/>
                        </a:rPr>
                        <a:t>10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153,788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30,758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16,917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368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74,137,951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157,740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889,655,407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1,892,884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011965410"/>
                  </a:ext>
                </a:extLst>
              </a:tr>
              <a:tr h="151884">
                <a:tc>
                  <a:txBody>
                    <a:bodyPr/>
                    <a:lstStyle/>
                    <a:p>
                      <a:pPr algn="ctr" fontAlgn="t"/>
                      <a:r>
                        <a:rPr lang="en-US" sz="1150" b="0" i="0" u="none" strike="noStrike">
                          <a:solidFill>
                            <a:srgbClr val="231F20"/>
                          </a:solidFill>
                          <a:effectLst/>
                          <a:latin typeface="Arial" panose="020B0604020202020204" pitchFamily="34" charset="0"/>
                        </a:rPr>
                        <a:t>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676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123,030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24,606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13,533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58,665,683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124,821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703,988,192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1,497,847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87730762"/>
                  </a:ext>
                </a:extLst>
              </a:tr>
              <a:tr h="151884">
                <a:tc>
                  <a:txBody>
                    <a:bodyPr/>
                    <a:lstStyle/>
                    <a:p>
                      <a:pPr algn="ctr" fontAlgn="t"/>
                      <a:r>
                        <a:rPr lang="en-US" sz="1150" b="0" i="0" u="none" strike="noStrike">
                          <a:solidFill>
                            <a:srgbClr val="231F20"/>
                          </a:solidFill>
                          <a:effectLst/>
                          <a:latin typeface="Arial" panose="020B0604020202020204" pitchFamily="34" charset="0"/>
                        </a:rPr>
                        <a:t>12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507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1,500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92,273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18,455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10,150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182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21,999,631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46,808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263,995,572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561,693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988129959"/>
                  </a:ext>
                </a:extLst>
              </a:tr>
              <a:tr h="151884">
                <a:tc>
                  <a:txBody>
                    <a:bodyPr/>
                    <a:lstStyle/>
                    <a:p>
                      <a:pPr algn="ctr" fontAlgn="t"/>
                      <a:r>
                        <a:rPr lang="en-US" sz="1150" b="0" i="0" u="none" strike="noStrike">
                          <a:solidFill>
                            <a:srgbClr val="231F20"/>
                          </a:solidFill>
                          <a:effectLst/>
                          <a:latin typeface="Arial" panose="020B0604020202020204" pitchFamily="34" charset="0"/>
                        </a:rPr>
                        <a:t>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1,400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86,121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17,224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9,473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dirty="0">
                          <a:solidFill>
                            <a:srgbClr val="231F20"/>
                          </a:solidFill>
                          <a:effectLst/>
                          <a:latin typeface="Arial" panose="020B0604020202020204" pitchFamily="34" charset="0"/>
                        </a:rPr>
                        <a:t>55,281,124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117,619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663,373,488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1,411,433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647601417"/>
                  </a:ext>
                </a:extLst>
              </a:tr>
              <a:tr h="151884">
                <a:tc>
                  <a:txBody>
                    <a:bodyPr/>
                    <a:lstStyle/>
                    <a:p>
                      <a:pPr algn="ctr" fontAlgn="t"/>
                      <a:r>
                        <a:rPr lang="en-US" sz="1150" b="0" i="0" u="none" strike="noStrike">
                          <a:solidFill>
                            <a:srgbClr val="231F20"/>
                          </a:solidFill>
                          <a:effectLst/>
                          <a:latin typeface="Arial" panose="020B0604020202020204" pitchFamily="34" charset="0"/>
                        </a:rPr>
                        <a:t>14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439</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1,300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79,970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15,994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8,797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dirty="0">
                          <a:solidFill>
                            <a:srgbClr val="231F20"/>
                          </a:solidFill>
                          <a:effectLst/>
                          <a:latin typeface="Arial" panose="020B0604020202020204" pitchFamily="34" charset="0"/>
                        </a:rPr>
                        <a:t>7,857,011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16,717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94,284,133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200,605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151202531"/>
                  </a:ext>
                </a:extLst>
              </a:tr>
              <a:tr h="151884">
                <a:tc>
                  <a:txBody>
                    <a:bodyPr/>
                    <a:lstStyle/>
                    <a:p>
                      <a:pPr algn="ctr" fontAlgn="t"/>
                      <a:r>
                        <a:rPr lang="en-US" sz="1150" b="0" i="0" u="none" strike="noStrike">
                          <a:solidFill>
                            <a:srgbClr val="231F20"/>
                          </a:solidFill>
                          <a:effectLst/>
                          <a:latin typeface="Arial" panose="020B0604020202020204" pitchFamily="34" charset="0"/>
                        </a:rPr>
                        <a:t>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405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1,200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73,818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14,764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8,120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385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dirty="0">
                          <a:solidFill>
                            <a:srgbClr val="231F20"/>
                          </a:solidFill>
                          <a:effectLst/>
                          <a:latin typeface="Arial" panose="020B0604020202020204" pitchFamily="34" charset="0"/>
                        </a:rPr>
                        <a:t>37,230,145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79,213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446,761,737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950,557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1269727789"/>
                  </a:ext>
                </a:extLst>
              </a:tr>
              <a:tr h="151884">
                <a:tc>
                  <a:txBody>
                    <a:bodyPr/>
                    <a:lstStyle/>
                    <a:p>
                      <a:pPr algn="ctr" fontAlgn="t"/>
                      <a:r>
                        <a:rPr lang="en-US" sz="1150" b="0" i="0" u="none" strike="noStrike">
                          <a:solidFill>
                            <a:srgbClr val="231F20"/>
                          </a:solidFill>
                          <a:effectLst/>
                          <a:latin typeface="Arial" panose="020B0604020202020204" pitchFamily="34" charset="0"/>
                        </a:rPr>
                        <a:t>16</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338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1,000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dirty="0">
                          <a:solidFill>
                            <a:srgbClr val="231F20"/>
                          </a:solidFill>
                          <a:effectLst/>
                          <a:latin typeface="Arial" panose="020B0604020202020204" pitchFamily="34" charset="0"/>
                        </a:rPr>
                        <a:t>61,515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12,303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6,767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dirty="0">
                          <a:solidFill>
                            <a:srgbClr val="231F20"/>
                          </a:solidFill>
                          <a:effectLst/>
                          <a:latin typeface="Arial" panose="020B0604020202020204" pitchFamily="34" charset="0"/>
                        </a:rPr>
                        <a:t>23,772,495</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50,580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285,269,940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606,957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176892442"/>
                  </a:ext>
                </a:extLst>
              </a:tr>
              <a:tr h="151884">
                <a:tc>
                  <a:txBody>
                    <a:bodyPr/>
                    <a:lstStyle/>
                    <a:p>
                      <a:pPr algn="ctr" fontAlgn="t"/>
                      <a:r>
                        <a:rPr lang="en-US" sz="1150" b="0" i="0" u="none" strike="noStrike">
                          <a:solidFill>
                            <a:srgbClr val="231F20"/>
                          </a:solidFill>
                          <a:effectLst/>
                          <a:latin typeface="Arial" panose="020B0604020202020204" pitchFamily="34" charset="0"/>
                        </a:rPr>
                        <a:t>17</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304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900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dirty="0">
                          <a:solidFill>
                            <a:srgbClr val="231F20"/>
                          </a:solidFill>
                          <a:effectLst/>
                          <a:latin typeface="Arial" panose="020B0604020202020204" pitchFamily="34" charset="0"/>
                        </a:rPr>
                        <a:t>55,364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11,073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6,090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162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11,749,253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24,998</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a:solidFill>
                            <a:srgbClr val="231F20"/>
                          </a:solidFill>
                          <a:effectLst/>
                          <a:latin typeface="Arial" panose="020B0604020202020204" pitchFamily="34" charset="0"/>
                        </a:rPr>
                        <a:t>140,991,042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US" sz="1150" b="0" i="0" u="none" strike="noStrike" dirty="0">
                          <a:solidFill>
                            <a:srgbClr val="231F20"/>
                          </a:solidFill>
                          <a:effectLst/>
                          <a:latin typeface="Arial" panose="020B0604020202020204" pitchFamily="34" charset="0"/>
                        </a:rPr>
                        <a:t>299,981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xmlns="" val="253203618"/>
                  </a:ext>
                </a:extLst>
              </a:tr>
              <a:tr h="151884">
                <a:tc gridSpan="6">
                  <a:txBody>
                    <a:bodyPr/>
                    <a:lstStyle/>
                    <a:p>
                      <a:pPr algn="ctr" fontAlgn="t"/>
                      <a:r>
                        <a:rPr lang="en-US" sz="1150" b="1" i="0" u="none" strike="noStrike" dirty="0">
                          <a:solidFill>
                            <a:srgbClr val="000000"/>
                          </a:solidFill>
                          <a:effectLst/>
                          <a:latin typeface="Arial" panose="020B0604020202020204" pitchFamily="34" charset="0"/>
                        </a:rPr>
                        <a:t>Grand Total</a:t>
                      </a:r>
                    </a:p>
                  </a:txBody>
                  <a:tcPr marL="0" marR="0" marT="0" marB="0">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1">
                        <a:lumMod val="20000"/>
                        <a:lumOff val="8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gn="ctr" fontAlgn="t"/>
                      <a:r>
                        <a:rPr lang="en-US" sz="1150" b="1" i="0" u="none" strike="noStrike" dirty="0">
                          <a:solidFill>
                            <a:srgbClr val="231F20"/>
                          </a:solidFill>
                          <a:effectLst/>
                          <a:latin typeface="Arial" panose="020B0604020202020204" pitchFamily="34" charset="0"/>
                        </a:rPr>
                        <a:t>5,550</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US" sz="1150" b="1" i="0" u="none" strike="noStrike" dirty="0">
                          <a:solidFill>
                            <a:srgbClr val="231F20"/>
                          </a:solidFill>
                          <a:effectLst/>
                          <a:latin typeface="Arial" panose="020B0604020202020204" pitchFamily="34" charset="0"/>
                        </a:rPr>
                        <a:t>1,659,586,083</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US" sz="1150" b="1" i="0" u="none" strike="noStrike" dirty="0">
                          <a:solidFill>
                            <a:srgbClr val="231F20"/>
                          </a:solidFill>
                          <a:effectLst/>
                          <a:latin typeface="Arial" panose="020B0604020202020204" pitchFamily="34" charset="0"/>
                        </a:rPr>
                        <a:t>3,531,034</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US" sz="1150" b="1" i="0" u="none" strike="noStrike" dirty="0">
                          <a:solidFill>
                            <a:srgbClr val="231F20"/>
                          </a:solidFill>
                          <a:effectLst/>
                          <a:latin typeface="Arial" panose="020B0604020202020204" pitchFamily="34" charset="0"/>
                        </a:rPr>
                        <a:t>19,915,032,992</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1">
                        <a:lumMod val="20000"/>
                        <a:lumOff val="80000"/>
                      </a:schemeClr>
                    </a:solidFill>
                  </a:tcPr>
                </a:tc>
                <a:tc>
                  <a:txBody>
                    <a:bodyPr/>
                    <a:lstStyle/>
                    <a:p>
                      <a:pPr algn="ctr" fontAlgn="t"/>
                      <a:r>
                        <a:rPr lang="en-US" sz="1150" b="1" i="0" u="none" strike="noStrike" dirty="0">
                          <a:solidFill>
                            <a:srgbClr val="231F20"/>
                          </a:solidFill>
                          <a:effectLst/>
                          <a:latin typeface="Arial" panose="020B0604020202020204" pitchFamily="34" charset="0"/>
                        </a:rPr>
                        <a:t>42,372,411</a:t>
                      </a:r>
                    </a:p>
                  </a:txBody>
                  <a:tcPr marL="0" marR="0" marT="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25400" cap="flat" cmpd="dbl"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xmlns="" val="316597919"/>
                  </a:ext>
                </a:extLst>
              </a:tr>
            </a:tbl>
          </a:graphicData>
        </a:graphic>
      </p:graphicFrame>
      <p:sp>
        <p:nvSpPr>
          <p:cNvPr id="3" name="Slide Number Placeholder 2"/>
          <p:cNvSpPr>
            <a:spLocks noGrp="1"/>
          </p:cNvSpPr>
          <p:nvPr>
            <p:ph type="sldNum" sz="quarter" idx="12"/>
          </p:nvPr>
        </p:nvSpPr>
        <p:spPr/>
        <p:txBody>
          <a:bodyPr/>
          <a:lstStyle/>
          <a:p>
            <a:fld id="{1A465606-7F5C-4FDB-AF3A-F17BEEE7D35C}" type="slidenum">
              <a:rPr lang="en-US" smtClean="0"/>
              <a:t>43</a:t>
            </a:fld>
            <a:endParaRPr lang="en-US"/>
          </a:p>
        </p:txBody>
      </p:sp>
    </p:spTree>
    <p:extLst>
      <p:ext uri="{BB962C8B-B14F-4D97-AF65-F5344CB8AC3E}">
        <p14:creationId xmlns:p14="http://schemas.microsoft.com/office/powerpoint/2010/main" val="3660838578"/>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65125"/>
            <a:ext cx="10337800" cy="766989"/>
          </a:xfrm>
        </p:spPr>
        <p:txBody>
          <a:bodyPr>
            <a:normAutofit fontScale="90000"/>
          </a:bodyPr>
          <a:lstStyle/>
          <a:p>
            <a:r>
              <a:rPr lang="en-US" dirty="0" smtClean="0">
                <a:latin typeface="Arial Black" panose="020B0A04020102020204" pitchFamily="34" charset="0"/>
              </a:rPr>
              <a:t>Conclusions </a:t>
            </a:r>
            <a:r>
              <a:rPr lang="en-US" dirty="0">
                <a:latin typeface="Arial Black" panose="020B0A04020102020204" pitchFamily="34" charset="0"/>
              </a:rPr>
              <a:t>and Recommendations</a:t>
            </a:r>
          </a:p>
        </p:txBody>
      </p:sp>
      <p:sp>
        <p:nvSpPr>
          <p:cNvPr id="3" name="Content Placeholder 2"/>
          <p:cNvSpPr>
            <a:spLocks noGrp="1"/>
          </p:cNvSpPr>
          <p:nvPr>
            <p:ph idx="1"/>
          </p:nvPr>
        </p:nvSpPr>
        <p:spPr>
          <a:xfrm>
            <a:off x="537029" y="1267326"/>
            <a:ext cx="11176000" cy="5225549"/>
          </a:xfrm>
        </p:spPr>
        <p:txBody>
          <a:bodyPr>
            <a:normAutofit fontScale="92500" lnSpcReduction="10000"/>
          </a:bodyPr>
          <a:lstStyle/>
          <a:p>
            <a:pPr marL="0" lvl="0" indent="0">
              <a:buNone/>
            </a:pPr>
            <a:r>
              <a:rPr lang="en-US" dirty="0"/>
              <a:t>Overall analysis shows that the current wages and salaries are not tenable. This poses serious threats to the national security and development. Whereas adjustment of salaries and wages to inflation using CPI seems to provide a quick solution, it is vital to carry out a range of fiscal, monetary, civil service and revenue collection reforms for smooth implementation of new policy. Based on that, we recommend the following:</a:t>
            </a:r>
          </a:p>
          <a:p>
            <a:pPr marL="0" lvl="0" indent="0">
              <a:buNone/>
            </a:pPr>
            <a:r>
              <a:rPr lang="en-US" b="1" dirty="0"/>
              <a:t>Improve revenue collection:</a:t>
            </a:r>
            <a:endParaRPr lang="en-US" dirty="0"/>
          </a:p>
          <a:p>
            <a:pPr lvl="1"/>
            <a:r>
              <a:rPr lang="en-US" sz="2600" dirty="0"/>
              <a:t>The government should double up efforts to reform the revenue collection institutions and strengthen safeguards against corruption</a:t>
            </a:r>
          </a:p>
          <a:p>
            <a:pPr lvl="1"/>
            <a:r>
              <a:rPr lang="en-US" sz="2600" dirty="0"/>
              <a:t>The government should open up new areas for oil exploration and production and improve technologies in existing oil fields to enhance production to improve and increase oil revenue</a:t>
            </a:r>
          </a:p>
          <a:p>
            <a:pPr lvl="1"/>
            <a:r>
              <a:rPr lang="en-US" sz="2600" dirty="0">
                <a:solidFill>
                  <a:srgbClr val="FF0000"/>
                </a:solidFill>
              </a:rPr>
              <a:t>Identify new areas of tax collections and improve taxation mechanisms</a:t>
            </a:r>
          </a:p>
          <a:p>
            <a:pPr lvl="1"/>
            <a:r>
              <a:rPr lang="en-US" sz="2600" dirty="0"/>
              <a:t>Close the loopholes in revenue collection and strengthen revenue collection strategies to increase the pie.</a:t>
            </a:r>
          </a:p>
        </p:txBody>
      </p:sp>
      <p:sp>
        <p:nvSpPr>
          <p:cNvPr id="4" name="Slide Number Placeholder 3"/>
          <p:cNvSpPr>
            <a:spLocks noGrp="1"/>
          </p:cNvSpPr>
          <p:nvPr>
            <p:ph type="sldNum" sz="quarter" idx="12"/>
          </p:nvPr>
        </p:nvSpPr>
        <p:spPr/>
        <p:txBody>
          <a:bodyPr/>
          <a:lstStyle/>
          <a:p>
            <a:fld id="{1A465606-7F5C-4FDB-AF3A-F17BEEE7D35C}" type="slidenum">
              <a:rPr lang="en-US" smtClean="0"/>
              <a:t>44</a:t>
            </a:fld>
            <a:endParaRPr lang="en-US"/>
          </a:p>
        </p:txBody>
      </p:sp>
    </p:spTree>
    <p:extLst>
      <p:ext uri="{BB962C8B-B14F-4D97-AF65-F5344CB8AC3E}">
        <p14:creationId xmlns:p14="http://schemas.microsoft.com/office/powerpoint/2010/main" val="89762627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624114" y="1132114"/>
            <a:ext cx="11219543" cy="5254172"/>
          </a:xfrm>
        </p:spPr>
        <p:txBody>
          <a:bodyPr>
            <a:noAutofit/>
          </a:bodyPr>
          <a:lstStyle/>
          <a:p>
            <a:r>
              <a:rPr lang="en-US" sz="2400" b="1" dirty="0">
                <a:latin typeface="Times New Roman" panose="02020603050405020304" pitchFamily="18" charset="0"/>
                <a:cs typeface="Times New Roman" panose="02020603050405020304" pitchFamily="18" charset="0"/>
              </a:rPr>
              <a:t>Create a robust enforcement mechanism of the already existing laws or their amendment to better structure the wage bill: </a:t>
            </a:r>
            <a:r>
              <a:rPr lang="en-US" sz="2400" dirty="0">
                <a:latin typeface="Times New Roman" panose="02020603050405020304" pitchFamily="18" charset="0"/>
                <a:cs typeface="Times New Roman" panose="02020603050405020304" pitchFamily="18" charset="0"/>
              </a:rPr>
              <a:t>Conduct a nationwide head count exercise in all the states to get the status quo in relation to the budget allocated for salaries. This should be followed by strictly removing ghost names, unproductive employees and redundancy positions. </a:t>
            </a:r>
          </a:p>
          <a:p>
            <a:r>
              <a:rPr lang="en-US" sz="2400" dirty="0">
                <a:latin typeface="Times New Roman" panose="02020603050405020304" pitchFamily="18" charset="0"/>
                <a:cs typeface="Times New Roman" panose="02020603050405020304" pitchFamily="18" charset="0"/>
              </a:rPr>
              <a:t>Institute electronic payment of salaries to weed out ghost names as it is currently happening in some institutions. </a:t>
            </a:r>
            <a:endParaRPr lang="en-US" sz="2400" dirty="0" smtClean="0">
              <a:latin typeface="Times New Roman" panose="02020603050405020304" pitchFamily="18" charset="0"/>
              <a:cs typeface="Times New Roman" panose="02020603050405020304" pitchFamily="18" charset="0"/>
            </a:endParaRPr>
          </a:p>
          <a:p>
            <a:r>
              <a:rPr lang="en-US" sz="2400" b="1" dirty="0" smtClean="0">
                <a:latin typeface="Times New Roman" panose="02020603050405020304" pitchFamily="18" charset="0"/>
                <a:cs typeface="Times New Roman" panose="02020603050405020304" pitchFamily="18" charset="0"/>
              </a:rPr>
              <a:t>Reform </a:t>
            </a:r>
            <a:r>
              <a:rPr lang="en-US" sz="2400" b="1" dirty="0">
                <a:latin typeface="Times New Roman" panose="02020603050405020304" pitchFamily="18" charset="0"/>
                <a:cs typeface="Times New Roman" panose="02020603050405020304" pitchFamily="18" charset="0"/>
              </a:rPr>
              <a:t>the civil service: </a:t>
            </a:r>
            <a:r>
              <a:rPr lang="en-US" sz="2400" dirty="0">
                <a:latin typeface="Times New Roman" panose="02020603050405020304" pitchFamily="18" charset="0"/>
                <a:cs typeface="Times New Roman" panose="02020603050405020304" pitchFamily="18" charset="0"/>
              </a:rPr>
              <a:t>Reduce a large number of unclassified and unqualified staff those who have attained the retirement age and employ young and energetic staff. Retirement will save money to increase the salaries for the right and qualified number of staff.</a:t>
            </a:r>
          </a:p>
          <a:p>
            <a:r>
              <a:rPr lang="en-US" sz="2400" b="1" dirty="0">
                <a:latin typeface="Times New Roman" panose="02020603050405020304" pitchFamily="18" charset="0"/>
                <a:cs typeface="Times New Roman" panose="02020603050405020304" pitchFamily="18" charset="0"/>
              </a:rPr>
              <a:t>Introduce competitive and merit-based recruitment of civil servants:</a:t>
            </a:r>
            <a:r>
              <a:rPr lang="en-US" sz="2400" dirty="0">
                <a:latin typeface="Times New Roman" panose="02020603050405020304" pitchFamily="18" charset="0"/>
                <a:cs typeface="Times New Roman" panose="02020603050405020304" pitchFamily="18" charset="0"/>
              </a:rPr>
              <a:t> protect civil service from politicization and undue interference by politicians (for example a government minister dismiss and under secretary of a director in order to have his or her way).</a:t>
            </a:r>
          </a:p>
        </p:txBody>
      </p:sp>
      <p:sp>
        <p:nvSpPr>
          <p:cNvPr id="2" name="TextBox 1"/>
          <p:cNvSpPr txBox="1"/>
          <p:nvPr/>
        </p:nvSpPr>
        <p:spPr>
          <a:xfrm>
            <a:off x="495887" y="223764"/>
            <a:ext cx="7509685" cy="707886"/>
          </a:xfrm>
          <a:prstGeom prst="rect">
            <a:avLst/>
          </a:prstGeom>
          <a:noFill/>
        </p:spPr>
        <p:txBody>
          <a:bodyPr wrap="none" rtlCol="0">
            <a:spAutoFit/>
          </a:bodyPr>
          <a:lstStyle/>
          <a:p>
            <a:r>
              <a:rPr lang="en-US" sz="4000" dirty="0">
                <a:latin typeface="Arial Black" panose="020B0A04020102020204" pitchFamily="34" charset="0"/>
              </a:rPr>
              <a:t>Recommendations </a:t>
            </a:r>
            <a:r>
              <a:rPr lang="en-US" sz="4000" dirty="0" err="1">
                <a:latin typeface="Arial Black" panose="020B0A04020102020204" pitchFamily="34" charset="0"/>
              </a:rPr>
              <a:t>Cont</a:t>
            </a:r>
            <a:r>
              <a:rPr lang="en-US" sz="4000" dirty="0">
                <a:latin typeface="Arial Black" panose="020B0A04020102020204" pitchFamily="34" charset="0"/>
              </a:rPr>
              <a:t>…/</a:t>
            </a:r>
          </a:p>
        </p:txBody>
      </p:sp>
      <p:sp>
        <p:nvSpPr>
          <p:cNvPr id="4" name="Slide Number Placeholder 3"/>
          <p:cNvSpPr>
            <a:spLocks noGrp="1"/>
          </p:cNvSpPr>
          <p:nvPr>
            <p:ph type="sldNum" sz="quarter" idx="12"/>
          </p:nvPr>
        </p:nvSpPr>
        <p:spPr/>
        <p:txBody>
          <a:bodyPr/>
          <a:lstStyle/>
          <a:p>
            <a:fld id="{1A465606-7F5C-4FDB-AF3A-F17BEEE7D35C}" type="slidenum">
              <a:rPr lang="en-US" smtClean="0"/>
              <a:t>45</a:t>
            </a:fld>
            <a:endParaRPr lang="en-US"/>
          </a:p>
        </p:txBody>
      </p:sp>
    </p:spTree>
    <p:extLst>
      <p:ext uri="{BB962C8B-B14F-4D97-AF65-F5344CB8AC3E}">
        <p14:creationId xmlns:p14="http://schemas.microsoft.com/office/powerpoint/2010/main" val="1285088224"/>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06437" y="1138989"/>
            <a:ext cx="11535507" cy="5632311"/>
          </a:xfrm>
          <a:prstGeom prst="rect">
            <a:avLst/>
          </a:prstGeom>
        </p:spPr>
        <p:txBody>
          <a:bodyPr wrap="square">
            <a:spAutoFit/>
          </a:bodyPr>
          <a:lstStyle/>
          <a:p>
            <a:r>
              <a:rPr lang="en-US" sz="2400" b="1" dirty="0">
                <a:latin typeface="Times New Roman" panose="02020603050405020304" pitchFamily="18" charset="0"/>
                <a:cs typeface="Times New Roman" panose="02020603050405020304" pitchFamily="18" charset="0"/>
              </a:rPr>
              <a:t>Create enabling environment to improve economic opportunities and productivity by: </a:t>
            </a:r>
            <a:endParaRPr lang="en-US" sz="2400" dirty="0">
              <a:latin typeface="Times New Roman" panose="02020603050405020304" pitchFamily="18" charset="0"/>
              <a:cs typeface="Times New Roman" panose="02020603050405020304" pitchFamily="18" charset="0"/>
            </a:endParaRPr>
          </a:p>
          <a:p>
            <a:pPr marL="800100" lvl="1" indent="-342900">
              <a:buFont typeface="Arial" charset="0"/>
              <a:buChar char="•"/>
            </a:pPr>
            <a:r>
              <a:rPr lang="en-US" sz="2800" dirty="0">
                <a:latin typeface="Times New Roman" panose="02020603050405020304" pitchFamily="18" charset="0"/>
                <a:cs typeface="Times New Roman" panose="02020603050405020304" pitchFamily="18" charset="0"/>
              </a:rPr>
              <a:t>Implement the peace agreement (R-ARCSS) and reduce communal conflicts</a:t>
            </a:r>
          </a:p>
          <a:p>
            <a:pPr marL="800100" lvl="1" indent="-342900">
              <a:buFont typeface="Arial" charset="0"/>
              <a:buChar char="•"/>
            </a:pPr>
            <a:r>
              <a:rPr lang="en-US" sz="2800" dirty="0">
                <a:latin typeface="Times New Roman" panose="02020603050405020304" pitchFamily="18" charset="0"/>
                <a:cs typeface="Times New Roman" panose="02020603050405020304" pitchFamily="18" charset="0"/>
              </a:rPr>
              <a:t>Develop and implement climate resilience measures to withstand shocks against natural disasters such as floods which have crippled economic activities in large parts of the country.</a:t>
            </a:r>
          </a:p>
          <a:p>
            <a:pPr marL="800100" lvl="1" indent="-342900">
              <a:buFont typeface="Arial" charset="0"/>
              <a:buChar char="•"/>
            </a:pPr>
            <a:r>
              <a:rPr lang="en-US" sz="2800" dirty="0">
                <a:latin typeface="Times New Roman" panose="02020603050405020304" pitchFamily="18" charset="0"/>
                <a:cs typeface="Times New Roman" panose="02020603050405020304" pitchFamily="18" charset="0"/>
              </a:rPr>
              <a:t>Enforce the rule of law and accountability and transparency institutions in South Sudan</a:t>
            </a:r>
          </a:p>
          <a:p>
            <a:pPr marL="800100" lvl="1" indent="-342900">
              <a:buFont typeface="Arial" charset="0"/>
              <a:buChar char="•"/>
            </a:pPr>
            <a:r>
              <a:rPr lang="en-US" sz="2800" dirty="0">
                <a:latin typeface="Times New Roman" panose="02020603050405020304" pitchFamily="18" charset="0"/>
                <a:cs typeface="Times New Roman" panose="02020603050405020304" pitchFamily="18" charset="0"/>
              </a:rPr>
              <a:t>Invest in agriculture and food security and empower youth and women to diversify the economy and engage in small to medium scale manufacturing industries to supplement salary paid by the government.</a:t>
            </a:r>
          </a:p>
          <a:p>
            <a:pPr marL="800100" lvl="1" indent="-342900">
              <a:buFont typeface="Arial" charset="0"/>
              <a:buChar char="•"/>
            </a:pPr>
            <a:r>
              <a:rPr lang="en-US" sz="2800" dirty="0">
                <a:latin typeface="Times New Roman" panose="02020603050405020304" pitchFamily="18" charset="0"/>
                <a:cs typeface="Times New Roman" panose="02020603050405020304" pitchFamily="18" charset="0"/>
              </a:rPr>
              <a:t>Invest in education, capacity building, and technical vocation training and skills</a:t>
            </a:r>
          </a:p>
        </p:txBody>
      </p:sp>
      <p:sp>
        <p:nvSpPr>
          <p:cNvPr id="3" name="TextBox 2"/>
          <p:cNvSpPr txBox="1"/>
          <p:nvPr/>
        </p:nvSpPr>
        <p:spPr>
          <a:xfrm>
            <a:off x="883920" y="431103"/>
            <a:ext cx="9765323" cy="707886"/>
          </a:xfrm>
          <a:prstGeom prst="rect">
            <a:avLst/>
          </a:prstGeom>
          <a:noFill/>
        </p:spPr>
        <p:txBody>
          <a:bodyPr wrap="square" rtlCol="0">
            <a:spAutoFit/>
          </a:bodyPr>
          <a:lstStyle/>
          <a:p>
            <a:r>
              <a:rPr lang="en-US" sz="4000" dirty="0">
                <a:latin typeface="Arial Black" panose="020B0A04020102020204" pitchFamily="34" charset="0"/>
              </a:rPr>
              <a:t>Recommendations </a:t>
            </a:r>
            <a:r>
              <a:rPr lang="en-US" sz="4000" dirty="0" err="1">
                <a:latin typeface="Arial Black" panose="020B0A04020102020204" pitchFamily="34" charset="0"/>
              </a:rPr>
              <a:t>Cont</a:t>
            </a:r>
            <a:r>
              <a:rPr lang="en-US" sz="4000" dirty="0">
                <a:latin typeface="Arial Black" panose="020B0A04020102020204" pitchFamily="34" charset="0"/>
              </a:rPr>
              <a:t>…/</a:t>
            </a:r>
          </a:p>
        </p:txBody>
      </p:sp>
      <p:sp>
        <p:nvSpPr>
          <p:cNvPr id="4" name="Slide Number Placeholder 3"/>
          <p:cNvSpPr>
            <a:spLocks noGrp="1"/>
          </p:cNvSpPr>
          <p:nvPr>
            <p:ph type="sldNum" sz="quarter" idx="12"/>
          </p:nvPr>
        </p:nvSpPr>
        <p:spPr/>
        <p:txBody>
          <a:bodyPr/>
          <a:lstStyle/>
          <a:p>
            <a:fld id="{1A465606-7F5C-4FDB-AF3A-F17BEEE7D35C}" type="slidenum">
              <a:rPr lang="en-US" smtClean="0"/>
              <a:t>46</a:t>
            </a:fld>
            <a:endParaRPr lang="en-US"/>
          </a:p>
        </p:txBody>
      </p:sp>
    </p:spTree>
    <p:extLst>
      <p:ext uri="{BB962C8B-B14F-4D97-AF65-F5344CB8AC3E}">
        <p14:creationId xmlns:p14="http://schemas.microsoft.com/office/powerpoint/2010/main" val="1656478042"/>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17715" y="1102578"/>
            <a:ext cx="11756570" cy="5293757"/>
          </a:xfrm>
          <a:prstGeom prst="rect">
            <a:avLst/>
          </a:prstGeom>
        </p:spPr>
        <p:txBody>
          <a:bodyPr wrap="square">
            <a:spAutoFit/>
          </a:bodyPr>
          <a:lstStyle/>
          <a:p>
            <a:pPr marL="342900" indent="-342900" algn="just">
              <a:spcBef>
                <a:spcPts val="1200"/>
              </a:spcBef>
              <a:buFont typeface="Arial" panose="020B0604020202020204" pitchFamily="34" charset="0"/>
              <a:buChar char="•"/>
            </a:pPr>
            <a:r>
              <a:rPr lang="en-US" sz="2800" b="1" dirty="0">
                <a:latin typeface="Times New Roman" panose="02020603050405020304" pitchFamily="18" charset="0"/>
                <a:ea typeface="Calibri" panose="020F0502020204030204" pitchFamily="34" charset="0"/>
                <a:cs typeface="Times New Roman" panose="02020603050405020304" pitchFamily="18" charset="0"/>
              </a:rPr>
              <a:t>Reduce high spending on the security sector and </a:t>
            </a:r>
            <a:r>
              <a:rPr lang="en-US" sz="2800" dirty="0">
                <a:latin typeface="Times New Roman" panose="02020603050405020304" pitchFamily="18" charset="0"/>
                <a:ea typeface="Calibri" panose="020F0502020204030204" pitchFamily="34" charset="0"/>
                <a:cs typeface="Times New Roman" panose="02020603050405020304" pitchFamily="18" charset="0"/>
              </a:rPr>
              <a:t>size of the organized forces</a:t>
            </a:r>
            <a:r>
              <a:rPr lang="en-US" sz="2800" b="1" dirty="0">
                <a:latin typeface="Times New Roman" panose="02020603050405020304" pitchFamily="18" charset="0"/>
                <a:ea typeface="Calibri" panose="020F0502020204030204" pitchFamily="34" charset="0"/>
                <a:cs typeface="Times New Roman" panose="02020603050405020304" pitchFamily="18" charset="0"/>
              </a:rPr>
              <a:t>: </a:t>
            </a:r>
            <a:r>
              <a:rPr lang="en-US" sz="2800" dirty="0">
                <a:latin typeface="Times New Roman" panose="02020603050405020304" pitchFamily="18" charset="0"/>
                <a:ea typeface="Calibri" panose="020F0502020204030204" pitchFamily="34" charset="0"/>
                <a:cs typeface="Times New Roman" panose="02020603050405020304" pitchFamily="18" charset="0"/>
              </a:rPr>
              <a:t>From 63% of proposed wage bill to 32% of the national budget to support other sectors</a:t>
            </a:r>
            <a:endParaRPr lang="en-US" sz="2800" b="1" dirty="0">
              <a:latin typeface="Times New Roman" panose="02020603050405020304" pitchFamily="18" charset="0"/>
              <a:ea typeface="Calibri" panose="020F0502020204030204" pitchFamily="34" charset="0"/>
              <a:cs typeface="Times New Roman" panose="02020603050405020304" pitchFamily="18" charset="0"/>
            </a:endParaRPr>
          </a:p>
          <a:p>
            <a:pPr marL="457200" indent="-457200" algn="just">
              <a:spcBef>
                <a:spcPts val="1200"/>
              </a:spcBef>
              <a:buFont typeface="Arial" charset="0"/>
              <a:buChar char="•"/>
            </a:pPr>
            <a:r>
              <a:rPr lang="en-US" sz="2800" b="1" dirty="0">
                <a:latin typeface="Times New Roman" panose="02020603050405020304" pitchFamily="18" charset="0"/>
                <a:ea typeface="Calibri" panose="020F0502020204030204" pitchFamily="34" charset="0"/>
                <a:cs typeface="Times New Roman" panose="02020603050405020304" pitchFamily="18" charset="0"/>
              </a:rPr>
              <a:t>Social Security and Pension Reforms: </a:t>
            </a:r>
            <a:r>
              <a:rPr lang="en-US" sz="2800" dirty="0">
                <a:latin typeface="Times New Roman" panose="02020603050405020304" pitchFamily="18" charset="0"/>
                <a:ea typeface="Calibri" panose="020F0502020204030204" pitchFamily="34" charset="0"/>
                <a:cs typeface="Times New Roman" panose="02020603050405020304" pitchFamily="18" charset="0"/>
              </a:rPr>
              <a:t>Enforce National Social Security Funds and pensions contributions and accrual and provide public health insurance for all citizens to cover cost of medical treatment </a:t>
            </a:r>
          </a:p>
          <a:p>
            <a:pPr marL="342900" indent="-342900" algn="just">
              <a:spcBef>
                <a:spcPts val="1200"/>
              </a:spcBef>
              <a:buFont typeface="Arial" panose="020B0604020202020204" pitchFamily="34" charset="0"/>
              <a:buChar char="•"/>
            </a:pPr>
            <a:r>
              <a:rPr lang="en-US" sz="2800" b="1" dirty="0">
                <a:latin typeface="Times New Roman" panose="02020603050405020304" pitchFamily="18" charset="0"/>
                <a:ea typeface="Calibri" panose="020F0502020204030204" pitchFamily="34" charset="0"/>
                <a:cs typeface="Times New Roman" panose="02020603050405020304" pitchFamily="18" charset="0"/>
              </a:rPr>
              <a:t>Create an independent Salary Commission: </a:t>
            </a:r>
            <a:r>
              <a:rPr lang="en-US" sz="2800" dirty="0">
                <a:latin typeface="Times New Roman" panose="02020603050405020304" pitchFamily="18" charset="0"/>
                <a:ea typeface="Calibri" panose="020F0502020204030204" pitchFamily="34" charset="0"/>
                <a:cs typeface="Times New Roman" panose="02020603050405020304" pitchFamily="18" charset="0"/>
              </a:rPr>
              <a:t>This will be tasked with the reviewing the salary and wages periodically and advise on the increment based on appraisal measures. Strict measures must be put in place to discipline or terminate staff who underperform their duties. </a:t>
            </a:r>
          </a:p>
          <a:p>
            <a:pPr marL="342900" indent="-342900" algn="just">
              <a:spcBef>
                <a:spcPts val="1200"/>
              </a:spcBef>
              <a:buFont typeface="Arial" panose="020B0604020202020204" pitchFamily="34" charset="0"/>
              <a:buChar char="•"/>
            </a:pPr>
            <a:r>
              <a:rPr lang="en-US" sz="2800" b="1" dirty="0">
                <a:latin typeface="Times New Roman" panose="02020603050405020304" pitchFamily="18" charset="0"/>
                <a:ea typeface="Calibri" panose="020F0502020204030204" pitchFamily="34" charset="0"/>
                <a:cs typeface="Times New Roman" panose="02020603050405020304" pitchFamily="18" charset="0"/>
              </a:rPr>
              <a:t>Adjust wages and salaries annually </a:t>
            </a:r>
            <a:r>
              <a:rPr lang="en-US" sz="2800" dirty="0">
                <a:latin typeface="Times New Roman" panose="02020603050405020304" pitchFamily="18" charset="0"/>
                <a:ea typeface="Calibri" panose="020F0502020204030204" pitchFamily="34" charset="0"/>
                <a:cs typeface="Times New Roman" panose="02020603050405020304" pitchFamily="18" charset="0"/>
              </a:rPr>
              <a:t>based on the CPI as stipulated in the law</a:t>
            </a:r>
          </a:p>
        </p:txBody>
      </p:sp>
      <p:sp>
        <p:nvSpPr>
          <p:cNvPr id="2" name="TextBox 1"/>
          <p:cNvSpPr txBox="1"/>
          <p:nvPr/>
        </p:nvSpPr>
        <p:spPr>
          <a:xfrm>
            <a:off x="777239" y="323557"/>
            <a:ext cx="9773529" cy="707886"/>
          </a:xfrm>
          <a:prstGeom prst="rect">
            <a:avLst/>
          </a:prstGeom>
          <a:noFill/>
        </p:spPr>
        <p:txBody>
          <a:bodyPr wrap="square" rtlCol="0">
            <a:spAutoFit/>
          </a:bodyPr>
          <a:lstStyle/>
          <a:p>
            <a:r>
              <a:rPr lang="en-US" sz="4000" dirty="0">
                <a:latin typeface="Arial Black" panose="020B0A04020102020204" pitchFamily="34" charset="0"/>
              </a:rPr>
              <a:t>Recommendations </a:t>
            </a:r>
            <a:r>
              <a:rPr lang="en-US" sz="4000" dirty="0" err="1">
                <a:latin typeface="Arial Black" panose="020B0A04020102020204" pitchFamily="34" charset="0"/>
              </a:rPr>
              <a:t>Cont</a:t>
            </a:r>
            <a:r>
              <a:rPr lang="en-US" sz="4000" dirty="0">
                <a:latin typeface="Arial Black" panose="020B0A04020102020204" pitchFamily="34" charset="0"/>
              </a:rPr>
              <a:t>…/</a:t>
            </a:r>
          </a:p>
        </p:txBody>
      </p:sp>
      <p:sp>
        <p:nvSpPr>
          <p:cNvPr id="3" name="Slide Number Placeholder 2"/>
          <p:cNvSpPr>
            <a:spLocks noGrp="1"/>
          </p:cNvSpPr>
          <p:nvPr>
            <p:ph type="sldNum" sz="quarter" idx="12"/>
          </p:nvPr>
        </p:nvSpPr>
        <p:spPr/>
        <p:txBody>
          <a:bodyPr/>
          <a:lstStyle/>
          <a:p>
            <a:fld id="{1A465606-7F5C-4FDB-AF3A-F17BEEE7D35C}" type="slidenum">
              <a:rPr lang="en-US" smtClean="0"/>
              <a:t>47</a:t>
            </a:fld>
            <a:endParaRPr lang="en-US"/>
          </a:p>
        </p:txBody>
      </p:sp>
    </p:spTree>
    <p:extLst>
      <p:ext uri="{BB962C8B-B14F-4D97-AF65-F5344CB8AC3E}">
        <p14:creationId xmlns:p14="http://schemas.microsoft.com/office/powerpoint/2010/main" val="1863146122"/>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endParaRPr lang="en-US" dirty="0" smtClean="0"/>
          </a:p>
          <a:p>
            <a:endParaRPr lang="en-US" dirty="0"/>
          </a:p>
          <a:p>
            <a:endParaRPr lang="en-US" dirty="0" smtClean="0"/>
          </a:p>
          <a:p>
            <a:endParaRPr lang="en-US" dirty="0"/>
          </a:p>
          <a:p>
            <a:pPr algn="ctr"/>
            <a:r>
              <a:rPr lang="en-US" sz="4400" dirty="0"/>
              <a:t>THANK YOU</a:t>
            </a:r>
          </a:p>
        </p:txBody>
      </p:sp>
      <p:sp>
        <p:nvSpPr>
          <p:cNvPr id="4" name="Slide Number Placeholder 3"/>
          <p:cNvSpPr>
            <a:spLocks noGrp="1"/>
          </p:cNvSpPr>
          <p:nvPr>
            <p:ph type="sldNum" sz="quarter" idx="12"/>
          </p:nvPr>
        </p:nvSpPr>
        <p:spPr/>
        <p:txBody>
          <a:bodyPr/>
          <a:lstStyle/>
          <a:p>
            <a:fld id="{1A465606-7F5C-4FDB-AF3A-F17BEEE7D35C}" type="slidenum">
              <a:rPr lang="en-US" smtClean="0"/>
              <a:t>48</a:t>
            </a:fld>
            <a:endParaRPr lang="en-US"/>
          </a:p>
        </p:txBody>
      </p:sp>
    </p:spTree>
    <p:extLst>
      <p:ext uri="{BB962C8B-B14F-4D97-AF65-F5344CB8AC3E}">
        <p14:creationId xmlns:p14="http://schemas.microsoft.com/office/powerpoint/2010/main" val="888017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Why reviewing and adjusting public sector salary and </a:t>
            </a:r>
            <a:r>
              <a:rPr lang="en-US" b="1" dirty="0" smtClean="0">
                <a:latin typeface="Times New Roman" panose="02020603050405020304" pitchFamily="18" charset="0"/>
                <a:cs typeface="Times New Roman" panose="02020603050405020304" pitchFamily="18" charset="0"/>
              </a:rPr>
              <a:t>wages...2</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052861120"/>
              </p:ext>
            </p:extLst>
          </p:nvPr>
        </p:nvGraphicFramePr>
        <p:xfrm>
          <a:off x="838198" y="1825625"/>
          <a:ext cx="10736488" cy="4851927"/>
        </p:xfrm>
        <a:graphic>
          <a:graphicData uri="http://schemas.openxmlformats.org/drawingml/2006/table">
            <a:tbl>
              <a:tblPr firstRow="1" bandRow="1">
                <a:tableStyleId>{5C22544A-7EE6-4342-B048-85BDC9FD1C3A}</a:tableStyleId>
              </a:tblPr>
              <a:tblGrid>
                <a:gridCol w="2684122"/>
                <a:gridCol w="2684122"/>
                <a:gridCol w="2684122"/>
                <a:gridCol w="2684122"/>
              </a:tblGrid>
              <a:tr h="1103587">
                <a:tc>
                  <a:txBody>
                    <a:bodyPr/>
                    <a:lstStyle/>
                    <a:p>
                      <a:endParaRPr lang="en-US" sz="3200" dirty="0"/>
                    </a:p>
                    <a:p>
                      <a:r>
                        <a:rPr lang="en-US" sz="3200" dirty="0"/>
                        <a:t>Market Item </a:t>
                      </a:r>
                    </a:p>
                  </a:txBody>
                  <a:tcPr/>
                </a:tc>
                <a:tc>
                  <a:txBody>
                    <a:bodyPr/>
                    <a:lstStyle/>
                    <a:p>
                      <a:pPr algn="ctr"/>
                      <a:r>
                        <a:rPr lang="en-US" sz="3200" dirty="0"/>
                        <a:t>Price in 2011  </a:t>
                      </a:r>
                    </a:p>
                    <a:p>
                      <a:pPr algn="ctr"/>
                      <a:r>
                        <a:rPr lang="en-US" sz="3200" dirty="0"/>
                        <a:t>(SSP)</a:t>
                      </a:r>
                    </a:p>
                  </a:txBody>
                  <a:tcPr/>
                </a:tc>
                <a:tc>
                  <a:txBody>
                    <a:bodyPr/>
                    <a:lstStyle/>
                    <a:p>
                      <a:pPr algn="ctr"/>
                      <a:r>
                        <a:rPr lang="en-US" sz="3200" dirty="0"/>
                        <a:t>Price in 2023 </a:t>
                      </a:r>
                    </a:p>
                    <a:p>
                      <a:pPr algn="ctr"/>
                      <a:r>
                        <a:rPr lang="en-US" sz="3200" dirty="0"/>
                        <a:t>(SSP)</a:t>
                      </a:r>
                    </a:p>
                  </a:txBody>
                  <a:tcPr/>
                </a:tc>
                <a:tc>
                  <a:txBody>
                    <a:bodyPr/>
                    <a:lstStyle/>
                    <a:p>
                      <a:pPr algn="ctr"/>
                      <a:r>
                        <a:rPr lang="en-US" sz="3200" dirty="0"/>
                        <a:t>Price increase factor</a:t>
                      </a:r>
                    </a:p>
                    <a:p>
                      <a:pPr algn="ctr"/>
                      <a:r>
                        <a:rPr lang="en-US" sz="3200" dirty="0"/>
                        <a:t>(2023)</a:t>
                      </a:r>
                    </a:p>
                  </a:txBody>
                  <a:tcPr/>
                </a:tc>
              </a:tr>
              <a:tr h="1103587">
                <a:tc>
                  <a:txBody>
                    <a:bodyPr/>
                    <a:lstStyle/>
                    <a:p>
                      <a:r>
                        <a:rPr lang="en-US" sz="3200" dirty="0"/>
                        <a:t>A 500 ml bottle of mineral water</a:t>
                      </a:r>
                    </a:p>
                  </a:txBody>
                  <a:tcPr/>
                </a:tc>
                <a:tc>
                  <a:txBody>
                    <a:bodyPr/>
                    <a:lstStyle/>
                    <a:p>
                      <a:pPr algn="ctr"/>
                      <a:r>
                        <a:rPr lang="en-US" sz="3200" dirty="0"/>
                        <a:t>1</a:t>
                      </a:r>
                    </a:p>
                  </a:txBody>
                  <a:tcPr/>
                </a:tc>
                <a:tc>
                  <a:txBody>
                    <a:bodyPr/>
                    <a:lstStyle/>
                    <a:p>
                      <a:pPr algn="ctr"/>
                      <a:r>
                        <a:rPr lang="en-US" sz="3200" dirty="0"/>
                        <a:t>250</a:t>
                      </a:r>
                    </a:p>
                  </a:txBody>
                  <a:tcPr/>
                </a:tc>
                <a:tc>
                  <a:txBody>
                    <a:bodyPr/>
                    <a:lstStyle/>
                    <a:p>
                      <a:pPr algn="ctr"/>
                      <a:r>
                        <a:rPr lang="en-US" sz="3200" dirty="0"/>
                        <a:t>300 times</a:t>
                      </a:r>
                    </a:p>
                  </a:txBody>
                  <a:tcPr/>
                </a:tc>
              </a:tr>
              <a:tr h="639380">
                <a:tc>
                  <a:txBody>
                    <a:bodyPr/>
                    <a:lstStyle/>
                    <a:p>
                      <a:r>
                        <a:rPr lang="en-US" sz="3200" dirty="0"/>
                        <a:t>A litre of fuel </a:t>
                      </a:r>
                    </a:p>
                  </a:txBody>
                  <a:tcPr/>
                </a:tc>
                <a:tc>
                  <a:txBody>
                    <a:bodyPr/>
                    <a:lstStyle/>
                    <a:p>
                      <a:pPr algn="ctr"/>
                      <a:r>
                        <a:rPr lang="en-US" sz="3200" dirty="0"/>
                        <a:t>6</a:t>
                      </a:r>
                    </a:p>
                  </a:txBody>
                  <a:tcPr/>
                </a:tc>
                <a:tc>
                  <a:txBody>
                    <a:bodyPr/>
                    <a:lstStyle/>
                    <a:p>
                      <a:pPr algn="ctr"/>
                      <a:r>
                        <a:rPr lang="en-US" sz="3200" dirty="0"/>
                        <a:t>1,200</a:t>
                      </a:r>
                    </a:p>
                  </a:txBody>
                  <a:tcPr/>
                </a:tc>
                <a:tc>
                  <a:txBody>
                    <a:bodyPr/>
                    <a:lstStyle/>
                    <a:p>
                      <a:pPr algn="ctr"/>
                      <a:r>
                        <a:rPr lang="en-US" sz="3200" dirty="0"/>
                        <a:t>200 times</a:t>
                      </a:r>
                    </a:p>
                  </a:txBody>
                  <a:tcPr/>
                </a:tc>
              </a:tr>
              <a:tr h="1103587">
                <a:tc>
                  <a:txBody>
                    <a:bodyPr/>
                    <a:lstStyle/>
                    <a:p>
                      <a:r>
                        <a:rPr lang="en-US" sz="3200" dirty="0"/>
                        <a:t>10 loaves of bread</a:t>
                      </a:r>
                    </a:p>
                  </a:txBody>
                  <a:tcPr/>
                </a:tc>
                <a:tc>
                  <a:txBody>
                    <a:bodyPr/>
                    <a:lstStyle/>
                    <a:p>
                      <a:pPr algn="ctr"/>
                      <a:r>
                        <a:rPr lang="en-US" sz="3200" dirty="0"/>
                        <a:t>5</a:t>
                      </a:r>
                    </a:p>
                  </a:txBody>
                  <a:tcPr/>
                </a:tc>
                <a:tc>
                  <a:txBody>
                    <a:bodyPr/>
                    <a:lstStyle/>
                    <a:p>
                      <a:pPr algn="ctr"/>
                      <a:r>
                        <a:rPr lang="en-US" sz="3200" dirty="0"/>
                        <a:t>1,500</a:t>
                      </a:r>
                    </a:p>
                  </a:txBody>
                  <a:tcPr/>
                </a:tc>
                <a:tc>
                  <a:txBody>
                    <a:bodyPr/>
                    <a:lstStyle/>
                    <a:p>
                      <a:pPr algn="ctr"/>
                      <a:r>
                        <a:rPr lang="en-US" sz="3200" smtClean="0"/>
                        <a:t>300 times</a:t>
                      </a:r>
                      <a:endParaRPr lang="en-US" sz="3200" dirty="0"/>
                    </a:p>
                    <a:p>
                      <a:pPr algn="ctr"/>
                      <a:endParaRPr lang="en-US" sz="3200" dirty="0"/>
                    </a:p>
                  </a:txBody>
                  <a:tcPr/>
                </a:tc>
              </a:tr>
            </a:tbl>
          </a:graphicData>
        </a:graphic>
      </p:graphicFrame>
      <p:sp>
        <p:nvSpPr>
          <p:cNvPr id="4" name="Slide Number Placeholder 3"/>
          <p:cNvSpPr>
            <a:spLocks noGrp="1"/>
          </p:cNvSpPr>
          <p:nvPr>
            <p:ph type="sldNum" sz="quarter" idx="12"/>
          </p:nvPr>
        </p:nvSpPr>
        <p:spPr/>
        <p:txBody>
          <a:bodyPr/>
          <a:lstStyle/>
          <a:p>
            <a:fld id="{1A465606-7F5C-4FDB-AF3A-F17BEEE7D35C}" type="slidenum">
              <a:rPr lang="en-US" smtClean="0"/>
              <a:t>5</a:t>
            </a:fld>
            <a:endParaRPr lang="en-US"/>
          </a:p>
        </p:txBody>
      </p:sp>
    </p:spTree>
    <p:extLst>
      <p:ext uri="{BB962C8B-B14F-4D97-AF65-F5344CB8AC3E}">
        <p14:creationId xmlns:p14="http://schemas.microsoft.com/office/powerpoint/2010/main" val="197588638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latin typeface="Times New Roman" panose="02020603050405020304" pitchFamily="18" charset="0"/>
                <a:cs typeface="Times New Roman" panose="02020603050405020304" pitchFamily="18" charset="0"/>
              </a:rPr>
              <a:t>Why reviewing and adjusting public sector salary and wages</a:t>
            </a:r>
            <a:r>
              <a:rPr lang="en-US" b="1" dirty="0" smtClean="0">
                <a:latin typeface="Times New Roman" panose="02020603050405020304" pitchFamily="18" charset="0"/>
                <a:cs typeface="Times New Roman" panose="02020603050405020304" pitchFamily="18" charset="0"/>
              </a:rPr>
              <a:t>?...3</a:t>
            </a:r>
            <a:endParaRPr lang="en-US" dirty="0"/>
          </a:p>
        </p:txBody>
      </p:sp>
      <p:sp>
        <p:nvSpPr>
          <p:cNvPr id="3" name="Content Placeholder 2"/>
          <p:cNvSpPr>
            <a:spLocks noGrp="1"/>
          </p:cNvSpPr>
          <p:nvPr>
            <p:ph idx="1"/>
          </p:nvPr>
        </p:nvSpPr>
        <p:spPr/>
        <p:txBody>
          <a:bodyPr/>
          <a:lstStyle/>
          <a:p>
            <a:r>
              <a:rPr lang="en-US" dirty="0">
                <a:latin typeface="Arial" panose="020B0604020202020204" pitchFamily="34" charset="0"/>
                <a:cs typeface="Arial" panose="020B0604020202020204" pitchFamily="34" charset="0"/>
              </a:rPr>
              <a:t>Based on the foregoing, a </a:t>
            </a:r>
            <a:r>
              <a:rPr lang="en-US" dirty="0">
                <a:solidFill>
                  <a:srgbClr val="C00000"/>
                </a:solidFill>
                <a:latin typeface="Arial" panose="020B0604020202020204" pitchFamily="34" charset="0"/>
                <a:cs typeface="Arial" panose="020B0604020202020204" pitchFamily="34" charset="0"/>
              </a:rPr>
              <a:t>Cabinet Minister </a:t>
            </a:r>
            <a:r>
              <a:rPr lang="en-US" dirty="0">
                <a:latin typeface="Arial" panose="020B0604020202020204" pitchFamily="34" charset="0"/>
                <a:cs typeface="Arial" panose="020B0604020202020204" pitchFamily="34" charset="0"/>
              </a:rPr>
              <a:t>paid a monthly salary of SSP 10,000 </a:t>
            </a:r>
            <a:r>
              <a:rPr lang="en-US" dirty="0">
                <a:latin typeface="Arial" panose="020B0604020202020204" pitchFamily="34" charset="0"/>
                <a:cs typeface="Arial" panose="020B0604020202020204" pitchFamily="34" charset="0"/>
              </a:rPr>
              <a:t>i</a:t>
            </a:r>
            <a:r>
              <a:rPr lang="en-US" dirty="0" smtClean="0">
                <a:latin typeface="Arial" panose="020B0604020202020204" pitchFamily="34" charset="0"/>
                <a:cs typeface="Arial" panose="020B0604020202020204" pitchFamily="34" charset="0"/>
              </a:rPr>
              <a:t>n 2011:</a:t>
            </a:r>
          </a:p>
          <a:p>
            <a:r>
              <a:rPr lang="en-US" dirty="0" smtClean="0">
                <a:latin typeface="Arial" panose="020B0604020202020204" pitchFamily="34" charset="0"/>
                <a:cs typeface="Arial" panose="020B0604020202020204" pitchFamily="34" charset="0"/>
              </a:rPr>
              <a:t> </a:t>
            </a:r>
            <a:r>
              <a:rPr lang="en-US" dirty="0">
                <a:solidFill>
                  <a:srgbClr val="FF0000"/>
                </a:solidFill>
                <a:latin typeface="Arial" panose="020B0604020202020204" pitchFamily="34" charset="0"/>
                <a:cs typeface="Arial" panose="020B0604020202020204" pitchFamily="34" charset="0"/>
              </a:rPr>
              <a:t>C</a:t>
            </a:r>
            <a:r>
              <a:rPr lang="en-US" dirty="0" smtClean="0">
                <a:solidFill>
                  <a:srgbClr val="FF0000"/>
                </a:solidFill>
                <a:latin typeface="Arial" panose="020B0604020202020204" pitchFamily="34" charset="0"/>
                <a:cs typeface="Arial" panose="020B0604020202020204" pitchFamily="34" charset="0"/>
              </a:rPr>
              <a:t>ould </a:t>
            </a:r>
            <a:r>
              <a:rPr lang="en-US" dirty="0">
                <a:solidFill>
                  <a:srgbClr val="FF0000"/>
                </a:solidFill>
                <a:latin typeface="Arial" panose="020B0604020202020204" pitchFamily="34" charset="0"/>
                <a:cs typeface="Arial" panose="020B0604020202020204" pitchFamily="34" charset="0"/>
              </a:rPr>
              <a:t>afford to buy 10,000 bottles of mineral water (500 ml), </a:t>
            </a:r>
            <a:endParaRPr lang="en-US" dirty="0" smtClean="0">
              <a:solidFill>
                <a:srgbClr val="FF0000"/>
              </a:solidFill>
              <a:latin typeface="Arial" panose="020B0604020202020204" pitchFamily="34" charset="0"/>
              <a:cs typeface="Arial" panose="020B0604020202020204" pitchFamily="34" charset="0"/>
            </a:endParaRPr>
          </a:p>
          <a:p>
            <a:r>
              <a:rPr lang="en-US" dirty="0" smtClean="0">
                <a:solidFill>
                  <a:srgbClr val="FF0000"/>
                </a:solidFill>
                <a:latin typeface="Arial" panose="020B0604020202020204" pitchFamily="34" charset="0"/>
                <a:cs typeface="Arial" panose="020B0604020202020204" pitchFamily="34" charset="0"/>
              </a:rPr>
              <a:t>In 2023 </a:t>
            </a:r>
            <a:r>
              <a:rPr lang="en-US" dirty="0" smtClean="0">
                <a:solidFill>
                  <a:srgbClr val="FF0000"/>
                </a:solidFill>
                <a:latin typeface="Arial" panose="020B0604020202020204" pitchFamily="34" charset="0"/>
                <a:cs typeface="Arial" panose="020B0604020202020204" pitchFamily="34" charset="0"/>
              </a:rPr>
              <a:t>he/she </a:t>
            </a:r>
            <a:r>
              <a:rPr lang="en-US" dirty="0">
                <a:solidFill>
                  <a:srgbClr val="FF0000"/>
                </a:solidFill>
                <a:latin typeface="Arial" panose="020B0604020202020204" pitchFamily="34" charset="0"/>
                <a:cs typeface="Arial" panose="020B0604020202020204" pitchFamily="34" charset="0"/>
              </a:rPr>
              <a:t>can only afford to buy 40 bottles of mineral water with the same monthly salary. </a:t>
            </a:r>
            <a:endParaRPr lang="en-US" dirty="0" smtClean="0">
              <a:solidFill>
                <a:srgbClr val="FF0000"/>
              </a:solidFill>
              <a:latin typeface="Arial" panose="020B0604020202020204" pitchFamily="34" charset="0"/>
              <a:cs typeface="Arial" panose="020B0604020202020204" pitchFamily="34" charset="0"/>
            </a:endParaRPr>
          </a:p>
          <a:p>
            <a:r>
              <a:rPr lang="en-US" dirty="0" smtClean="0">
                <a:latin typeface="Arial" panose="020B0604020202020204" pitchFamily="34" charset="0"/>
                <a:cs typeface="Arial" panose="020B0604020202020204" pitchFamily="34" charset="0"/>
              </a:rPr>
              <a:t>This </a:t>
            </a:r>
            <a:r>
              <a:rPr lang="en-US" dirty="0">
                <a:latin typeface="Arial" panose="020B0604020202020204" pitchFamily="34" charset="0"/>
                <a:cs typeface="Arial" panose="020B0604020202020204" pitchFamily="34" charset="0"/>
              </a:rPr>
              <a:t>Cabinet Minister </a:t>
            </a:r>
            <a:r>
              <a:rPr lang="en-US" dirty="0">
                <a:solidFill>
                  <a:srgbClr val="C00000"/>
                </a:solidFill>
                <a:latin typeface="Arial" panose="020B0604020202020204" pitchFamily="34" charset="0"/>
                <a:cs typeface="Arial" panose="020B0604020202020204" pitchFamily="34" charset="0"/>
              </a:rPr>
              <a:t>would need to be paid at least SSP 2,500,000 in 2023 to be able to be able to buy 10,000 bottles of mineral water.</a:t>
            </a:r>
          </a:p>
          <a:p>
            <a:endParaRPr lang="en-US" dirty="0">
              <a:solidFill>
                <a:srgbClr val="FF0000"/>
              </a:solidFill>
            </a:endParaRPr>
          </a:p>
        </p:txBody>
      </p:sp>
      <p:sp>
        <p:nvSpPr>
          <p:cNvPr id="4" name="Slide Number Placeholder 3"/>
          <p:cNvSpPr>
            <a:spLocks noGrp="1"/>
          </p:cNvSpPr>
          <p:nvPr>
            <p:ph type="sldNum" sz="quarter" idx="12"/>
          </p:nvPr>
        </p:nvSpPr>
        <p:spPr/>
        <p:txBody>
          <a:bodyPr/>
          <a:lstStyle/>
          <a:p>
            <a:fld id="{1A465606-7F5C-4FDB-AF3A-F17BEEE7D35C}" type="slidenum">
              <a:rPr lang="en-US" smtClean="0"/>
              <a:t>6</a:t>
            </a:fld>
            <a:endParaRPr lang="en-US"/>
          </a:p>
        </p:txBody>
      </p:sp>
    </p:spTree>
    <p:extLst>
      <p:ext uri="{BB962C8B-B14F-4D97-AF65-F5344CB8AC3E}">
        <p14:creationId xmlns:p14="http://schemas.microsoft.com/office/powerpoint/2010/main" val="19547718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9489" y="858130"/>
            <a:ext cx="11408900" cy="5570805"/>
          </a:xfrm>
        </p:spPr>
        <p:txBody>
          <a:bodyPr>
            <a:normAutofit lnSpcReduction="10000"/>
          </a:bodyPr>
          <a:lstStyle/>
          <a:p>
            <a:pPr marL="228600" lvl="1">
              <a:spcBef>
                <a:spcPts val="1000"/>
              </a:spcBef>
            </a:pPr>
            <a:r>
              <a:rPr lang="en-US" sz="2800" dirty="0" smtClean="0"/>
              <a:t>Low-paid </a:t>
            </a:r>
            <a:r>
              <a:rPr lang="en-US" sz="2800" dirty="0"/>
              <a:t>members of the organized forces and law enforcement agencies </a:t>
            </a:r>
            <a:r>
              <a:rPr lang="en-US" sz="2800" dirty="0" smtClean="0"/>
              <a:t>may be tempted to condone </a:t>
            </a:r>
            <a:r>
              <a:rPr lang="en-US" sz="2800" dirty="0"/>
              <a:t>criminal and illicit activities e.g., illegal collection of taxes at transport check points </a:t>
            </a:r>
          </a:p>
          <a:p>
            <a:pPr marL="228600" lvl="1">
              <a:spcBef>
                <a:spcPts val="1000"/>
              </a:spcBef>
            </a:pPr>
            <a:endParaRPr lang="en-US" sz="2800" dirty="0"/>
          </a:p>
          <a:p>
            <a:r>
              <a:rPr lang="en-US" dirty="0"/>
              <a:t>Low-paid senior government officials supplement their incomes with bloated travel and sitting allowances, unnecessary travel and unregulated payment of allowances for medical treatment abroad</a:t>
            </a:r>
          </a:p>
          <a:p>
            <a:endParaRPr lang="en-US" dirty="0"/>
          </a:p>
          <a:p>
            <a:r>
              <a:rPr lang="en-US" dirty="0"/>
              <a:t>Mass exodus of academics in search of better payment. In 2018, 1 out of 4 academic staff from the University of Juba took a leave without pay</a:t>
            </a:r>
          </a:p>
          <a:p>
            <a:endParaRPr lang="en-US" dirty="0"/>
          </a:p>
          <a:p>
            <a:r>
              <a:rPr lang="en-US" dirty="0"/>
              <a:t>Loss of purchasing power – The professor’s gross monthly salary of SSP 25,000 (in 2015) dropped in value to less than USD 100  (by 2019). </a:t>
            </a:r>
          </a:p>
        </p:txBody>
      </p:sp>
      <p:sp>
        <p:nvSpPr>
          <p:cNvPr id="2" name="Rectangle 1">
            <a:extLst>
              <a:ext uri="{FF2B5EF4-FFF2-40B4-BE49-F238E27FC236}">
                <a16:creationId xmlns:a16="http://schemas.microsoft.com/office/drawing/2014/main" xmlns="" id="{02823A7E-B44B-4A21-8B17-2CEC03EE0D82}"/>
              </a:ext>
            </a:extLst>
          </p:cNvPr>
          <p:cNvSpPr/>
          <p:nvPr/>
        </p:nvSpPr>
        <p:spPr>
          <a:xfrm>
            <a:off x="-1" y="0"/>
            <a:ext cx="11146421" cy="85812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r>
              <a:rPr lang="en-US" sz="3600" b="1" dirty="0">
                <a:latin typeface="Times New Roman" panose="02020603050405020304" pitchFamily="18" charset="0"/>
                <a:cs typeface="Times New Roman" panose="02020603050405020304" pitchFamily="18" charset="0"/>
              </a:rPr>
              <a:t>Why reviewing and adjusting public sector salaries &amp; </a:t>
            </a:r>
            <a:r>
              <a:rPr lang="en-US" sz="3600" b="1" dirty="0" smtClean="0">
                <a:latin typeface="Times New Roman" panose="02020603050405020304" pitchFamily="18" charset="0"/>
                <a:cs typeface="Times New Roman" panose="02020603050405020304" pitchFamily="18" charset="0"/>
              </a:rPr>
              <a:t>Wages …4</a:t>
            </a:r>
            <a:endParaRPr lang="en-US" sz="3600" dirty="0"/>
          </a:p>
        </p:txBody>
      </p:sp>
      <p:sp>
        <p:nvSpPr>
          <p:cNvPr id="4" name="Slide Number Placeholder 3"/>
          <p:cNvSpPr>
            <a:spLocks noGrp="1"/>
          </p:cNvSpPr>
          <p:nvPr>
            <p:ph type="sldNum" sz="quarter" idx="12"/>
          </p:nvPr>
        </p:nvSpPr>
        <p:spPr/>
        <p:txBody>
          <a:bodyPr/>
          <a:lstStyle/>
          <a:p>
            <a:fld id="{1A465606-7F5C-4FDB-AF3A-F17BEEE7D35C}" type="slidenum">
              <a:rPr lang="en-US" smtClean="0"/>
              <a:t>7</a:t>
            </a:fld>
            <a:endParaRPr lang="en-US"/>
          </a:p>
        </p:txBody>
      </p:sp>
    </p:spTree>
    <p:extLst>
      <p:ext uri="{BB962C8B-B14F-4D97-AF65-F5344CB8AC3E}">
        <p14:creationId xmlns:p14="http://schemas.microsoft.com/office/powerpoint/2010/main" val="339148228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latin typeface="Arial" panose="020B0604020202020204" pitchFamily="34" charset="0"/>
                <a:cs typeface="Arial" panose="020B0604020202020204" pitchFamily="34" charset="0"/>
              </a:rPr>
              <a:t>Does Adjustment in Public Sector Salaries Lead to Inflation?</a:t>
            </a:r>
            <a:endParaRPr lang="en-US" dirty="0"/>
          </a:p>
        </p:txBody>
      </p:sp>
      <p:sp>
        <p:nvSpPr>
          <p:cNvPr id="3" name="Content Placeholder 2"/>
          <p:cNvSpPr>
            <a:spLocks noGrp="1"/>
          </p:cNvSpPr>
          <p:nvPr>
            <p:ph idx="1"/>
          </p:nvPr>
        </p:nvSpPr>
        <p:spPr/>
        <p:txBody>
          <a:bodyPr>
            <a:normAutofit/>
          </a:bodyPr>
          <a:lstStyle/>
          <a:p>
            <a:r>
              <a:rPr lang="en-US" dirty="0"/>
              <a:t>We hear </a:t>
            </a:r>
            <a:r>
              <a:rPr lang="en-US" dirty="0" smtClean="0"/>
              <a:t>that </a:t>
            </a:r>
            <a:r>
              <a:rPr lang="en-US" dirty="0"/>
              <a:t>public wage adjustment would lead to the so-called wage-price spiral (i.e., </a:t>
            </a:r>
            <a:r>
              <a:rPr lang="en-US" b="1" dirty="0">
                <a:solidFill>
                  <a:srgbClr val="FF0000"/>
                </a:solidFill>
              </a:rPr>
              <a:t>"wage induced inflation”). </a:t>
            </a:r>
            <a:endParaRPr lang="en-US" b="1" dirty="0" smtClean="0">
              <a:solidFill>
                <a:srgbClr val="FF0000"/>
              </a:solidFill>
            </a:endParaRPr>
          </a:p>
          <a:p>
            <a:r>
              <a:rPr lang="en-US" b="1" dirty="0" smtClean="0"/>
              <a:t>This </a:t>
            </a:r>
            <a:r>
              <a:rPr lang="en-US" b="1" dirty="0"/>
              <a:t>argument is not borne out of economic science </a:t>
            </a:r>
            <a:endParaRPr lang="en-US" b="1" dirty="0" smtClean="0"/>
          </a:p>
          <a:p>
            <a:r>
              <a:rPr lang="en-US" dirty="0"/>
              <a:t>P</a:t>
            </a:r>
            <a:r>
              <a:rPr lang="en-US" dirty="0" smtClean="0"/>
              <a:t>ublic </a:t>
            </a:r>
            <a:r>
              <a:rPr lang="en-US" dirty="0"/>
              <a:t>wages </a:t>
            </a:r>
            <a:r>
              <a:rPr lang="en-US" dirty="0" smtClean="0"/>
              <a:t>increase does </a:t>
            </a:r>
            <a:r>
              <a:rPr lang="en-US" dirty="0"/>
              <a:t>not by and of itself cause inflation. </a:t>
            </a:r>
          </a:p>
          <a:p>
            <a:r>
              <a:rPr lang="en-US" dirty="0"/>
              <a:t>O</a:t>
            </a:r>
            <a:r>
              <a:rPr lang="en-US" dirty="0" smtClean="0"/>
              <a:t>ften </a:t>
            </a:r>
            <a:r>
              <a:rPr lang="en-US" dirty="0"/>
              <a:t>inflation is caused by other forces. </a:t>
            </a:r>
            <a:endParaRPr lang="en-US" dirty="0" smtClean="0"/>
          </a:p>
          <a:p>
            <a:r>
              <a:rPr lang="en-US" dirty="0" smtClean="0"/>
              <a:t>For </a:t>
            </a:r>
            <a:r>
              <a:rPr lang="en-US" dirty="0"/>
              <a:t>instance, the national government influences the levels of aggregate demand using monetary and fiscal policies. </a:t>
            </a:r>
            <a:endParaRPr lang="en-US" dirty="0" smtClean="0"/>
          </a:p>
          <a:p>
            <a:r>
              <a:rPr lang="en-US" dirty="0" smtClean="0"/>
              <a:t>Consequently</a:t>
            </a:r>
            <a:r>
              <a:rPr lang="en-US" dirty="0"/>
              <a:t>, if aggregate demand rises faster than aggregate supply, this will lead to inflation. </a:t>
            </a:r>
          </a:p>
          <a:p>
            <a:endParaRPr lang="en-US" dirty="0"/>
          </a:p>
        </p:txBody>
      </p:sp>
      <p:sp>
        <p:nvSpPr>
          <p:cNvPr id="4" name="Slide Number Placeholder 3"/>
          <p:cNvSpPr>
            <a:spLocks noGrp="1"/>
          </p:cNvSpPr>
          <p:nvPr>
            <p:ph type="sldNum" sz="quarter" idx="12"/>
          </p:nvPr>
        </p:nvSpPr>
        <p:spPr/>
        <p:txBody>
          <a:bodyPr/>
          <a:lstStyle/>
          <a:p>
            <a:fld id="{1A465606-7F5C-4FDB-AF3A-F17BEEE7D35C}" type="slidenum">
              <a:rPr lang="en-US" smtClean="0"/>
              <a:t>8</a:t>
            </a:fld>
            <a:endParaRPr lang="en-US"/>
          </a:p>
        </p:txBody>
      </p:sp>
    </p:spTree>
    <p:extLst>
      <p:ext uri="{BB962C8B-B14F-4D97-AF65-F5344CB8AC3E}">
        <p14:creationId xmlns:p14="http://schemas.microsoft.com/office/powerpoint/2010/main" val="1758219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3218" y="362857"/>
            <a:ext cx="11380764" cy="6136418"/>
          </a:xfrm>
        </p:spPr>
        <p:txBody>
          <a:bodyPr>
            <a:normAutofit/>
          </a:bodyPr>
          <a:lstStyle/>
          <a:p>
            <a:r>
              <a:rPr lang="en-US" dirty="0"/>
              <a:t>Low payment of salaries and wages to public sector employees:</a:t>
            </a:r>
          </a:p>
          <a:p>
            <a:pPr lvl="1">
              <a:buFontTx/>
              <a:buChar char="-"/>
            </a:pPr>
            <a:r>
              <a:rPr lang="en-US" sz="2800" dirty="0"/>
              <a:t>Constrains access to basic needs - food, accommodation, and clothing</a:t>
            </a:r>
          </a:p>
          <a:p>
            <a:pPr lvl="1">
              <a:buFontTx/>
              <a:buChar char="-"/>
            </a:pPr>
            <a:endParaRPr lang="en-US" sz="2800" dirty="0"/>
          </a:p>
          <a:p>
            <a:pPr lvl="1">
              <a:buFontTx/>
              <a:buChar char="-"/>
            </a:pPr>
            <a:r>
              <a:rPr lang="en-US" sz="2800" dirty="0"/>
              <a:t>Undermines the rule of law and delivery of government services to citizens (national defense, dispensing of justice, fighting crime, and enforcement of contracts and property rights). </a:t>
            </a:r>
          </a:p>
          <a:p>
            <a:pPr lvl="1">
              <a:buFontTx/>
              <a:buChar char="-"/>
            </a:pPr>
            <a:endParaRPr lang="en-US" sz="2800" dirty="0"/>
          </a:p>
          <a:p>
            <a:pPr lvl="1">
              <a:buFontTx/>
              <a:buChar char="-"/>
            </a:pPr>
            <a:r>
              <a:rPr lang="en-US" sz="2800" dirty="0"/>
              <a:t>Interferes with the efficient operation of the government machinery (poor response to public security and disaster management).</a:t>
            </a:r>
          </a:p>
          <a:p>
            <a:pPr lvl="1">
              <a:buFontTx/>
              <a:buChar char="-"/>
            </a:pPr>
            <a:endParaRPr lang="en-US" sz="2800" dirty="0"/>
          </a:p>
          <a:p>
            <a:pPr lvl="1">
              <a:buFontTx/>
              <a:buChar char="-"/>
            </a:pPr>
            <a:r>
              <a:rPr lang="en-US" sz="2800" dirty="0"/>
              <a:t>Compels migration of qualified civil servants to the NGOs/private sectors </a:t>
            </a:r>
            <a:endParaRPr lang="en-US" dirty="0"/>
          </a:p>
        </p:txBody>
      </p:sp>
      <p:sp>
        <p:nvSpPr>
          <p:cNvPr id="2" name="Slide Number Placeholder 1"/>
          <p:cNvSpPr>
            <a:spLocks noGrp="1"/>
          </p:cNvSpPr>
          <p:nvPr>
            <p:ph type="sldNum" sz="quarter" idx="12"/>
          </p:nvPr>
        </p:nvSpPr>
        <p:spPr/>
        <p:txBody>
          <a:bodyPr/>
          <a:lstStyle/>
          <a:p>
            <a:fld id="{1A465606-7F5C-4FDB-AF3A-F17BEEE7D35C}" type="slidenum">
              <a:rPr lang="en-US" smtClean="0"/>
              <a:t>9</a:t>
            </a:fld>
            <a:endParaRPr lang="en-US"/>
          </a:p>
        </p:txBody>
      </p:sp>
    </p:spTree>
    <p:extLst>
      <p:ext uri="{BB962C8B-B14F-4D97-AF65-F5344CB8AC3E}">
        <p14:creationId xmlns:p14="http://schemas.microsoft.com/office/powerpoint/2010/main" val="30561481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TM04033919[[fn=Circuit]]</Template>
  <TotalTime>7872</TotalTime>
  <Words>6189</Words>
  <Application>Microsoft Macintosh PowerPoint</Application>
  <PresentationFormat>Widescreen</PresentationFormat>
  <Paragraphs>3111</Paragraphs>
  <Slides>48</Slides>
  <Notes>4</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48</vt:i4>
      </vt:variant>
    </vt:vector>
  </HeadingPairs>
  <TitlesOfParts>
    <vt:vector size="61" baseType="lpstr">
      <vt:lpstr>Arial Black</vt:lpstr>
      <vt:lpstr>Arial Narrow</vt:lpstr>
      <vt:lpstr>Arial Rounded MT Bold</vt:lpstr>
      <vt:lpstr>Bahnschrift Condensed</vt:lpstr>
      <vt:lpstr>Bahnschrift SemiBold</vt:lpstr>
      <vt:lpstr>Bahnschrift SemiBold Condensed</vt:lpstr>
      <vt:lpstr>Calibri</vt:lpstr>
      <vt:lpstr>Calibri Light</vt:lpstr>
      <vt:lpstr>Cambria Math</vt:lpstr>
      <vt:lpstr>Eras Bold ITC</vt:lpstr>
      <vt:lpstr>Times New Roman</vt:lpstr>
      <vt:lpstr>Arial</vt:lpstr>
      <vt:lpstr>Office Theme</vt:lpstr>
      <vt:lpstr>  Comparative Analysis of Wage Bills &amp;  Inflation-Indexed Adjustment of Public Sector Salaries and Wages in South Sudan 1st National Economic Conference 6th September 2023</vt:lpstr>
      <vt:lpstr>Outline</vt:lpstr>
      <vt:lpstr>Introduction</vt:lpstr>
      <vt:lpstr>Why reviewing and adjusting public sector salary and wages?</vt:lpstr>
      <vt:lpstr>Why reviewing and adjusting public sector salary and wages...2</vt:lpstr>
      <vt:lpstr>Why reviewing and adjusting public sector salary and wages?...3</vt:lpstr>
      <vt:lpstr>PowerPoint Presentation</vt:lpstr>
      <vt:lpstr>Does Adjustment in Public Sector Salaries Lead to Inflation?</vt:lpstr>
      <vt:lpstr>PowerPoint Presentation</vt:lpstr>
      <vt:lpstr> Principles Used in Determining and Adjusting Public sector salaries and wages </vt:lpstr>
      <vt:lpstr>Objectives of the study </vt:lpstr>
      <vt:lpstr>PowerPoint Presentation</vt:lpstr>
      <vt:lpstr>Key Findings……</vt:lpstr>
      <vt:lpstr>Key Findings……</vt:lpstr>
      <vt:lpstr>Trends in Public Sector Wage Bill in South Sudan</vt:lpstr>
      <vt:lpstr>PowerPoint Presentation</vt:lpstr>
      <vt:lpstr>PowerPoint Presentation</vt:lpstr>
      <vt:lpstr>Division of US National Income (US Bureau of Economic Statistics, 2007) </vt:lpstr>
      <vt:lpstr>Key Findings: Trends in CPI within the EAC Region</vt:lpstr>
      <vt:lpstr>PowerPoint Presentation</vt:lpstr>
      <vt:lpstr>Size of organized forces Cont…/</vt:lpstr>
      <vt:lpstr>Key Findings…</vt:lpstr>
      <vt:lpstr>GRSS Proposal FY 2021/2022</vt:lpstr>
      <vt:lpstr>Key Concerns about GRSS 2021/22 Proposal</vt:lpstr>
      <vt:lpstr>PowerPoint Presentation</vt:lpstr>
      <vt:lpstr> Proposed Framework for Adjustment Public Sector Salaries and Wages </vt:lpstr>
      <vt:lpstr>  Proposed Framework for Adjustment Public Sector Salaries and Wages </vt:lpstr>
      <vt:lpstr> Proposed Framework for Adjustment Public Sector Salaries and Wages </vt:lpstr>
      <vt:lpstr>Proposed Framework for Adjustment Public Sector Salaries and Wages…2</vt:lpstr>
      <vt:lpstr>Proposed Framework for Adjustment Public Sector Salaries and Wages…3</vt:lpstr>
      <vt:lpstr>Proposed Two Scenarios</vt:lpstr>
      <vt:lpstr>PowerPoint Presentation</vt:lpstr>
      <vt:lpstr>Scenario 1: Proposed General Public Service </vt:lpstr>
      <vt:lpstr>Cont…/ Scenario 1: Proposed General Public Service </vt:lpstr>
      <vt:lpstr>Scenario 1: Constitutional Postholders</vt:lpstr>
      <vt:lpstr>Scenario 1: Security Sector </vt:lpstr>
      <vt:lpstr>Scenario 1: Higher Education </vt:lpstr>
      <vt:lpstr>Scenario 2: SUMMARY OF PROPOSED PUBLIC SECTOR WAGE BILL IN SOUTH SUDAN, FY 2021/22</vt:lpstr>
      <vt:lpstr>Scenario 2: General Public Sector </vt:lpstr>
      <vt:lpstr>Cont…/Scenario 2: General Public Service </vt:lpstr>
      <vt:lpstr>Scenario 2: Constitutional Postholders</vt:lpstr>
      <vt:lpstr>Scenario 2: Security Sector </vt:lpstr>
      <vt:lpstr>Scenario 2: Higher Education </vt:lpstr>
      <vt:lpstr>Conclusions and Recommendations</vt:lpstr>
      <vt:lpstr>PowerPoint Presentation</vt:lpstr>
      <vt:lpstr>PowerPoint Presentation</vt:lpstr>
      <vt:lpstr>PowerPoint Presentation</vt:lpstr>
      <vt:lpstr>PowerPoint Presentation</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AMB</dc:creator>
  <cp:lastModifiedBy>Microsoft Office User</cp:lastModifiedBy>
  <cp:revision>321</cp:revision>
  <cp:lastPrinted>2021-06-30T10:51:40Z</cp:lastPrinted>
  <dcterms:created xsi:type="dcterms:W3CDTF">2021-06-15T04:33:20Z</dcterms:created>
  <dcterms:modified xsi:type="dcterms:W3CDTF">2023-09-07T07:35:24Z</dcterms:modified>
</cp:coreProperties>
</file>