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92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C0B9B-8391-B54F-8842-CD1E70F4415E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BAA9D-92D5-3441-92DC-70596A057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4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Citizens see a benefit from oil revenues</a:t>
            </a:r>
          </a:p>
          <a:p>
            <a:r>
              <a:rPr lang="en-US" dirty="0"/>
              <a:t>They can hold government accountable for public spending because of taxation.  Government needs to curry favor with citizens to earn tax revenues.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DBAA9D-92D5-3441-92DC-70596A057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5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A315-7D3E-1F2B-C835-DECEB7620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A8D03-5A6B-153F-5D10-BCBCCA72E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0920D-FE01-03B6-8469-4CD3AA642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17C6F-35F1-BE7E-FBCA-319976CAD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1B2E6-8CD0-6279-BF31-2D675840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6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94DB2-1135-80C2-6349-9AED386C4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2594C1-7672-7F2E-F123-F516176C1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E6B10-AE13-7277-99D3-1E326269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4D2F3-AE38-5FB1-9F38-9422FA06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7185E-0C39-D339-F685-11899488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0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686AD-0EC0-BCFB-A70A-35B1AF9CB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9F9A4-621A-A14F-C53B-F5EBDC9C6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02E19-68FE-DEBB-7D72-BC0143DDF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FCA39-7C78-19D4-388B-1B4F79DA2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6289A-4A3B-D01E-0070-16FC5E44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3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FCAB-C812-CBCD-BC56-E5D4F4150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B8230-6B45-AF23-5B11-C6A96E424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095CF-A940-75CF-64C5-61D48A8D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AC70A-05E6-84F5-F68E-9E1CBD5F6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666A4-9B79-735D-0080-AD4DE19D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14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CEB2-C97A-E8B3-0C03-F4F850A81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52906-85E8-039C-E1BE-B8AA385C5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B9DC8-04FF-7394-29CE-7B37562E6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AC72A-34FF-CF71-9E3B-03A6D61D2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3F208-282D-A50C-9669-9F6466C6A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3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8385-7F35-B478-1C6C-656A5D73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ECCD9-6DA6-3AF1-236E-B64BC2459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A6D92-18ED-B57F-5D59-D65610D8D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F828D-57E9-A93A-C52A-A2F81F5B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3FC17-DC00-DDA1-921A-F6E3FBB5D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339FF-2D6A-ADB3-08B8-B09FD6B3D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4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56EBF-D756-1965-7C56-4103F196A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42EC7-9108-B943-2228-61A3BC7D8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FC10D-FC7F-6C24-DCC9-F7DC097F3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A150E-320D-B28F-F8BD-723BE45AF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F2374C-50AC-CFF9-4128-2703CB4F3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6941F1-32DD-9F3A-4ABC-587E2B921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481D0C-C499-5D8E-F17E-45A37F043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BD5E96-8A3A-0E3F-B98B-50D43D24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6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1F7BD-9E49-305F-A87A-1B593F08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025CA-67B3-0A4D-27E2-77381F4A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A58E69-000F-6F05-6647-D2C14B14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A15AD-2EC4-47D9-80FA-B4C3B665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3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3B0F29-D6B5-D22B-1B87-564B223F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68776C-0FB8-2BBC-2F34-65B36C975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0998D-061E-1CDA-2130-9ED72294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0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114D-11E1-104C-D9DD-819A6339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04287-0F71-7596-4BE7-588FE135F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3C658-05C1-3272-3844-5FB8EEBAF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77478-DED9-56B5-86BC-B4FC7CED0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742DA-F1C6-4269-65B3-E576AEA42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900966-E090-60F2-5498-642324DD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1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96965-E65E-267B-B32C-937E55A2B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2EB180-694F-86E1-91C4-E274A2B79D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0CF92E-4F2A-4321-8ADA-1EC45DF31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22D22-7E9B-F15F-46CE-07590BBF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549BF-4001-DE70-97D8-846EB566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0B3AD-7CDE-9749-6782-47723D65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8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166E24-1BE0-9782-704A-690D4198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48DB3-B236-3AA7-8B3C-94076FCED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5BBBE-3E4D-4CBA-D6A8-C7EDF81020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3C412-B074-0248-975B-1F73D641E10C}" type="datetimeFigureOut">
              <a:rPr lang="en-US" smtClean="0"/>
              <a:t>9/6/23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EFE28-5B13-BE37-3703-95F955EF5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7E688-2889-20DD-0A7F-688FB3F97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F5586-86AD-EF4F-9F8B-330CEEA86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2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13D9-E7DF-FFDE-3354-A4B06D91ED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oil revenues to spur inclusive growth in South Sudan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589B3-6EF5-B2C6-BBD7-59CC17B933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Shanta Devarajan</a:t>
            </a:r>
          </a:p>
          <a:p>
            <a:r>
              <a:rPr lang="en-US" dirty="0"/>
              <a:t>Georgetown University</a:t>
            </a:r>
          </a:p>
          <a:p>
            <a:r>
              <a:rPr lang="en-US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4128083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BC474-4E85-4C62-77FE-E2DD07C1C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Oil revenues and weak accountability in South Sudan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59B2F-5E4E-1D99-47CB-66AC491A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Poor service delivery outcomes (health, education): Government does not have to rely on citizens for revenue. Citizens lack voice.</a:t>
            </a:r>
          </a:p>
          <a:p>
            <a:r>
              <a:rPr lang="en-US" dirty="0"/>
              <a:t>Civil conflict: Whoever seizes control of the state gets revenues for which they are not accountable.</a:t>
            </a:r>
          </a:p>
          <a:p>
            <a:r>
              <a:rPr lang="en-US" dirty="0"/>
              <a:t>Public sector hiring crowds out private sector job creation.</a:t>
            </a:r>
          </a:p>
        </p:txBody>
      </p:sp>
    </p:spTree>
    <p:extLst>
      <p:ext uri="{BB962C8B-B14F-4D97-AF65-F5344CB8AC3E}">
        <p14:creationId xmlns:p14="http://schemas.microsoft.com/office/powerpoint/2010/main" val="196963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40AAD-0436-E0E4-C835-E83D2A8B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done? A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018AC-DE61-5BA0-4185-8A54C86C4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 oil revenues equally to all citizens</a:t>
            </a:r>
          </a:p>
          <a:p>
            <a:r>
              <a:rPr lang="en-US" dirty="0"/>
              <a:t>Tax citizens to finance public expenditures</a:t>
            </a:r>
          </a:p>
        </p:txBody>
      </p:sp>
    </p:spTree>
    <p:extLst>
      <p:ext uri="{BB962C8B-B14F-4D97-AF65-F5344CB8AC3E}">
        <p14:creationId xmlns:p14="http://schemas.microsoft.com/office/powerpoint/2010/main" val="629432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0D54C-1583-24E2-02E8-0CD05808D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Criticisms of the proposal…and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7D9A7-55AA-E243-5069-1064FFD40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never been done</a:t>
            </a:r>
          </a:p>
          <a:p>
            <a:pPr lvl="1"/>
            <a:r>
              <a:rPr lang="en-US" dirty="0"/>
              <a:t>Alaska (since 1975), Mongolia (2010)</a:t>
            </a:r>
          </a:p>
          <a:p>
            <a:r>
              <a:rPr lang="en-US" dirty="0"/>
              <a:t>It can’t be done in a poor, sparsely populated country</a:t>
            </a:r>
          </a:p>
          <a:p>
            <a:pPr lvl="1"/>
            <a:r>
              <a:rPr lang="en-US" dirty="0"/>
              <a:t>Can be done with mobile phones and unique ID (as in India, Kenya)</a:t>
            </a:r>
          </a:p>
          <a:p>
            <a:r>
              <a:rPr lang="en-US" dirty="0"/>
              <a:t>People will waste the money, stop working</a:t>
            </a:r>
          </a:p>
          <a:p>
            <a:pPr lvl="1"/>
            <a:r>
              <a:rPr lang="en-US" dirty="0"/>
              <a:t>No evidence of spending on “temptation goods” or reduction in labor supply</a:t>
            </a:r>
          </a:p>
          <a:p>
            <a:r>
              <a:rPr lang="en-US" dirty="0"/>
              <a:t>Government will not want to be accountable</a:t>
            </a:r>
          </a:p>
        </p:txBody>
      </p:sp>
    </p:spTree>
    <p:extLst>
      <p:ext uri="{BB962C8B-B14F-4D97-AF65-F5344CB8AC3E}">
        <p14:creationId xmlns:p14="http://schemas.microsoft.com/office/powerpoint/2010/main" val="19357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F9B4-7714-B19A-DCA9-FEBB0F36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this proposal is in the current government’s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71A58-5E1B-A8C4-81C6-6E26C23C5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Oil revenues will decline while expenditure needs increase</a:t>
            </a:r>
          </a:p>
          <a:p>
            <a:r>
              <a:rPr lang="en-US" dirty="0"/>
              <a:t>Government will have to rely on taxation in the future</a:t>
            </a:r>
          </a:p>
          <a:p>
            <a:r>
              <a:rPr lang="en-US" dirty="0"/>
              <a:t>But citizens may refuse to pay taxes if government has been misallocating funds</a:t>
            </a:r>
          </a:p>
          <a:p>
            <a:r>
              <a:rPr lang="en-US" dirty="0"/>
              <a:t>Government can signal that it will spend wisely by increasing its cost of misappropriating funds</a:t>
            </a:r>
          </a:p>
          <a:p>
            <a:r>
              <a:rPr lang="en-US" dirty="0"/>
              <a:t>By transferring some oil revenues today, government is increasing those costs</a:t>
            </a:r>
          </a:p>
          <a:p>
            <a:r>
              <a:rPr lang="en-US" dirty="0"/>
              <a:t>By </a:t>
            </a:r>
            <a:r>
              <a:rPr lang="en-US" i="1" dirty="0"/>
              <a:t>not</a:t>
            </a:r>
            <a:r>
              <a:rPr lang="en-US" dirty="0"/>
              <a:t> transferring oil revenues today, government risks falling into a poverty trap</a:t>
            </a:r>
          </a:p>
        </p:txBody>
      </p:sp>
    </p:spTree>
    <p:extLst>
      <p:ext uri="{BB962C8B-B14F-4D97-AF65-F5344CB8AC3E}">
        <p14:creationId xmlns:p14="http://schemas.microsoft.com/office/powerpoint/2010/main" val="1237227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50619-D978-EA83-CAC8-B85A16F0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21513-FE84-F3E8-7BA3-89B751D06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South Sudan’s disappointing performance is due to its oil revenues, which undermine government accountability and public-expenditure outcomes</a:t>
            </a:r>
          </a:p>
          <a:p>
            <a:r>
              <a:rPr lang="en-US" dirty="0"/>
              <a:t>South Sudan can reverse the situation by transferring oil revenues directly to the citizens and then taxing them to finance public spending</a:t>
            </a:r>
          </a:p>
          <a:p>
            <a:r>
              <a:rPr lang="en-US" dirty="0"/>
              <a:t>This will enable citizens to hold government to account</a:t>
            </a:r>
          </a:p>
          <a:p>
            <a:r>
              <a:rPr lang="en-US" dirty="0"/>
              <a:t>Government will have to provide what citizens want</a:t>
            </a:r>
          </a:p>
          <a:p>
            <a:r>
              <a:rPr lang="en-US" dirty="0"/>
              <a:t>The people of South Sudan, especially the poor, have suffered for too long.  The time to act is now.</a:t>
            </a:r>
          </a:p>
        </p:txBody>
      </p:sp>
    </p:spTree>
    <p:extLst>
      <p:ext uri="{BB962C8B-B14F-4D97-AF65-F5344CB8AC3E}">
        <p14:creationId xmlns:p14="http://schemas.microsoft.com/office/powerpoint/2010/main" val="418812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56C65-DDDB-EB0C-DFA9-3B3158B62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South Sudan paradox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CBBE-3494-3A8F-57F6-D3970F575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3.5 billion barrels of oil reserves in 2011</a:t>
            </a:r>
          </a:p>
          <a:p>
            <a:pPr lvl="1"/>
            <a:r>
              <a:rPr lang="en-US" dirty="0"/>
              <a:t>About $250 billion</a:t>
            </a:r>
          </a:p>
          <a:p>
            <a:pPr lvl="1"/>
            <a:r>
              <a:rPr lang="en-US" dirty="0"/>
              <a:t>$16,667 for every person in South Sudan</a:t>
            </a:r>
          </a:p>
          <a:p>
            <a:r>
              <a:rPr lang="en-US" dirty="0"/>
              <a:t>$2 billion a year in oil revenues in 2021</a:t>
            </a:r>
          </a:p>
          <a:p>
            <a:pPr lvl="1"/>
            <a:r>
              <a:rPr lang="en-US" dirty="0"/>
              <a:t>Or $133 per capita</a:t>
            </a:r>
          </a:p>
        </p:txBody>
      </p:sp>
    </p:spTree>
    <p:extLst>
      <p:ext uri="{BB962C8B-B14F-4D97-AF65-F5344CB8AC3E}">
        <p14:creationId xmlns:p14="http://schemas.microsoft.com/office/powerpoint/2010/main" val="44381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1918-5956-8F63-48AC-3A76C5EE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South Sudan paradox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11D02-A144-5A99-CED7-C8A50021524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GDP per capita is half the level in 2011</a:t>
            </a:r>
          </a:p>
          <a:p>
            <a:r>
              <a:rPr lang="en-US" dirty="0"/>
              <a:t>Extreme poverty rate is 70 percent</a:t>
            </a:r>
          </a:p>
          <a:p>
            <a:r>
              <a:rPr lang="en-US" dirty="0"/>
              <a:t>Human Development Index 191/191</a:t>
            </a:r>
          </a:p>
          <a:p>
            <a:r>
              <a:rPr lang="en-US" dirty="0"/>
              <a:t>70 percent children out of school</a:t>
            </a:r>
          </a:p>
          <a:p>
            <a:r>
              <a:rPr lang="en-US" dirty="0"/>
              <a:t>7.8 million facing severe acute food insecurity</a:t>
            </a:r>
          </a:p>
          <a:p>
            <a:r>
              <a:rPr lang="en-US" dirty="0"/>
              <a:t>No job creation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18928C-822D-7226-EF1F-3598F27AC0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29543" y="2249214"/>
            <a:ext cx="5192128" cy="31152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5D0944-9B0A-1FDE-DF3D-2613C9B17285}"/>
              </a:ext>
            </a:extLst>
          </p:cNvPr>
          <p:cNvSpPr txBox="1"/>
          <p:nvPr/>
        </p:nvSpPr>
        <p:spPr>
          <a:xfrm>
            <a:off x="6529543" y="5749159"/>
            <a:ext cx="4706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International Monetary Fund 2023</a:t>
            </a:r>
          </a:p>
        </p:txBody>
      </p:sp>
    </p:spTree>
    <p:extLst>
      <p:ext uri="{BB962C8B-B14F-4D97-AF65-F5344CB8AC3E}">
        <p14:creationId xmlns:p14="http://schemas.microsoft.com/office/powerpoint/2010/main" val="16613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C648C-6FD9-D054-1AAA-B2AA868B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the paradox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5212B-D77C-E6C4-069B-7FDBD8FC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is the reason for the poor economic performance</a:t>
            </a:r>
          </a:p>
          <a:p>
            <a:pPr lvl="1"/>
            <a:r>
              <a:rPr lang="en-US" dirty="0"/>
              <a:t>Overarching problem is weak governance</a:t>
            </a:r>
          </a:p>
          <a:p>
            <a:pPr lvl="1"/>
            <a:r>
              <a:rPr lang="en-US" dirty="0"/>
              <a:t>Oil revenues undermine government accountability to the people</a:t>
            </a:r>
          </a:p>
        </p:txBody>
      </p:sp>
    </p:spTree>
    <p:extLst>
      <p:ext uri="{BB962C8B-B14F-4D97-AF65-F5344CB8AC3E}">
        <p14:creationId xmlns:p14="http://schemas.microsoft.com/office/powerpoint/2010/main" val="2850345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5B0F-B9BC-B47B-4336-E41F505A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Overarching problem is weak 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AB687-D055-3773-9ABE-585F1C8C5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Failure of accountability</a:t>
            </a:r>
          </a:p>
          <a:p>
            <a:pPr lvl="1"/>
            <a:r>
              <a:rPr lang="en-US" dirty="0"/>
              <a:t>Public spending does not reach schools, clinics</a:t>
            </a:r>
          </a:p>
          <a:p>
            <a:pPr lvl="1"/>
            <a:r>
              <a:rPr lang="en-US" dirty="0"/>
              <a:t>Government unable to provide security to citizens</a:t>
            </a:r>
          </a:p>
          <a:p>
            <a:pPr lvl="1"/>
            <a:r>
              <a:rPr lang="en-US" dirty="0"/>
              <a:t>Hiring in the public sector crowds out private-sector job creation</a:t>
            </a:r>
          </a:p>
          <a:p>
            <a:r>
              <a:rPr lang="en-US" dirty="0"/>
              <a:t>Alternative causes</a:t>
            </a:r>
          </a:p>
          <a:p>
            <a:pPr lvl="1"/>
            <a:r>
              <a:rPr lang="en-US" dirty="0"/>
              <a:t>Civil conflict</a:t>
            </a:r>
          </a:p>
          <a:p>
            <a:pPr lvl="1"/>
            <a:r>
              <a:rPr lang="en-US" dirty="0"/>
              <a:t>External shocks</a:t>
            </a:r>
          </a:p>
          <a:p>
            <a:pPr lvl="1"/>
            <a:r>
              <a:rPr lang="en-US" dirty="0"/>
              <a:t>Climate change</a:t>
            </a:r>
          </a:p>
          <a:p>
            <a:r>
              <a:rPr lang="en-US" dirty="0"/>
              <a:t>Each of these are reflections of weak governance</a:t>
            </a:r>
          </a:p>
          <a:p>
            <a:pPr lvl="1"/>
            <a:r>
              <a:rPr lang="en-US" dirty="0"/>
              <a:t>Conflict: Desire by one faction to seize the resources of the state</a:t>
            </a:r>
          </a:p>
          <a:p>
            <a:pPr lvl="1"/>
            <a:r>
              <a:rPr lang="en-US" dirty="0"/>
              <a:t>Oil price shocks: Pro-cyclical policies (spending during boom times)</a:t>
            </a:r>
          </a:p>
          <a:p>
            <a:pPr lvl="1"/>
            <a:r>
              <a:rPr lang="en-US" dirty="0"/>
              <a:t>Climate change: Insufficient infrastructure maintenance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20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492B7-968C-F1DD-461E-174C044B9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Oil revenues undermine accountability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83ACA-C4CA-7A6C-4013-9EAE56F54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revenues go directly to the government without passing through the hands of citizens</a:t>
            </a:r>
          </a:p>
          <a:p>
            <a:r>
              <a:rPr lang="en-US" dirty="0"/>
              <a:t>Contrast with tax revenues which are paid by citizens</a:t>
            </a:r>
          </a:p>
        </p:txBody>
      </p:sp>
    </p:spTree>
    <p:extLst>
      <p:ext uri="{BB962C8B-B14F-4D97-AF65-F5344CB8AC3E}">
        <p14:creationId xmlns:p14="http://schemas.microsoft.com/office/powerpoint/2010/main" val="177229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F806-F24A-951E-B818-F995E40CC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Resource-rich countries have lower accountability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CBDC7-2987-308D-2382-4BD79ABE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B2ABE-4696-F804-D657-2B2484152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744" y="1546106"/>
            <a:ext cx="6587359" cy="4630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82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A7025-BEB1-E596-44BA-C1BD779B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Resource-rich countries have lower tax revenues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F1C773-B5A1-C647-2499-E70E00F68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F41D1-6A60-2C02-D33E-6D50DCB85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358" y="1447593"/>
            <a:ext cx="7347827" cy="504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D52F-F0F2-6E93-9F5B-F0006F37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Oil rents associated with worse health outcomes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2021738-851E-2B16-DEC8-948CE22811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70235"/>
            <a:ext cx="10162113" cy="283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336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603</Words>
  <Application>Microsoft Macintosh PowerPoint</Application>
  <PresentationFormat>Widescreen</PresentationFormat>
  <Paragraphs>72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Using oil revenues to spur inclusive growth in South Sudan</vt:lpstr>
      <vt:lpstr>The South Sudan paradox</vt:lpstr>
      <vt:lpstr>The South Sudan paradox (cont’d)</vt:lpstr>
      <vt:lpstr>Resolving the paradox</vt:lpstr>
      <vt:lpstr>Overarching problem is weak governance</vt:lpstr>
      <vt:lpstr>Oil revenues undermine accountability</vt:lpstr>
      <vt:lpstr>Resource-rich countries have lower accountability</vt:lpstr>
      <vt:lpstr>Resource-rich countries have lower tax revenues</vt:lpstr>
      <vt:lpstr>Oil rents associated with worse health outcomes</vt:lpstr>
      <vt:lpstr>Oil revenues and weak accountability in South Sudan</vt:lpstr>
      <vt:lpstr>What can be done? A proposal</vt:lpstr>
      <vt:lpstr>Criticisms of the proposal…and responses</vt:lpstr>
      <vt:lpstr>Why this proposal is in the current government’s interest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oil revenues to spur inclusive growth in South Sudan</dc:title>
  <dc:creator>Microsoft Office User</dc:creator>
  <cp:lastModifiedBy>August Mayai</cp:lastModifiedBy>
  <cp:revision>9</cp:revision>
  <dcterms:created xsi:type="dcterms:W3CDTF">2023-09-03T14:16:14Z</dcterms:created>
  <dcterms:modified xsi:type="dcterms:W3CDTF">2023-09-06T07:41:45Z</dcterms:modified>
</cp:coreProperties>
</file>