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3" r:id="rId7"/>
    <p:sldId id="264" r:id="rId8"/>
    <p:sldId id="265" r:id="rId9"/>
    <p:sldId id="266" r:id="rId10"/>
    <p:sldId id="267" r:id="rId11"/>
    <p:sldId id="26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55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617AFCF-F04C-4B10-826D-432A1078F872}" type="datetimeFigureOut">
              <a:rPr lang="en-US" smtClean="0"/>
              <a:t>9/8/2023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0C7E343-7567-4AA1-92D5-11E13D5DB754}" type="slidenum">
              <a:rPr lang="en-US" smtClean="0"/>
              <a:t>‹#›</a:t>
            </a:fld>
            <a:endParaRPr lang="en-US"/>
          </a:p>
        </p:txBody>
      </p:sp>
    </p:spTree>
    <p:extLst>
      <p:ext uri="{BB962C8B-B14F-4D97-AF65-F5344CB8AC3E}">
        <p14:creationId xmlns:p14="http://schemas.microsoft.com/office/powerpoint/2010/main" val="2857255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C7E343-7567-4AA1-92D5-11E13D5DB754}" type="slidenum">
              <a:rPr lang="en-US" smtClean="0"/>
              <a:t>7</a:t>
            </a:fld>
            <a:endParaRPr lang="en-US"/>
          </a:p>
        </p:txBody>
      </p:sp>
    </p:spTree>
    <p:extLst>
      <p:ext uri="{BB962C8B-B14F-4D97-AF65-F5344CB8AC3E}">
        <p14:creationId xmlns:p14="http://schemas.microsoft.com/office/powerpoint/2010/main" val="2250354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C7E343-7567-4AA1-92D5-11E13D5DB754}" type="slidenum">
              <a:rPr lang="en-US" smtClean="0"/>
              <a:t>8</a:t>
            </a:fld>
            <a:endParaRPr lang="en-US"/>
          </a:p>
        </p:txBody>
      </p:sp>
    </p:spTree>
    <p:extLst>
      <p:ext uri="{BB962C8B-B14F-4D97-AF65-F5344CB8AC3E}">
        <p14:creationId xmlns:p14="http://schemas.microsoft.com/office/powerpoint/2010/main" val="3337030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DFFE3596-985B-4763-B8A3-3A27E57E4507}" type="datetime1">
              <a:rPr lang="en-US" smtClean="0"/>
              <a:t>9/8/2023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10A5E0CF-6666-490B-9C89-96C6D4DB2DFF}" type="datetime1">
              <a:rPr lang="en-US" smtClean="0"/>
              <a:t>9/8/2023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EA8FE02D-0DA1-439F-8FC2-5B6A00D0F8FF}" type="datetime1">
              <a:rPr lang="en-US" smtClean="0"/>
              <a:t>9/8/2023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3E6BBEB-3C7E-45E9-8376-049D15CCC092}" type="datetime1">
              <a:rPr lang="en-US" smtClean="0"/>
              <a:t>9/8/2023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026BBD-E563-4A82-8B06-4D1F0736FEAC}" type="datetime1">
              <a:rPr lang="en-US" smtClean="0"/>
              <a:t>9/8/2023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14396129-722D-4A30-B129-C2DC0B352A14}" type="datetime1">
              <a:rPr lang="en-US" smtClean="0"/>
              <a:t>9/8/2023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B73D1614-E4FA-41B1-9432-322A299FC21E}" type="datetime1">
              <a:rPr lang="en-US" smtClean="0"/>
              <a:t>9/8/2023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3D398B53-7B28-4CE2-BBD1-CD8123A249EC}" type="datetime1">
              <a:rPr lang="en-US" smtClean="0"/>
              <a:t>9/8/2023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2EB2D8-C951-4703-83BA-FFDC4F03DDFF}" type="datetime1">
              <a:rPr lang="en-US" smtClean="0"/>
              <a:t>9/8/2023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C67863-6844-421C-852D-A786101C420F}" type="datetime1">
              <a:rPr lang="en-US" smtClean="0"/>
              <a:t>9/8/2023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0F6CF9-542C-49F9-9429-0F7F3EF5D161}" type="datetime1">
              <a:rPr lang="en-US" smtClean="0"/>
              <a:t>9/8/2023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59C4FDC-BAAC-4ABE-A0BD-7BDB223D7DA1}"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1B267-F84F-46F7-8706-2948E57EB07A}" type="datetime1">
              <a:rPr lang="en-US" smtClean="0"/>
              <a:t>9/8/2023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9C4FDC-BAAC-4ABE-A0BD-7BDB223D7DA1}"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2693" y="620688"/>
            <a:ext cx="7772400" cy="2880320"/>
          </a:xfrm>
        </p:spPr>
        <p:txBody>
          <a:bodyPr>
            <a:normAutofit/>
          </a:bodyPr>
          <a:lstStyle/>
          <a:p>
            <a:br>
              <a:rPr lang="en-ZA" sz="3600" dirty="0">
                <a:latin typeface="Times New Roman" panose="02020603050405020304" pitchFamily="18" charset="0"/>
                <a:cs typeface="Times New Roman" panose="02020603050405020304" pitchFamily="18" charset="0"/>
              </a:rPr>
            </a:br>
            <a:br>
              <a:rPr lang="en-ZA" sz="3600" dirty="0">
                <a:latin typeface="Times New Roman" panose="02020603050405020304" pitchFamily="18" charset="0"/>
                <a:cs typeface="Times New Roman" panose="02020603050405020304" pitchFamily="18" charset="0"/>
              </a:rPr>
            </a:br>
            <a:r>
              <a:rPr lang="en-ZA" sz="3600" b="1" dirty="0">
                <a:latin typeface="Times New Roman" panose="02020603050405020304" pitchFamily="18" charset="0"/>
                <a:cs typeface="Times New Roman" panose="02020603050405020304" pitchFamily="18" charset="0"/>
              </a:rPr>
              <a:t>National Economic Conference, 2023</a:t>
            </a:r>
          </a:p>
        </p:txBody>
      </p:sp>
      <p:sp>
        <p:nvSpPr>
          <p:cNvPr id="3" name="Subtitle 2"/>
          <p:cNvSpPr>
            <a:spLocks noGrp="1"/>
          </p:cNvSpPr>
          <p:nvPr>
            <p:ph type="subTitle" idx="1"/>
          </p:nvPr>
        </p:nvSpPr>
        <p:spPr>
          <a:xfrm>
            <a:off x="1500166" y="3861048"/>
            <a:ext cx="6400800" cy="2996952"/>
          </a:xfrm>
        </p:spPr>
        <p:txBody>
          <a:bodyPr>
            <a:normAutofit lnSpcReduction="10000"/>
          </a:bodyPr>
          <a:lstStyle/>
          <a:p>
            <a:r>
              <a:rPr lang="en-ZA" b="1" dirty="0">
                <a:solidFill>
                  <a:schemeClr val="tx1"/>
                </a:solidFill>
                <a:latin typeface="Times New Roman" panose="02020603050405020304" pitchFamily="18" charset="0"/>
                <a:cs typeface="Times New Roman" panose="02020603050405020304" pitchFamily="18" charset="0"/>
              </a:rPr>
              <a:t>Resettling Refugees and IDPs</a:t>
            </a:r>
          </a:p>
          <a:p>
            <a:endParaRPr lang="en-ZA" dirty="0">
              <a:solidFill>
                <a:schemeClr val="tx1"/>
              </a:solidFill>
              <a:latin typeface="Times New Roman" panose="02020603050405020304" pitchFamily="18" charset="0"/>
              <a:cs typeface="Times New Roman" panose="02020603050405020304" pitchFamily="18" charset="0"/>
            </a:endParaRPr>
          </a:p>
          <a:p>
            <a:r>
              <a:rPr lang="en-ZA" dirty="0">
                <a:solidFill>
                  <a:schemeClr val="tx1"/>
                </a:solidFill>
                <a:latin typeface="Times New Roman" panose="02020603050405020304" pitchFamily="18" charset="0"/>
                <a:cs typeface="Times New Roman" panose="02020603050405020304" pitchFamily="18" charset="0"/>
              </a:rPr>
              <a:t>By </a:t>
            </a:r>
          </a:p>
          <a:p>
            <a:r>
              <a:rPr lang="en-ZA" sz="2400" dirty="0">
                <a:solidFill>
                  <a:schemeClr val="tx1"/>
                </a:solidFill>
                <a:latin typeface="Times New Roman" panose="02020603050405020304" pitchFamily="18" charset="0"/>
                <a:cs typeface="Times New Roman" panose="02020603050405020304" pitchFamily="18" charset="0"/>
              </a:rPr>
              <a:t>Professor </a:t>
            </a:r>
            <a:r>
              <a:rPr lang="en-ZA" sz="2400" dirty="0" err="1">
                <a:solidFill>
                  <a:schemeClr val="tx1"/>
                </a:solidFill>
                <a:latin typeface="Times New Roman" panose="02020603050405020304" pitchFamily="18" charset="0"/>
                <a:cs typeface="Times New Roman" panose="02020603050405020304" pitchFamily="18" charset="0"/>
              </a:rPr>
              <a:t>Leben</a:t>
            </a:r>
            <a:r>
              <a:rPr lang="en-ZA" sz="2400" dirty="0">
                <a:solidFill>
                  <a:schemeClr val="tx1"/>
                </a:solidFill>
                <a:latin typeface="Times New Roman" panose="02020603050405020304" pitchFamily="18" charset="0"/>
                <a:cs typeface="Times New Roman" panose="02020603050405020304" pitchFamily="18" charset="0"/>
              </a:rPr>
              <a:t> Nelson Moro</a:t>
            </a:r>
          </a:p>
          <a:p>
            <a:r>
              <a:rPr lang="en-ZA" sz="2400" dirty="0">
                <a:solidFill>
                  <a:schemeClr val="tx1"/>
                </a:solidFill>
                <a:latin typeface="Times New Roman" panose="02020603050405020304" pitchFamily="18" charset="0"/>
                <a:cs typeface="Times New Roman" panose="02020603050405020304" pitchFamily="18" charset="0"/>
              </a:rPr>
              <a:t>University of Juba</a:t>
            </a:r>
          </a:p>
          <a:p>
            <a:r>
              <a:rPr lang="en-ZA" sz="2400" dirty="0">
                <a:solidFill>
                  <a:schemeClr val="tx1"/>
                </a:solidFill>
                <a:latin typeface="Times New Roman" panose="02020603050405020304" pitchFamily="18" charset="0"/>
                <a:cs typeface="Times New Roman" panose="02020603050405020304" pitchFamily="18" charset="0"/>
              </a:rPr>
              <a:t>Tel. and </a:t>
            </a:r>
            <a:r>
              <a:rPr lang="en-ZA" sz="2400" dirty="0" err="1">
                <a:solidFill>
                  <a:schemeClr val="tx1"/>
                </a:solidFill>
                <a:latin typeface="Times New Roman" panose="02020603050405020304" pitchFamily="18" charset="0"/>
                <a:cs typeface="Times New Roman" panose="02020603050405020304" pitchFamily="18" charset="0"/>
              </a:rPr>
              <a:t>WhatsApp</a:t>
            </a:r>
            <a:r>
              <a:rPr lang="en-ZA" sz="2400" dirty="0">
                <a:solidFill>
                  <a:schemeClr val="tx1"/>
                </a:solidFill>
                <a:latin typeface="Times New Roman" panose="02020603050405020304" pitchFamily="18" charset="0"/>
                <a:cs typeface="Times New Roman" panose="02020603050405020304" pitchFamily="18" charset="0"/>
              </a:rPr>
              <a:t> +211 927121540</a:t>
            </a:r>
          </a:p>
        </p:txBody>
      </p:sp>
      <p:sp>
        <p:nvSpPr>
          <p:cNvPr id="4" name="Slide Number Placeholder 3"/>
          <p:cNvSpPr>
            <a:spLocks noGrp="1"/>
          </p:cNvSpPr>
          <p:nvPr>
            <p:ph type="sldNum" sz="quarter" idx="12"/>
          </p:nvPr>
        </p:nvSpPr>
        <p:spPr/>
        <p:txBody>
          <a:bodyPr/>
          <a:lstStyle/>
          <a:p>
            <a:fld id="{559C4FDC-BAAC-4ABE-A0BD-7BDB223D7DA1}" type="slidenum">
              <a:rPr lang="en-ZA" smtClean="0"/>
              <a:pPr/>
              <a:t>1</a:t>
            </a:fld>
            <a:endParaRPr lang="en-Z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Key policy recommendations</a:t>
            </a:r>
          </a:p>
        </p:txBody>
      </p:sp>
      <p:sp>
        <p:nvSpPr>
          <p:cNvPr id="3" name="Content Placeholder 2"/>
          <p:cNvSpPr>
            <a:spLocks noGrp="1"/>
          </p:cNvSpPr>
          <p:nvPr>
            <p:ph idx="1"/>
          </p:nvPr>
        </p:nvSpPr>
        <p:spPr>
          <a:xfrm>
            <a:off x="457200" y="1417638"/>
            <a:ext cx="8229600" cy="4708525"/>
          </a:xfrm>
        </p:spPr>
        <p:txBody>
          <a:bodyPr>
            <a:normAutofit/>
          </a:bodyPr>
          <a:lstStyle/>
          <a:p>
            <a:pPr algn="just"/>
            <a:r>
              <a:rPr lang="en-US" sz="2800" dirty="0"/>
              <a:t>Ensure security throughout the country</a:t>
            </a:r>
          </a:p>
          <a:p>
            <a:pPr algn="just"/>
            <a:r>
              <a:rPr lang="en-US" sz="2800" dirty="0"/>
              <a:t>Continue providing relief to the needy and reconstructing war-affected areas</a:t>
            </a:r>
          </a:p>
          <a:p>
            <a:pPr algn="just"/>
            <a:r>
              <a:rPr lang="en-US" sz="2800" dirty="0"/>
              <a:t>Restore housing, land and property</a:t>
            </a:r>
          </a:p>
          <a:p>
            <a:pPr algn="just"/>
            <a:r>
              <a:rPr lang="en-US" sz="2800" dirty="0"/>
              <a:t>Provide access to documentation</a:t>
            </a:r>
          </a:p>
          <a:p>
            <a:pPr algn="just"/>
            <a:r>
              <a:rPr lang="en-US" sz="2800" dirty="0"/>
              <a:t>Enhance participation in public affairs</a:t>
            </a:r>
          </a:p>
          <a:p>
            <a:pPr algn="just"/>
            <a:r>
              <a:rPr lang="en-US" sz="2800" dirty="0"/>
              <a:t>Provide access to effective remedies and justice</a:t>
            </a:r>
          </a:p>
          <a:p>
            <a:pPr algn="just"/>
            <a:r>
              <a:rPr lang="en-US" sz="2800" dirty="0"/>
              <a:t>Provide access to livelihoods (</a:t>
            </a:r>
            <a:r>
              <a:rPr lang="en-US" sz="2800" b="1" dirty="0"/>
              <a:t>means improving the economy</a:t>
            </a:r>
            <a:r>
              <a:rPr lang="en-US" sz="2800" dirty="0"/>
              <a:t>)</a:t>
            </a:r>
          </a:p>
        </p:txBody>
      </p:sp>
      <p:sp>
        <p:nvSpPr>
          <p:cNvPr id="4" name="Slide Number Placeholder 3"/>
          <p:cNvSpPr>
            <a:spLocks noGrp="1"/>
          </p:cNvSpPr>
          <p:nvPr>
            <p:ph type="sldNum" sz="quarter" idx="12"/>
          </p:nvPr>
        </p:nvSpPr>
        <p:spPr/>
        <p:txBody>
          <a:bodyPr/>
          <a:lstStyle/>
          <a:p>
            <a:fld id="{559C4FDC-BAAC-4ABE-A0BD-7BDB223D7DA1}" type="slidenum">
              <a:rPr lang="en-ZA" smtClean="0"/>
              <a:pPr/>
              <a:t>10</a:t>
            </a:fld>
            <a:endParaRPr lang="en-ZA"/>
          </a:p>
        </p:txBody>
      </p:sp>
    </p:spTree>
    <p:extLst>
      <p:ext uri="{BB962C8B-B14F-4D97-AF65-F5344CB8AC3E}">
        <p14:creationId xmlns:p14="http://schemas.microsoft.com/office/powerpoint/2010/main" val="167640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EC678-7B51-45DC-B8BC-C12AA92D197D}"/>
              </a:ext>
            </a:extLst>
          </p:cNvPr>
          <p:cNvSpPr>
            <a:spLocks noGrp="1"/>
          </p:cNvSpPr>
          <p:nvPr>
            <p:ph type="title"/>
          </p:nvPr>
        </p:nvSpPr>
        <p:spPr/>
        <p:txBody>
          <a:bodyPr/>
          <a:lstStyle/>
          <a:p>
            <a:endParaRPr lang="en-AE"/>
          </a:p>
        </p:txBody>
      </p:sp>
      <p:sp>
        <p:nvSpPr>
          <p:cNvPr id="3" name="Content Placeholder 2">
            <a:extLst>
              <a:ext uri="{FF2B5EF4-FFF2-40B4-BE49-F238E27FC236}">
                <a16:creationId xmlns:a16="http://schemas.microsoft.com/office/drawing/2014/main" id="{394BA8A5-5DCE-4BD3-9377-D56C2F1DAB27}"/>
              </a:ext>
            </a:extLst>
          </p:cNvPr>
          <p:cNvSpPr>
            <a:spLocks noGrp="1"/>
          </p:cNvSpPr>
          <p:nvPr>
            <p:ph idx="1"/>
          </p:nvPr>
        </p:nvSpPr>
        <p:spPr/>
        <p:txBody>
          <a:bodyPr/>
          <a:lstStyle/>
          <a:p>
            <a:r>
              <a:rPr lang="en-GB" dirty="0"/>
              <a:t>THANK YOU</a:t>
            </a:r>
            <a:endParaRPr lang="en-AE" dirty="0"/>
          </a:p>
        </p:txBody>
      </p:sp>
      <p:sp>
        <p:nvSpPr>
          <p:cNvPr id="4" name="Slide Number Placeholder 3">
            <a:extLst>
              <a:ext uri="{FF2B5EF4-FFF2-40B4-BE49-F238E27FC236}">
                <a16:creationId xmlns:a16="http://schemas.microsoft.com/office/drawing/2014/main" id="{6FB499C7-597D-4E44-9E16-8C611AEA8891}"/>
              </a:ext>
            </a:extLst>
          </p:cNvPr>
          <p:cNvSpPr>
            <a:spLocks noGrp="1"/>
          </p:cNvSpPr>
          <p:nvPr>
            <p:ph type="sldNum" sz="quarter" idx="12"/>
          </p:nvPr>
        </p:nvSpPr>
        <p:spPr/>
        <p:txBody>
          <a:bodyPr/>
          <a:lstStyle/>
          <a:p>
            <a:fld id="{559C4FDC-BAAC-4ABE-A0BD-7BDB223D7DA1}" type="slidenum">
              <a:rPr lang="en-ZA" smtClean="0"/>
              <a:pPr/>
              <a:t>11</a:t>
            </a:fld>
            <a:endParaRPr lang="en-ZA"/>
          </a:p>
        </p:txBody>
      </p:sp>
    </p:spTree>
    <p:extLst>
      <p:ext uri="{BB962C8B-B14F-4D97-AF65-F5344CB8AC3E}">
        <p14:creationId xmlns:p14="http://schemas.microsoft.com/office/powerpoint/2010/main" val="1414755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548680"/>
          </a:xfrm>
        </p:spPr>
        <p:txBody>
          <a:bodyPr>
            <a:normAutofit fontScale="90000"/>
          </a:bodyPr>
          <a:lstStyle/>
          <a:p>
            <a:r>
              <a:rPr lang="en-ZA" sz="3600" b="1" dirty="0">
                <a:latin typeface="Times New Roman" panose="02020603050405020304" pitchFamily="18" charset="0"/>
                <a:cs typeface="Times New Roman" panose="02020603050405020304" pitchFamily="18" charset="0"/>
              </a:rPr>
              <a:t>Outline </a:t>
            </a:r>
            <a:endParaRPr lang="en-ZA"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520" y="1340768"/>
            <a:ext cx="8229600" cy="4752528"/>
          </a:xfrm>
        </p:spPr>
        <p:txBody>
          <a:bodyPr>
            <a:normAutofit lnSpcReduction="10000"/>
          </a:bodyPr>
          <a:lstStyle/>
          <a:p>
            <a:pPr>
              <a:buFontTx/>
              <a:buChar char="-"/>
            </a:pPr>
            <a:r>
              <a:rPr lang="en-ZA" sz="2800" dirty="0">
                <a:latin typeface="Times New Roman" panose="02020603050405020304" pitchFamily="18" charset="0"/>
                <a:cs typeface="Times New Roman" panose="02020603050405020304" pitchFamily="18" charset="0"/>
              </a:rPr>
              <a:t>Introduction</a:t>
            </a:r>
          </a:p>
          <a:p>
            <a:pPr>
              <a:buFontTx/>
              <a:buChar char="-"/>
            </a:pPr>
            <a:r>
              <a:rPr lang="en-ZA" sz="2800" dirty="0">
                <a:latin typeface="Times New Roman" panose="02020603050405020304" pitchFamily="18" charset="0"/>
                <a:cs typeface="Times New Roman" panose="02020603050405020304" pitchFamily="18" charset="0"/>
              </a:rPr>
              <a:t>Meaning of voluntary return in safety and with dignity</a:t>
            </a:r>
          </a:p>
          <a:p>
            <a:pPr>
              <a:buFontTx/>
              <a:buChar char="-"/>
            </a:pPr>
            <a:r>
              <a:rPr lang="en-ZA" sz="2800" dirty="0">
                <a:latin typeface="Times New Roman" panose="02020603050405020304" pitchFamily="18" charset="0"/>
                <a:cs typeface="Times New Roman" panose="02020603050405020304" pitchFamily="18" charset="0"/>
              </a:rPr>
              <a:t>Lessons learned from past return of refugees and IDPs</a:t>
            </a:r>
          </a:p>
          <a:p>
            <a:pPr>
              <a:buFontTx/>
              <a:buChar char="-"/>
            </a:pPr>
            <a:r>
              <a:rPr lang="en-ZA" sz="2800" dirty="0">
                <a:latin typeface="Times New Roman" panose="02020603050405020304" pitchFamily="18" charset="0"/>
                <a:cs typeface="Times New Roman" panose="02020603050405020304" pitchFamily="18" charset="0"/>
              </a:rPr>
              <a:t>Ongoing support to returning refugees and IDPs</a:t>
            </a:r>
          </a:p>
          <a:p>
            <a:pPr>
              <a:buFontTx/>
              <a:buChar char="-"/>
            </a:pPr>
            <a:r>
              <a:rPr lang="en-ZA" sz="2800" dirty="0">
                <a:latin typeface="Times New Roman" panose="02020603050405020304" pitchFamily="18" charset="0"/>
                <a:cs typeface="Times New Roman" panose="02020603050405020304" pitchFamily="18" charset="0"/>
              </a:rPr>
              <a:t>Measures to ensure safe and dignified return of refugees and IDPs</a:t>
            </a:r>
          </a:p>
          <a:p>
            <a:pPr>
              <a:buFontTx/>
              <a:buChar char="-"/>
            </a:pPr>
            <a:r>
              <a:rPr lang="en-ZA" sz="2800" dirty="0">
                <a:latin typeface="Times New Roman" panose="02020603050405020304" pitchFamily="18" charset="0"/>
                <a:cs typeface="Times New Roman" panose="02020603050405020304" pitchFamily="18" charset="0"/>
              </a:rPr>
              <a:t>Conclusion</a:t>
            </a:r>
          </a:p>
          <a:p>
            <a:pPr>
              <a:buFontTx/>
              <a:buChar char="-"/>
            </a:pPr>
            <a:r>
              <a:rPr lang="en-ZA" sz="2800" dirty="0">
                <a:latin typeface="Times New Roman" panose="02020603050405020304" pitchFamily="18" charset="0"/>
                <a:cs typeface="Times New Roman" panose="02020603050405020304" pitchFamily="18" charset="0"/>
              </a:rPr>
              <a:t>Key policy recommendations</a:t>
            </a:r>
          </a:p>
          <a:p>
            <a:pPr>
              <a:buFontTx/>
              <a:buChar char="-"/>
            </a:pPr>
            <a:endParaRPr lang="en-ZA"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59C4FDC-BAAC-4ABE-A0BD-7BDB223D7DA1}" type="slidenum">
              <a:rPr lang="en-ZA" smtClean="0"/>
              <a:pPr/>
              <a:t>2</a:t>
            </a:fld>
            <a:endParaRPr lang="en-Z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504056"/>
          </a:xfrm>
        </p:spPr>
        <p:txBody>
          <a:bodyPr>
            <a:noAutofit/>
          </a:bodyPr>
          <a:lstStyle/>
          <a:p>
            <a:r>
              <a:rPr lang="en-ZA" sz="3200" b="1" dirty="0">
                <a:latin typeface="Times New Roman" panose="02020603050405020304" pitchFamily="18" charset="0"/>
                <a:cs typeface="Times New Roman" panose="02020603050405020304" pitchFamily="18" charset="0"/>
              </a:rPr>
              <a:t>Introduction</a:t>
            </a:r>
            <a:endParaRPr lang="en-ZA" sz="3200" b="1" dirty="0"/>
          </a:p>
        </p:txBody>
      </p:sp>
      <p:sp>
        <p:nvSpPr>
          <p:cNvPr id="3" name="Content Placeholder 2"/>
          <p:cNvSpPr>
            <a:spLocks noGrp="1"/>
          </p:cNvSpPr>
          <p:nvPr>
            <p:ph idx="1"/>
          </p:nvPr>
        </p:nvSpPr>
        <p:spPr>
          <a:xfrm>
            <a:off x="179512" y="764704"/>
            <a:ext cx="8784976" cy="5904656"/>
          </a:xfrm>
        </p:spPr>
        <p:txBody>
          <a:bodyPr>
            <a:noAutofit/>
          </a:bodyPr>
          <a:lstStyle/>
          <a:p>
            <a:pPr algn="just"/>
            <a:r>
              <a:rPr lang="en-ZA" sz="2400" dirty="0">
                <a:latin typeface="Times New Roman" panose="02020603050405020304" pitchFamily="18" charset="0"/>
                <a:cs typeface="Times New Roman" panose="02020603050405020304" pitchFamily="18" charset="0"/>
              </a:rPr>
              <a:t>South Sudanese have a long experience of forced displacement.</a:t>
            </a:r>
          </a:p>
          <a:p>
            <a:pPr algn="just"/>
            <a:r>
              <a:rPr lang="en-ZA" sz="2400" dirty="0">
                <a:latin typeface="Times New Roman" panose="02020603050405020304" pitchFamily="18" charset="0"/>
                <a:cs typeface="Times New Roman" panose="02020603050405020304" pitchFamily="18" charset="0"/>
              </a:rPr>
              <a:t>There are close to 4 million displaced South Sudanese (2.5 million IDPs and 2.3 million refugees).</a:t>
            </a:r>
          </a:p>
          <a:p>
            <a:pPr algn="just"/>
            <a:r>
              <a:rPr lang="en-ZA" sz="2400" dirty="0">
                <a:latin typeface="Times New Roman" panose="02020603050405020304" pitchFamily="18" charset="0"/>
                <a:cs typeface="Times New Roman" panose="02020603050405020304" pitchFamily="18" charset="0"/>
              </a:rPr>
              <a:t>As peace returns, displaced persons are spontaneously returning to places of origin or choice. Organized mass returns have not started.</a:t>
            </a:r>
          </a:p>
          <a:p>
            <a:pPr algn="just"/>
            <a:r>
              <a:rPr lang="en-ZA" sz="2400" dirty="0">
                <a:latin typeface="Times New Roman" panose="02020603050405020304" pitchFamily="18" charset="0"/>
                <a:cs typeface="Times New Roman" panose="02020603050405020304" pitchFamily="18" charset="0"/>
              </a:rPr>
              <a:t>Some of the displaced persons are not returning ‘home’ for the first time. There have been ‘cycles of displacement’ or ‘</a:t>
            </a:r>
            <a:r>
              <a:rPr lang="en-ZA" sz="2400" dirty="0" err="1">
                <a:latin typeface="Times New Roman" panose="02020603050405020304" pitchFamily="18" charset="0"/>
                <a:cs typeface="Times New Roman" panose="02020603050405020304" pitchFamily="18" charset="0"/>
              </a:rPr>
              <a:t>pendular</a:t>
            </a:r>
            <a:r>
              <a:rPr lang="en-ZA" sz="2400" dirty="0">
                <a:latin typeface="Times New Roman" panose="02020603050405020304" pitchFamily="18" charset="0"/>
                <a:cs typeface="Times New Roman" panose="02020603050405020304" pitchFamily="18" charset="0"/>
              </a:rPr>
              <a:t>’ movements over decades.</a:t>
            </a:r>
          </a:p>
          <a:p>
            <a:pPr algn="just"/>
            <a:r>
              <a:rPr lang="en-ZA" sz="2400" dirty="0">
                <a:latin typeface="Times New Roman" panose="02020603050405020304" pitchFamily="18" charset="0"/>
                <a:cs typeface="Times New Roman" panose="02020603050405020304" pitchFamily="18" charset="0"/>
              </a:rPr>
              <a:t>R-ARCSS (</a:t>
            </a:r>
            <a:r>
              <a:rPr lang="en-ZA" sz="2400" dirty="0" err="1">
                <a:latin typeface="Times New Roman" panose="02020603050405020304" pitchFamily="18" charset="0"/>
                <a:cs typeface="Times New Roman" panose="02020603050405020304" pitchFamily="18" charset="0"/>
              </a:rPr>
              <a:t>Chpt</a:t>
            </a:r>
            <a:r>
              <a:rPr lang="en-ZA" sz="2400" dirty="0">
                <a:latin typeface="Times New Roman" panose="02020603050405020304" pitchFamily="18" charset="0"/>
                <a:cs typeface="Times New Roman" panose="02020603050405020304" pitchFamily="18" charset="0"/>
              </a:rPr>
              <a:t> 3.1.1.5) states that Parties ‘shall ensure’ right of return of refugees and IDPs in safety and dignity. The relevant international and regional legal instruments (the 1951 Refugee Convention, the 1969 OAU Convention, and the Guiding Principles on Internal Displacement) requires respect of these.</a:t>
            </a:r>
          </a:p>
          <a:p>
            <a:pPr algn="just"/>
            <a:r>
              <a:rPr lang="en-ZA" sz="2400" dirty="0">
                <a:latin typeface="Times New Roman" panose="02020603050405020304" pitchFamily="18" charset="0"/>
                <a:cs typeface="Times New Roman" panose="02020603050405020304" pitchFamily="18" charset="0"/>
              </a:rPr>
              <a:t>Paper discusses efforts to facilitate voluntary return of IDPs and refugees in safety and with dignity. </a:t>
            </a:r>
          </a:p>
        </p:txBody>
      </p:sp>
      <p:sp>
        <p:nvSpPr>
          <p:cNvPr id="4" name="Slide Number Placeholder 3"/>
          <p:cNvSpPr>
            <a:spLocks noGrp="1"/>
          </p:cNvSpPr>
          <p:nvPr>
            <p:ph type="sldNum" sz="quarter" idx="12"/>
          </p:nvPr>
        </p:nvSpPr>
        <p:spPr/>
        <p:txBody>
          <a:bodyPr/>
          <a:lstStyle/>
          <a:p>
            <a:fld id="{559C4FDC-BAAC-4ABE-A0BD-7BDB223D7DA1}" type="slidenum">
              <a:rPr lang="en-ZA" smtClean="0"/>
              <a:pPr/>
              <a:t>3</a:t>
            </a:fld>
            <a:endParaRPr lang="en-Z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229600" cy="1080120"/>
          </a:xfrm>
        </p:spPr>
        <p:txBody>
          <a:bodyPr>
            <a:noAutofit/>
          </a:bodyPr>
          <a:lstStyle/>
          <a:p>
            <a:r>
              <a:rPr lang="en-ZA" sz="3200" b="1" dirty="0">
                <a:latin typeface="Times New Roman" panose="02020603050405020304" pitchFamily="18" charset="0"/>
                <a:cs typeface="Times New Roman" panose="02020603050405020304" pitchFamily="18" charset="0"/>
              </a:rPr>
              <a:t>Meaning of voluntary return in safety and with dignity </a:t>
            </a:r>
          </a:p>
        </p:txBody>
      </p:sp>
      <p:sp>
        <p:nvSpPr>
          <p:cNvPr id="3" name="Content Placeholder 2"/>
          <p:cNvSpPr>
            <a:spLocks noGrp="1"/>
          </p:cNvSpPr>
          <p:nvPr>
            <p:ph idx="1"/>
          </p:nvPr>
        </p:nvSpPr>
        <p:spPr>
          <a:xfrm>
            <a:off x="323528" y="1772816"/>
            <a:ext cx="8712968" cy="3989040"/>
          </a:xfrm>
        </p:spPr>
        <p:txBody>
          <a:bodyPr>
            <a:normAutofit/>
          </a:bodyPr>
          <a:lstStyle/>
          <a:p>
            <a:pPr algn="just"/>
            <a:r>
              <a:rPr lang="en-ZA" sz="2800" b="1" dirty="0">
                <a:latin typeface="Times New Roman" panose="02020603050405020304" pitchFamily="18" charset="0"/>
                <a:cs typeface="Times New Roman" panose="02020603050405020304" pitchFamily="18" charset="0"/>
              </a:rPr>
              <a:t>Voluntariness</a:t>
            </a:r>
            <a:r>
              <a:rPr lang="en-ZA" sz="2800" dirty="0">
                <a:latin typeface="Times New Roman" panose="02020603050405020304" pitchFamily="18" charset="0"/>
                <a:cs typeface="Times New Roman" panose="02020603050405020304" pitchFamily="18" charset="0"/>
              </a:rPr>
              <a:t> means absence of measures to coerce refugees or IDPs to return or to discourage them from returning to places of origin or choice.</a:t>
            </a:r>
          </a:p>
          <a:p>
            <a:pPr algn="just"/>
            <a:r>
              <a:rPr lang="en-ZA" sz="2800" b="1" dirty="0">
                <a:latin typeface="Times New Roman" panose="02020603050405020304" pitchFamily="18" charset="0"/>
                <a:cs typeface="Times New Roman" panose="02020603050405020304" pitchFamily="18" charset="0"/>
              </a:rPr>
              <a:t>Safety</a:t>
            </a:r>
            <a:r>
              <a:rPr lang="en-ZA" sz="2800" dirty="0">
                <a:latin typeface="Times New Roman" panose="02020603050405020304" pitchFamily="18" charset="0"/>
                <a:cs typeface="Times New Roman" panose="02020603050405020304" pitchFamily="18" charset="0"/>
              </a:rPr>
              <a:t> means  return under conditions of legal, physical and material security.</a:t>
            </a:r>
          </a:p>
          <a:p>
            <a:pPr algn="just"/>
            <a:r>
              <a:rPr lang="en-ZA" sz="2800" b="1" dirty="0">
                <a:latin typeface="Times New Roman" panose="02020603050405020304" pitchFamily="18" charset="0"/>
                <a:cs typeface="Times New Roman" panose="02020603050405020304" pitchFamily="18" charset="0"/>
              </a:rPr>
              <a:t>Dignity</a:t>
            </a:r>
            <a:r>
              <a:rPr lang="en-ZA" sz="2800" dirty="0">
                <a:latin typeface="Times New Roman" panose="02020603050405020304" pitchFamily="18" charset="0"/>
                <a:cs typeface="Times New Roman" panose="02020603050405020304" pitchFamily="18" charset="0"/>
              </a:rPr>
              <a:t> means treatment with respect etc. during or after return to places of origin or </a:t>
            </a:r>
            <a:r>
              <a:rPr lang="en-ZA" sz="2800" dirty="0" err="1">
                <a:latin typeface="Times New Roman" panose="02020603050405020304" pitchFamily="18" charset="0"/>
                <a:cs typeface="Times New Roman" panose="02020603050405020304" pitchFamily="18" charset="0"/>
              </a:rPr>
              <a:t>chioce</a:t>
            </a:r>
            <a:r>
              <a:rPr lang="en-ZA" sz="2800" dirty="0">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12"/>
          </p:nvPr>
        </p:nvSpPr>
        <p:spPr/>
        <p:txBody>
          <a:bodyPr/>
          <a:lstStyle/>
          <a:p>
            <a:fld id="{559C4FDC-BAAC-4ABE-A0BD-7BDB223D7DA1}" type="slidenum">
              <a:rPr lang="en-ZA" smtClean="0"/>
              <a:pPr/>
              <a:t>4</a:t>
            </a:fld>
            <a:endParaRPr lang="en-ZA"/>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78098"/>
          </a:xfrm>
        </p:spPr>
        <p:txBody>
          <a:bodyPr>
            <a:noAutofit/>
          </a:bodyPr>
          <a:lstStyle/>
          <a:p>
            <a:r>
              <a:rPr lang="en-ZA" sz="3200" b="1" dirty="0">
                <a:latin typeface="Times New Roman" panose="02020603050405020304" pitchFamily="18" charset="0"/>
                <a:cs typeface="Times New Roman" panose="02020603050405020304" pitchFamily="18" charset="0"/>
              </a:rPr>
              <a:t>Lessons from past return of refugees and IDPs</a:t>
            </a:r>
          </a:p>
        </p:txBody>
      </p:sp>
      <p:sp>
        <p:nvSpPr>
          <p:cNvPr id="3" name="Content Placeholder 2"/>
          <p:cNvSpPr>
            <a:spLocks noGrp="1"/>
          </p:cNvSpPr>
          <p:nvPr>
            <p:ph idx="1"/>
          </p:nvPr>
        </p:nvSpPr>
        <p:spPr>
          <a:xfrm>
            <a:off x="468284" y="1412776"/>
            <a:ext cx="8229600" cy="5040560"/>
          </a:xfrm>
        </p:spPr>
        <p:txBody>
          <a:bodyPr>
            <a:normAutofit/>
          </a:bodyPr>
          <a:lstStyle/>
          <a:p>
            <a:pPr algn="just"/>
            <a:r>
              <a:rPr lang="en-ZA" sz="2800" b="1" dirty="0">
                <a:latin typeface="Times New Roman" panose="02020603050405020304" pitchFamily="18" charset="0"/>
                <a:cs typeface="Times New Roman" panose="02020603050405020304" pitchFamily="18" charset="0"/>
              </a:rPr>
              <a:t>After Addis Ababa Agreement (1972): </a:t>
            </a:r>
            <a:r>
              <a:rPr lang="en-ZA" sz="2800" dirty="0">
                <a:latin typeface="Times New Roman" panose="02020603050405020304" pitchFamily="18" charset="0"/>
                <a:cs typeface="Times New Roman" panose="02020603050405020304" pitchFamily="18" charset="0"/>
              </a:rPr>
              <a:t>at the end of the war, 500,000 persons hid in the bush and 180,000 were refugees. UNHCR supported return of the IDPs and refugees under ‘good offices’ notion, and there was commitment on the part of the </a:t>
            </a:r>
            <a:r>
              <a:rPr lang="en-ZA" sz="2800" dirty="0" err="1">
                <a:latin typeface="Times New Roman" panose="02020603050405020304" pitchFamily="18" charset="0"/>
                <a:cs typeface="Times New Roman" panose="02020603050405020304" pitchFamily="18" charset="0"/>
              </a:rPr>
              <a:t>Nimeri</a:t>
            </a:r>
            <a:r>
              <a:rPr lang="en-ZA" sz="2800" dirty="0">
                <a:latin typeface="Times New Roman" panose="02020603050405020304" pitchFamily="18" charset="0"/>
                <a:cs typeface="Times New Roman" panose="02020603050405020304" pitchFamily="18" charset="0"/>
              </a:rPr>
              <a:t> government to return of displaced persons, for example, his government contributed into special fund more than what was expected. (</a:t>
            </a:r>
            <a:r>
              <a:rPr lang="en-ZA" sz="2800" b="1" dirty="0">
                <a:latin typeface="Times New Roman" panose="02020603050405020304" pitchFamily="18" charset="0"/>
                <a:cs typeface="Times New Roman" panose="02020603050405020304" pitchFamily="18" charset="0"/>
              </a:rPr>
              <a:t>So,  commitment of the Government and good support from UNHCR and other partners were crucial to the success of the return exercise</a:t>
            </a:r>
            <a:r>
              <a:rPr lang="en-ZA" sz="2800" dirty="0">
                <a:latin typeface="Times New Roman" panose="02020603050405020304" pitchFamily="18" charset="0"/>
                <a:cs typeface="Times New Roman" panose="02020603050405020304" pitchFamily="18" charset="0"/>
              </a:rPr>
              <a:t>)</a:t>
            </a:r>
          </a:p>
          <a:p>
            <a:pPr marL="0" indent="0">
              <a:buNone/>
            </a:pPr>
            <a:endParaRPr lang="en-ZA"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559C4FDC-BAAC-4ABE-A0BD-7BDB223D7DA1}" type="slidenum">
              <a:rPr lang="en-ZA" smtClean="0"/>
              <a:pPr/>
              <a:t>5</a:t>
            </a:fld>
            <a:endParaRPr lang="en-Z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en-US" dirty="0"/>
          </a:p>
        </p:txBody>
      </p:sp>
      <p:sp>
        <p:nvSpPr>
          <p:cNvPr id="3" name="Content Placeholder 2"/>
          <p:cNvSpPr>
            <a:spLocks noGrp="1"/>
          </p:cNvSpPr>
          <p:nvPr>
            <p:ph idx="1"/>
          </p:nvPr>
        </p:nvSpPr>
        <p:spPr>
          <a:xfrm>
            <a:off x="457200" y="1052736"/>
            <a:ext cx="8229600" cy="5073427"/>
          </a:xfrm>
        </p:spPr>
        <p:txBody>
          <a:bodyPr>
            <a:normAutofit/>
          </a:bodyPr>
          <a:lstStyle/>
          <a:p>
            <a:pPr algn="just"/>
            <a:r>
              <a:rPr lang="en-US" sz="2800" b="1" dirty="0"/>
              <a:t>After the 2005 CPA</a:t>
            </a:r>
            <a:r>
              <a:rPr lang="en-US" sz="2800" dirty="0"/>
              <a:t>: millions of people were killed or displaced during the war. Many people were facilitated to return voluntarily, in safety and with dignity but there many challenges including:</a:t>
            </a:r>
          </a:p>
          <a:p>
            <a:pPr lvl="1" algn="just"/>
            <a:r>
              <a:rPr lang="en-US" sz="2400" dirty="0"/>
              <a:t>Persistence of insecurity in some areas</a:t>
            </a:r>
          </a:p>
          <a:p>
            <a:pPr lvl="1" algn="just"/>
            <a:r>
              <a:rPr lang="en-US" sz="2400" dirty="0"/>
              <a:t>Inadequate preparation of the whole return process</a:t>
            </a:r>
          </a:p>
          <a:p>
            <a:pPr lvl="1" algn="just"/>
            <a:r>
              <a:rPr lang="en-US" sz="2400" dirty="0"/>
              <a:t>Poor coordination among partners</a:t>
            </a:r>
          </a:p>
          <a:p>
            <a:pPr lvl="1" algn="just"/>
            <a:r>
              <a:rPr lang="en-US" sz="2400" dirty="0"/>
              <a:t>Insufficient start-up packages</a:t>
            </a:r>
          </a:p>
        </p:txBody>
      </p:sp>
      <p:sp>
        <p:nvSpPr>
          <p:cNvPr id="4" name="Slide Number Placeholder 3"/>
          <p:cNvSpPr>
            <a:spLocks noGrp="1"/>
          </p:cNvSpPr>
          <p:nvPr>
            <p:ph type="sldNum" sz="quarter" idx="12"/>
          </p:nvPr>
        </p:nvSpPr>
        <p:spPr/>
        <p:txBody>
          <a:bodyPr/>
          <a:lstStyle/>
          <a:p>
            <a:fld id="{559C4FDC-BAAC-4ABE-A0BD-7BDB223D7DA1}" type="slidenum">
              <a:rPr lang="en-ZA" smtClean="0"/>
              <a:pPr/>
              <a:t>6</a:t>
            </a:fld>
            <a:endParaRPr lang="en-ZA"/>
          </a:p>
        </p:txBody>
      </p:sp>
    </p:spTree>
    <p:extLst>
      <p:ext uri="{BB962C8B-B14F-4D97-AF65-F5344CB8AC3E}">
        <p14:creationId xmlns:p14="http://schemas.microsoft.com/office/powerpoint/2010/main" val="4085355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Ongoing Support to returning refugees and IDPs</a:t>
            </a:r>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pPr algn="just"/>
            <a:r>
              <a:rPr lang="en-US" sz="3000" dirty="0"/>
              <a:t>MHADM and RRC are developing policies to promote return in safety and with dignity, such as the 2020 South Sudan durable Solutions Strategy and Action Plan.</a:t>
            </a:r>
          </a:p>
          <a:p>
            <a:pPr algn="just"/>
            <a:r>
              <a:rPr lang="en-US" sz="3000" dirty="0"/>
              <a:t>Spontaneous returns are happening even though some organizations and individuals (including academics) saying conditions are not conducive for  return due to persistence of violence, food insecurity, lack of commitment of construction funds etc.</a:t>
            </a:r>
          </a:p>
          <a:p>
            <a:pPr algn="just"/>
            <a:r>
              <a:rPr lang="en-US" sz="3000" dirty="0"/>
              <a:t>But, support is being provided to those returning on their own (for example under the ‘Pockets of Hope’ Program).</a:t>
            </a:r>
          </a:p>
          <a:p>
            <a:endParaRPr lang="en-US" sz="2800" dirty="0"/>
          </a:p>
          <a:p>
            <a:endParaRPr lang="en-US" sz="2800" dirty="0"/>
          </a:p>
        </p:txBody>
      </p:sp>
      <p:sp>
        <p:nvSpPr>
          <p:cNvPr id="4" name="Slide Number Placeholder 3"/>
          <p:cNvSpPr>
            <a:spLocks noGrp="1"/>
          </p:cNvSpPr>
          <p:nvPr>
            <p:ph type="sldNum" sz="quarter" idx="12"/>
          </p:nvPr>
        </p:nvSpPr>
        <p:spPr/>
        <p:txBody>
          <a:bodyPr/>
          <a:lstStyle/>
          <a:p>
            <a:fld id="{559C4FDC-BAAC-4ABE-A0BD-7BDB223D7DA1}" type="slidenum">
              <a:rPr lang="en-ZA" smtClean="0"/>
              <a:pPr/>
              <a:t>7</a:t>
            </a:fld>
            <a:endParaRPr lang="en-ZA"/>
          </a:p>
        </p:txBody>
      </p:sp>
    </p:spTree>
    <p:extLst>
      <p:ext uri="{BB962C8B-B14F-4D97-AF65-F5344CB8AC3E}">
        <p14:creationId xmlns:p14="http://schemas.microsoft.com/office/powerpoint/2010/main" val="3581866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n-US" sz="3200" b="1" dirty="0"/>
              <a:t>Measures to ensure safe and dignified return of refugees and IDPs</a:t>
            </a:r>
          </a:p>
        </p:txBody>
      </p:sp>
      <p:sp>
        <p:nvSpPr>
          <p:cNvPr id="3" name="Content Placeholder 2"/>
          <p:cNvSpPr>
            <a:spLocks noGrp="1"/>
          </p:cNvSpPr>
          <p:nvPr>
            <p:ph idx="1"/>
          </p:nvPr>
        </p:nvSpPr>
        <p:spPr/>
        <p:txBody>
          <a:bodyPr>
            <a:normAutofit/>
          </a:bodyPr>
          <a:lstStyle/>
          <a:p>
            <a:r>
              <a:rPr lang="en-US" sz="2800" dirty="0"/>
              <a:t>Government and partners should adopt measures to promote returns in safety and with dignity:</a:t>
            </a:r>
          </a:p>
          <a:p>
            <a:pPr lvl="1"/>
            <a:r>
              <a:rPr lang="en-US" sz="2400" dirty="0"/>
              <a:t>Ensure security and safety for IDPs, refugees and host communities</a:t>
            </a:r>
          </a:p>
          <a:p>
            <a:pPr lvl="1"/>
            <a:r>
              <a:rPr lang="en-US" sz="2400" dirty="0"/>
              <a:t>Provide basic services</a:t>
            </a:r>
          </a:p>
          <a:p>
            <a:pPr lvl="1"/>
            <a:r>
              <a:rPr lang="en-US" sz="2400" dirty="0"/>
              <a:t>Enhance </a:t>
            </a:r>
            <a:r>
              <a:rPr lang="en-US" sz="2400" dirty="0" err="1"/>
              <a:t>peacebuilding</a:t>
            </a:r>
            <a:r>
              <a:rPr lang="en-US" sz="2400" dirty="0"/>
              <a:t> and reconciliation across the country</a:t>
            </a:r>
          </a:p>
          <a:p>
            <a:pPr lvl="1"/>
            <a:r>
              <a:rPr lang="en-US" sz="2400" dirty="0"/>
              <a:t>Implement livelihood activities</a:t>
            </a:r>
          </a:p>
          <a:p>
            <a:pPr lvl="1"/>
            <a:r>
              <a:rPr lang="en-US" sz="2400" dirty="0"/>
              <a:t>Enhance government institutional capacities</a:t>
            </a:r>
          </a:p>
          <a:p>
            <a:pPr lvl="1"/>
            <a:r>
              <a:rPr lang="en-US" sz="2400" dirty="0"/>
              <a:t>Strengthen partnerships and coordination </a:t>
            </a:r>
          </a:p>
        </p:txBody>
      </p:sp>
      <p:sp>
        <p:nvSpPr>
          <p:cNvPr id="4" name="Slide Number Placeholder 3"/>
          <p:cNvSpPr>
            <a:spLocks noGrp="1"/>
          </p:cNvSpPr>
          <p:nvPr>
            <p:ph type="sldNum" sz="quarter" idx="12"/>
          </p:nvPr>
        </p:nvSpPr>
        <p:spPr/>
        <p:txBody>
          <a:bodyPr/>
          <a:lstStyle/>
          <a:p>
            <a:fld id="{559C4FDC-BAAC-4ABE-A0BD-7BDB223D7DA1}" type="slidenum">
              <a:rPr lang="en-ZA" smtClean="0"/>
              <a:pPr/>
              <a:t>8</a:t>
            </a:fld>
            <a:endParaRPr lang="en-ZA"/>
          </a:p>
        </p:txBody>
      </p:sp>
    </p:spTree>
    <p:extLst>
      <p:ext uri="{BB962C8B-B14F-4D97-AF65-F5344CB8AC3E}">
        <p14:creationId xmlns:p14="http://schemas.microsoft.com/office/powerpoint/2010/main" val="3559251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Conclusion</a:t>
            </a:r>
          </a:p>
        </p:txBody>
      </p:sp>
      <p:sp>
        <p:nvSpPr>
          <p:cNvPr id="3" name="Content Placeholder 2"/>
          <p:cNvSpPr>
            <a:spLocks noGrp="1"/>
          </p:cNvSpPr>
          <p:nvPr>
            <p:ph idx="1"/>
          </p:nvPr>
        </p:nvSpPr>
        <p:spPr>
          <a:xfrm>
            <a:off x="457200" y="1417638"/>
            <a:ext cx="8229600" cy="4708525"/>
          </a:xfrm>
        </p:spPr>
        <p:txBody>
          <a:bodyPr>
            <a:normAutofit/>
          </a:bodyPr>
          <a:lstStyle/>
          <a:p>
            <a:pPr algn="just"/>
            <a:r>
              <a:rPr lang="en-US" sz="2800" dirty="0"/>
              <a:t>R-ARCSS requires the Parties to ensure right of return of IDPs and refugees in safety and with dignity. </a:t>
            </a:r>
          </a:p>
          <a:p>
            <a:pPr algn="just"/>
            <a:r>
              <a:rPr lang="en-US" sz="2800" dirty="0"/>
              <a:t>The Government and partners should create conducive conditions for return in safety and with dignity by dealing with obstacles to returns including fully implementing the R-ARCSS so as to ensure security, provide basic services, and support livelihoods (</a:t>
            </a:r>
            <a:r>
              <a:rPr lang="en-US" sz="2800" b="1" dirty="0"/>
              <a:t>of course boosting economic growth is essential</a:t>
            </a:r>
            <a:r>
              <a:rPr lang="en-US" sz="2800" dirty="0"/>
              <a:t>)</a:t>
            </a:r>
          </a:p>
        </p:txBody>
      </p:sp>
      <p:sp>
        <p:nvSpPr>
          <p:cNvPr id="4" name="Slide Number Placeholder 3"/>
          <p:cNvSpPr>
            <a:spLocks noGrp="1"/>
          </p:cNvSpPr>
          <p:nvPr>
            <p:ph type="sldNum" sz="quarter" idx="12"/>
          </p:nvPr>
        </p:nvSpPr>
        <p:spPr/>
        <p:txBody>
          <a:bodyPr/>
          <a:lstStyle/>
          <a:p>
            <a:fld id="{559C4FDC-BAAC-4ABE-A0BD-7BDB223D7DA1}" type="slidenum">
              <a:rPr lang="en-ZA" smtClean="0"/>
              <a:pPr/>
              <a:t>9</a:t>
            </a:fld>
            <a:endParaRPr lang="en-ZA"/>
          </a:p>
        </p:txBody>
      </p:sp>
    </p:spTree>
    <p:extLst>
      <p:ext uri="{BB962C8B-B14F-4D97-AF65-F5344CB8AC3E}">
        <p14:creationId xmlns:p14="http://schemas.microsoft.com/office/powerpoint/2010/main" val="1058463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737</Words>
  <Application>Microsoft Office PowerPoint</Application>
  <PresentationFormat>On-screen Show (4:3)</PresentationFormat>
  <Paragraphs>70</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  National Economic Conference, 2023</vt:lpstr>
      <vt:lpstr>Outline </vt:lpstr>
      <vt:lpstr>Introduction</vt:lpstr>
      <vt:lpstr>Meaning of voluntary return in safety and with dignity </vt:lpstr>
      <vt:lpstr>Lessons from past return of refugees and IDPs</vt:lpstr>
      <vt:lpstr>PowerPoint Presentation</vt:lpstr>
      <vt:lpstr>Ongoing Support to returning refugees and IDPs</vt:lpstr>
      <vt:lpstr>Measures to ensure safe and dignified return of refugees and IDPs</vt:lpstr>
      <vt:lpstr>Conclusion</vt:lpstr>
      <vt:lpstr>Key policy 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PsPaida</dc:creator>
  <cp:lastModifiedBy>Meeting</cp:lastModifiedBy>
  <cp:revision>71</cp:revision>
  <cp:lastPrinted>2023-09-05T08:13:13Z</cp:lastPrinted>
  <dcterms:created xsi:type="dcterms:W3CDTF">2023-06-20T16:45:31Z</dcterms:created>
  <dcterms:modified xsi:type="dcterms:W3CDTF">2023-09-08T12:16:49Z</dcterms:modified>
</cp:coreProperties>
</file>