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73" r:id="rId4"/>
    <p:sldId id="264" r:id="rId5"/>
    <p:sldId id="266" r:id="rId6"/>
    <p:sldId id="425" r:id="rId7"/>
    <p:sldId id="274" r:id="rId8"/>
    <p:sldId id="399" r:id="rId9"/>
    <p:sldId id="400" r:id="rId10"/>
    <p:sldId id="401" r:id="rId11"/>
    <p:sldId id="408" r:id="rId12"/>
    <p:sldId id="352" r:id="rId13"/>
    <p:sldId id="429" r:id="rId14"/>
    <p:sldId id="419" r:id="rId15"/>
    <p:sldId id="423" r:id="rId16"/>
    <p:sldId id="427" r:id="rId17"/>
    <p:sldId id="272" r:id="rId18"/>
    <p:sldId id="424" r:id="rId19"/>
    <p:sldId id="267" r:id="rId20"/>
    <p:sldId id="426" r:id="rId21"/>
    <p:sldId id="271" r:id="rId22"/>
  </p:sldIdLst>
  <p:sldSz cx="12192000" cy="6858000"/>
  <p:notesSz cx="6858000" cy="9144000"/>
  <p:defaultTextStyle>
    <a:defPPr>
      <a:defRPr lang="en-S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5"/>
    <p:restoredTop sz="94672"/>
  </p:normalViewPr>
  <p:slideViewPr>
    <p:cSldViewPr snapToGrid="0">
      <p:cViewPr varScale="1">
        <p:scale>
          <a:sx n="185" d="100"/>
          <a:sy n="185" d="100"/>
        </p:scale>
        <p:origin x="11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759894495065548"/>
          <c:y val="2.0149254827921997E-2"/>
          <c:w val="0.77413074539764226"/>
          <c:h val="0.81005141109938572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5771607396161758E-2"/>
                  <c:y val="-0.326596955497072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117.035</a:t>
                    </a:r>
                  </a:p>
                </c:rich>
              </c:tx>
              <c:spPr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89599584060962"/>
                      <c:h val="9.205489148471629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1855-435A-9C23-2CCF241FC1C3}"/>
                </c:ext>
              </c:extLst>
            </c:dLbl>
            <c:dLbl>
              <c:idx val="1"/>
              <c:layout>
                <c:manualLayout>
                  <c:x val="4.1541224853312547E-2"/>
                  <c:y val="-0.404741362933238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191.8</a:t>
                    </a:r>
                  </a:p>
                </c:rich>
              </c:tx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51005539188135"/>
                      <c:h val="8.139113342103643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855-435A-9C23-2CCF241FC1C3}"/>
                </c:ext>
              </c:extLst>
            </c:dLbl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Sheet1!$D$5:$E$5</c:f>
              <c:strCache>
                <c:ptCount val="2"/>
                <c:pt idx="0">
                  <c:v>Target</c:v>
                </c:pt>
                <c:pt idx="1">
                  <c:v>Actual</c:v>
                </c:pt>
              </c:strCache>
            </c:strRef>
          </c:cat>
          <c:val>
            <c:numRef>
              <c:f>Sheet1!$D$6:$E$6</c:f>
              <c:numCache>
                <c:formatCode>_(* #,##0.00_);_(* \(#,##0.00\);_(* "-"??_);_(@_)</c:formatCode>
                <c:ptCount val="2"/>
                <c:pt idx="0">
                  <c:v>58248999195</c:v>
                </c:pt>
                <c:pt idx="1">
                  <c:v>80492950288.347412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55-435A-9C23-2CCF241FC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5196736"/>
        <c:axId val="605198384"/>
        <c:axId val="0"/>
      </c:bar3DChart>
      <c:catAx>
        <c:axId val="60519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S"/>
          </a:p>
        </c:txPr>
        <c:crossAx val="605198384"/>
        <c:crosses val="autoZero"/>
        <c:auto val="1"/>
        <c:lblAlgn val="ctr"/>
        <c:lblOffset val="100"/>
        <c:noMultiLvlLbl val="0"/>
      </c:catAx>
      <c:valAx>
        <c:axId val="6051983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6051967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93799350034982E-2"/>
          <c:y val="3.0267911095973543E-2"/>
          <c:w val="0.91996865834993502"/>
          <c:h val="0.88036851885916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9F-4C01-B4DE-B6B278B71C03}"/>
              </c:ext>
            </c:extLst>
          </c:dPt>
          <c:dLbls>
            <c:dLbl>
              <c:idx val="0"/>
              <c:layout>
                <c:manualLayout>
                  <c:x val="-4.9250056400040008E-3"/>
                  <c:y val="1.100651312580855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80%</a:t>
                    </a:r>
                  </a:p>
                </c:rich>
              </c:tx>
              <c:spPr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9136494301487318E-2"/>
                      <c:h val="8.279649498889490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559F-4C01-B4DE-B6B278B71C03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20%</a:t>
                    </a:r>
                  </a:p>
                </c:rich>
              </c:tx>
              <c:spPr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559F-4C01-B4DE-B6B278B71C03}"/>
                </c:ext>
              </c:extLst>
            </c:dLbl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Sheet2!$F$5:$G$5</c:f>
              <c:strCache>
                <c:ptCount val="2"/>
                <c:pt idx="0">
                  <c:v>Domestic taxes</c:v>
                </c:pt>
                <c:pt idx="1">
                  <c:v>Customs</c:v>
                </c:pt>
              </c:strCache>
            </c:strRef>
          </c:cat>
          <c:val>
            <c:numRef>
              <c:f>Sheet2!$F$6:$G$6</c:f>
              <c:numCache>
                <c:formatCode>#,##0.00;[Red]#,##0.00</c:formatCode>
                <c:ptCount val="2"/>
                <c:pt idx="0" formatCode="_(* #,##0.00_);_(* \(#,##0.00\);_(* &quot;-&quot;??_);_(@_)">
                  <c:v>64497998340.775299</c:v>
                </c:pt>
                <c:pt idx="1">
                  <c:v>14748057077.57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9F-4C01-B4DE-B6B278B71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04255136"/>
        <c:axId val="604256784"/>
      </c:barChart>
      <c:catAx>
        <c:axId val="60425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S"/>
          </a:p>
        </c:txPr>
        <c:crossAx val="604256784"/>
        <c:crosses val="autoZero"/>
        <c:auto val="1"/>
        <c:lblAlgn val="ctr"/>
        <c:lblOffset val="100"/>
        <c:noMultiLvlLbl val="0"/>
      </c:catAx>
      <c:valAx>
        <c:axId val="604256784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60425513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AA16B-31E4-9041-8A2D-B682BD328040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3992C3D-279A-D14D-85F7-B7B0984B70A4}">
      <dgm:prSet phldrT="[Text]"/>
      <dgm:spPr/>
      <dgm:t>
        <a:bodyPr/>
        <a:lstStyle/>
        <a:p>
          <a:pPr>
            <a:buAutoNum type="arabicPeriod"/>
          </a:pPr>
          <a:r>
            <a:rPr lang="en-S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NRA Mandate</a:t>
          </a:r>
        </a:p>
      </dgm:t>
    </dgm:pt>
    <dgm:pt modelId="{50BC40E8-3B67-4D45-8E7F-268A4B8F2098}" type="parTrans" cxnId="{E7E6DFCB-C6EF-0C4F-B6AB-AE2F29DDC0F7}">
      <dgm:prSet/>
      <dgm:spPr/>
      <dgm:t>
        <a:bodyPr/>
        <a:lstStyle/>
        <a:p>
          <a:endParaRPr lang="en-GB"/>
        </a:p>
      </dgm:t>
    </dgm:pt>
    <dgm:pt modelId="{C5ADC8C8-9EDF-1748-A73E-0129A69EB521}" type="sibTrans" cxnId="{E7E6DFCB-C6EF-0C4F-B6AB-AE2F29DDC0F7}">
      <dgm:prSet/>
      <dgm:spPr/>
      <dgm:t>
        <a:bodyPr/>
        <a:lstStyle/>
        <a:p>
          <a:endParaRPr lang="en-GB"/>
        </a:p>
      </dgm:t>
    </dgm:pt>
    <dgm:pt modelId="{8128E61E-11A8-9844-815F-C731AF9F3094}">
      <dgm:prSet phldrT="[Text]"/>
      <dgm:spPr/>
      <dgm:t>
        <a:bodyPr/>
        <a:lstStyle/>
        <a:p>
          <a:pPr>
            <a:buAutoNum type="arabicPeriod"/>
          </a:pPr>
          <a:r>
            <a:rPr lang="en-S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Medium Term Initiatives</a:t>
          </a:r>
        </a:p>
      </dgm:t>
    </dgm:pt>
    <dgm:pt modelId="{3B7EFE9E-7B03-8846-8C33-EAFA50C350B8}" type="parTrans" cxnId="{196F353E-1B4C-D24E-9800-CFB27F9482A5}">
      <dgm:prSet/>
      <dgm:spPr/>
      <dgm:t>
        <a:bodyPr/>
        <a:lstStyle/>
        <a:p>
          <a:endParaRPr lang="en-GB"/>
        </a:p>
      </dgm:t>
    </dgm:pt>
    <dgm:pt modelId="{9E192206-61C4-D44B-A50B-988EF8656E6A}" type="sibTrans" cxnId="{196F353E-1B4C-D24E-9800-CFB27F9482A5}">
      <dgm:prSet/>
      <dgm:spPr/>
      <dgm:t>
        <a:bodyPr/>
        <a:lstStyle/>
        <a:p>
          <a:endParaRPr lang="en-GB"/>
        </a:p>
      </dgm:t>
    </dgm:pt>
    <dgm:pt modelId="{5F6CC261-B528-6D48-B503-E383C46CDA41}">
      <dgm:prSet/>
      <dgm:spPr/>
      <dgm:t>
        <a:bodyPr/>
        <a:lstStyle/>
        <a:p>
          <a:r>
            <a:rPr lang="en-S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NRA Asks</a:t>
          </a:r>
          <a:endParaRPr lang="en-GB" dirty="0"/>
        </a:p>
      </dgm:t>
    </dgm:pt>
    <dgm:pt modelId="{8A853C87-8EAA-864D-9810-1100155A125F}" type="parTrans" cxnId="{70CEF603-3528-6B42-BA5C-992CFFDCD40B}">
      <dgm:prSet/>
      <dgm:spPr/>
      <dgm:t>
        <a:bodyPr/>
        <a:lstStyle/>
        <a:p>
          <a:endParaRPr lang="en-GB"/>
        </a:p>
      </dgm:t>
    </dgm:pt>
    <dgm:pt modelId="{A7800553-7633-AB48-958F-E9483E66DEA2}" type="sibTrans" cxnId="{70CEF603-3528-6B42-BA5C-992CFFDCD40B}">
      <dgm:prSet/>
      <dgm:spPr/>
      <dgm:t>
        <a:bodyPr/>
        <a:lstStyle/>
        <a:p>
          <a:endParaRPr lang="en-GB"/>
        </a:p>
      </dgm:t>
    </dgm:pt>
    <dgm:pt modelId="{A2D62DA6-15A5-5A4A-9D5E-FB347C4122A2}">
      <dgm:prSet/>
      <dgm:spPr/>
      <dgm:t>
        <a:bodyPr/>
        <a:lstStyle/>
        <a:p>
          <a:r>
            <a:rPr lang="en-GB" dirty="0"/>
            <a:t>Comparative Analysis </a:t>
          </a:r>
        </a:p>
      </dgm:t>
    </dgm:pt>
    <dgm:pt modelId="{02CB7513-808F-4944-9947-67E3A958C0A6}" type="parTrans" cxnId="{ED001A7C-73FE-4045-9A24-4BE238B9E433}">
      <dgm:prSet/>
      <dgm:spPr/>
      <dgm:t>
        <a:bodyPr/>
        <a:lstStyle/>
        <a:p>
          <a:endParaRPr lang="en-GB"/>
        </a:p>
      </dgm:t>
    </dgm:pt>
    <dgm:pt modelId="{7169F434-B1FE-C641-AA0B-CC7A9BA9C3B8}" type="sibTrans" cxnId="{ED001A7C-73FE-4045-9A24-4BE238B9E433}">
      <dgm:prSet/>
      <dgm:spPr/>
      <dgm:t>
        <a:bodyPr/>
        <a:lstStyle/>
        <a:p>
          <a:endParaRPr lang="en-GB"/>
        </a:p>
      </dgm:t>
    </dgm:pt>
    <dgm:pt modelId="{9EE75163-5E9E-9B44-9B58-8F6A5DAD6052}">
      <dgm:prSet/>
      <dgm:spPr/>
      <dgm:t>
        <a:bodyPr/>
        <a:lstStyle/>
        <a:p>
          <a:r>
            <a:rPr lang="en-GB" dirty="0"/>
            <a:t>Five-Year Strategic plan 2022-2027</a:t>
          </a:r>
        </a:p>
      </dgm:t>
    </dgm:pt>
    <dgm:pt modelId="{17041190-FF48-7E42-9FA8-FB30307B95B0}" type="parTrans" cxnId="{A9CE25E3-3126-174C-83DE-58953B7BC1EE}">
      <dgm:prSet/>
      <dgm:spPr/>
      <dgm:t>
        <a:bodyPr/>
        <a:lstStyle/>
        <a:p>
          <a:endParaRPr lang="en-GB"/>
        </a:p>
      </dgm:t>
    </dgm:pt>
    <dgm:pt modelId="{1137F3B7-FAB1-D04B-8DDA-A37A45B6EA27}" type="sibTrans" cxnId="{A9CE25E3-3126-174C-83DE-58953B7BC1EE}">
      <dgm:prSet/>
      <dgm:spPr/>
      <dgm:t>
        <a:bodyPr/>
        <a:lstStyle/>
        <a:p>
          <a:endParaRPr lang="en-GB"/>
        </a:p>
      </dgm:t>
    </dgm:pt>
    <dgm:pt modelId="{30B7F19F-C048-FF47-B111-1F49BBFE0E84}">
      <dgm:prSet/>
      <dgm:spPr/>
      <dgm:t>
        <a:bodyPr/>
        <a:lstStyle/>
        <a:p>
          <a:r>
            <a:rPr lang="en-GB" dirty="0"/>
            <a:t>Revenue Performance</a:t>
          </a:r>
        </a:p>
      </dgm:t>
    </dgm:pt>
    <dgm:pt modelId="{FEBDD303-5E3D-B647-BAC9-F38E324F9A26}" type="sibTrans" cxnId="{36C91D53-7C82-6040-B1EE-9F186B70C803}">
      <dgm:prSet/>
      <dgm:spPr/>
      <dgm:t>
        <a:bodyPr/>
        <a:lstStyle/>
        <a:p>
          <a:endParaRPr lang="en-GB"/>
        </a:p>
      </dgm:t>
    </dgm:pt>
    <dgm:pt modelId="{C140772E-9B9C-134A-B03A-C7457E030663}" type="parTrans" cxnId="{36C91D53-7C82-6040-B1EE-9F186B70C803}">
      <dgm:prSet/>
      <dgm:spPr/>
      <dgm:t>
        <a:bodyPr/>
        <a:lstStyle/>
        <a:p>
          <a:endParaRPr lang="en-GB"/>
        </a:p>
      </dgm:t>
    </dgm:pt>
    <dgm:pt modelId="{82A1BB8D-BB05-3641-BDA0-A0AF47DEFB2C}" type="pres">
      <dgm:prSet presAssocID="{1C5AA16B-31E4-9041-8A2D-B682BD328040}" presName="Name0" presStyleCnt="0">
        <dgm:presLayoutVars>
          <dgm:chMax val="7"/>
          <dgm:chPref val="7"/>
          <dgm:dir/>
        </dgm:presLayoutVars>
      </dgm:prSet>
      <dgm:spPr/>
    </dgm:pt>
    <dgm:pt modelId="{3CAD6403-87B5-CE4E-82BA-A873139A7885}" type="pres">
      <dgm:prSet presAssocID="{1C5AA16B-31E4-9041-8A2D-B682BD328040}" presName="Name1" presStyleCnt="0"/>
      <dgm:spPr/>
    </dgm:pt>
    <dgm:pt modelId="{0176BB65-52C3-E849-8D26-3797DCD6368E}" type="pres">
      <dgm:prSet presAssocID="{1C5AA16B-31E4-9041-8A2D-B682BD328040}" presName="cycle" presStyleCnt="0"/>
      <dgm:spPr/>
    </dgm:pt>
    <dgm:pt modelId="{6C178169-D93D-864E-9A80-092F8E1DC5CB}" type="pres">
      <dgm:prSet presAssocID="{1C5AA16B-31E4-9041-8A2D-B682BD328040}" presName="srcNode" presStyleLbl="node1" presStyleIdx="0" presStyleCnt="6"/>
      <dgm:spPr/>
    </dgm:pt>
    <dgm:pt modelId="{F2041958-D7BC-3848-B3FE-36D0EDBCA868}" type="pres">
      <dgm:prSet presAssocID="{1C5AA16B-31E4-9041-8A2D-B682BD328040}" presName="conn" presStyleLbl="parChTrans1D2" presStyleIdx="0" presStyleCnt="1"/>
      <dgm:spPr/>
    </dgm:pt>
    <dgm:pt modelId="{D064474C-9B4F-EB4F-87D6-6D4153983B9C}" type="pres">
      <dgm:prSet presAssocID="{1C5AA16B-31E4-9041-8A2D-B682BD328040}" presName="extraNode" presStyleLbl="node1" presStyleIdx="0" presStyleCnt="6"/>
      <dgm:spPr/>
    </dgm:pt>
    <dgm:pt modelId="{0A11FFA1-39B1-F84C-ACCE-02FD19DC5A6C}" type="pres">
      <dgm:prSet presAssocID="{1C5AA16B-31E4-9041-8A2D-B682BD328040}" presName="dstNode" presStyleLbl="node1" presStyleIdx="0" presStyleCnt="6"/>
      <dgm:spPr/>
    </dgm:pt>
    <dgm:pt modelId="{83407BC5-F429-A347-8E45-D29D0A22074D}" type="pres">
      <dgm:prSet presAssocID="{63992C3D-279A-D14D-85F7-B7B0984B70A4}" presName="text_1" presStyleLbl="node1" presStyleIdx="0" presStyleCnt="6">
        <dgm:presLayoutVars>
          <dgm:bulletEnabled val="1"/>
        </dgm:presLayoutVars>
      </dgm:prSet>
      <dgm:spPr/>
    </dgm:pt>
    <dgm:pt modelId="{90AC9E1B-4715-1F49-85F9-CAB91DBBC45E}" type="pres">
      <dgm:prSet presAssocID="{63992C3D-279A-D14D-85F7-B7B0984B70A4}" presName="accent_1" presStyleCnt="0"/>
      <dgm:spPr/>
    </dgm:pt>
    <dgm:pt modelId="{FE6875A4-1A83-EB47-9C85-CB0941E9EB8B}" type="pres">
      <dgm:prSet presAssocID="{63992C3D-279A-D14D-85F7-B7B0984B70A4}" presName="accentRepeatNode" presStyleLbl="solidFgAcc1" presStyleIdx="0" presStyleCnt="6"/>
      <dgm:spPr/>
    </dgm:pt>
    <dgm:pt modelId="{852F6CD4-71EA-7943-B2B2-18C421FB9574}" type="pres">
      <dgm:prSet presAssocID="{9EE75163-5E9E-9B44-9B58-8F6A5DAD6052}" presName="text_2" presStyleLbl="node1" presStyleIdx="1" presStyleCnt="6">
        <dgm:presLayoutVars>
          <dgm:bulletEnabled val="1"/>
        </dgm:presLayoutVars>
      </dgm:prSet>
      <dgm:spPr/>
    </dgm:pt>
    <dgm:pt modelId="{81A05AE4-B61F-DF4F-92FC-9C4A9FCE181D}" type="pres">
      <dgm:prSet presAssocID="{9EE75163-5E9E-9B44-9B58-8F6A5DAD6052}" presName="accent_2" presStyleCnt="0"/>
      <dgm:spPr/>
    </dgm:pt>
    <dgm:pt modelId="{EC08F4FA-4E9C-2745-BA3C-B07C7408297B}" type="pres">
      <dgm:prSet presAssocID="{9EE75163-5E9E-9B44-9B58-8F6A5DAD6052}" presName="accentRepeatNode" presStyleLbl="solidFgAcc1" presStyleIdx="1" presStyleCnt="6"/>
      <dgm:spPr/>
    </dgm:pt>
    <dgm:pt modelId="{4A4E2BB1-9848-8A47-87C8-F92D317168A5}" type="pres">
      <dgm:prSet presAssocID="{30B7F19F-C048-FF47-B111-1F49BBFE0E84}" presName="text_3" presStyleLbl="node1" presStyleIdx="2" presStyleCnt="6">
        <dgm:presLayoutVars>
          <dgm:bulletEnabled val="1"/>
        </dgm:presLayoutVars>
      </dgm:prSet>
      <dgm:spPr/>
    </dgm:pt>
    <dgm:pt modelId="{EB3BCA86-9AAD-C848-A7D7-ED60598B38E9}" type="pres">
      <dgm:prSet presAssocID="{30B7F19F-C048-FF47-B111-1F49BBFE0E84}" presName="accent_3" presStyleCnt="0"/>
      <dgm:spPr/>
    </dgm:pt>
    <dgm:pt modelId="{B92286B9-14F5-8942-A760-F180DC3DBA57}" type="pres">
      <dgm:prSet presAssocID="{30B7F19F-C048-FF47-B111-1F49BBFE0E84}" presName="accentRepeatNode" presStyleLbl="solidFgAcc1" presStyleIdx="2" presStyleCnt="6"/>
      <dgm:spPr/>
    </dgm:pt>
    <dgm:pt modelId="{CA43EE54-DAF1-E743-9C48-C1F07187D21A}" type="pres">
      <dgm:prSet presAssocID="{A2D62DA6-15A5-5A4A-9D5E-FB347C4122A2}" presName="text_4" presStyleLbl="node1" presStyleIdx="3" presStyleCnt="6">
        <dgm:presLayoutVars>
          <dgm:bulletEnabled val="1"/>
        </dgm:presLayoutVars>
      </dgm:prSet>
      <dgm:spPr/>
    </dgm:pt>
    <dgm:pt modelId="{B935F92D-C2D6-084E-9959-3B3CEBD18DFC}" type="pres">
      <dgm:prSet presAssocID="{A2D62DA6-15A5-5A4A-9D5E-FB347C4122A2}" presName="accent_4" presStyleCnt="0"/>
      <dgm:spPr/>
    </dgm:pt>
    <dgm:pt modelId="{7A422200-9B3A-7344-87D0-B391021625C8}" type="pres">
      <dgm:prSet presAssocID="{A2D62DA6-15A5-5A4A-9D5E-FB347C4122A2}" presName="accentRepeatNode" presStyleLbl="solidFgAcc1" presStyleIdx="3" presStyleCnt="6"/>
      <dgm:spPr/>
    </dgm:pt>
    <dgm:pt modelId="{90A7384B-02B5-D441-8FC2-26106090524E}" type="pres">
      <dgm:prSet presAssocID="{8128E61E-11A8-9844-815F-C731AF9F3094}" presName="text_5" presStyleLbl="node1" presStyleIdx="4" presStyleCnt="6">
        <dgm:presLayoutVars>
          <dgm:bulletEnabled val="1"/>
        </dgm:presLayoutVars>
      </dgm:prSet>
      <dgm:spPr/>
    </dgm:pt>
    <dgm:pt modelId="{E84D035F-3051-9645-B783-82076AEED2EC}" type="pres">
      <dgm:prSet presAssocID="{8128E61E-11A8-9844-815F-C731AF9F3094}" presName="accent_5" presStyleCnt="0"/>
      <dgm:spPr/>
    </dgm:pt>
    <dgm:pt modelId="{0DFD8A8E-CC80-8145-908A-CF31FCAF36DC}" type="pres">
      <dgm:prSet presAssocID="{8128E61E-11A8-9844-815F-C731AF9F3094}" presName="accentRepeatNode" presStyleLbl="solidFgAcc1" presStyleIdx="4" presStyleCnt="6"/>
      <dgm:spPr/>
    </dgm:pt>
    <dgm:pt modelId="{DCF5CE90-9DD9-364A-A681-0FACC94B2B77}" type="pres">
      <dgm:prSet presAssocID="{5F6CC261-B528-6D48-B503-E383C46CDA41}" presName="text_6" presStyleLbl="node1" presStyleIdx="5" presStyleCnt="6">
        <dgm:presLayoutVars>
          <dgm:bulletEnabled val="1"/>
        </dgm:presLayoutVars>
      </dgm:prSet>
      <dgm:spPr/>
    </dgm:pt>
    <dgm:pt modelId="{7BEAA01B-F48D-D24B-B4BC-B899CD20C87F}" type="pres">
      <dgm:prSet presAssocID="{5F6CC261-B528-6D48-B503-E383C46CDA41}" presName="accent_6" presStyleCnt="0"/>
      <dgm:spPr/>
    </dgm:pt>
    <dgm:pt modelId="{543821A2-9B27-0641-9897-F3D7B006F64A}" type="pres">
      <dgm:prSet presAssocID="{5F6CC261-B528-6D48-B503-E383C46CDA41}" presName="accentRepeatNode" presStyleLbl="solidFgAcc1" presStyleIdx="5" presStyleCnt="6"/>
      <dgm:spPr/>
    </dgm:pt>
  </dgm:ptLst>
  <dgm:cxnLst>
    <dgm:cxn modelId="{70CEF603-3528-6B42-BA5C-992CFFDCD40B}" srcId="{1C5AA16B-31E4-9041-8A2D-B682BD328040}" destId="{5F6CC261-B528-6D48-B503-E383C46CDA41}" srcOrd="5" destOrd="0" parTransId="{8A853C87-8EAA-864D-9810-1100155A125F}" sibTransId="{A7800553-7633-AB48-958F-E9483E66DEA2}"/>
    <dgm:cxn modelId="{70E01707-2470-504F-8601-BE4608E2BBC7}" type="presOf" srcId="{5F6CC261-B528-6D48-B503-E383C46CDA41}" destId="{DCF5CE90-9DD9-364A-A681-0FACC94B2B77}" srcOrd="0" destOrd="0" presId="urn:microsoft.com/office/officeart/2008/layout/VerticalCurvedList"/>
    <dgm:cxn modelId="{B1231D18-23E8-9C41-853B-C622C2A1041E}" type="presOf" srcId="{A2D62DA6-15A5-5A4A-9D5E-FB347C4122A2}" destId="{CA43EE54-DAF1-E743-9C48-C1F07187D21A}" srcOrd="0" destOrd="0" presId="urn:microsoft.com/office/officeart/2008/layout/VerticalCurvedList"/>
    <dgm:cxn modelId="{97ED1422-6C7C-F84A-8AE4-FCB0FF132942}" type="presOf" srcId="{63992C3D-279A-D14D-85F7-B7B0984B70A4}" destId="{83407BC5-F429-A347-8E45-D29D0A22074D}" srcOrd="0" destOrd="0" presId="urn:microsoft.com/office/officeart/2008/layout/VerticalCurvedList"/>
    <dgm:cxn modelId="{346FB934-48AE-0842-96EA-AA51998F5620}" type="presOf" srcId="{1C5AA16B-31E4-9041-8A2D-B682BD328040}" destId="{82A1BB8D-BB05-3641-BDA0-A0AF47DEFB2C}" srcOrd="0" destOrd="0" presId="urn:microsoft.com/office/officeart/2008/layout/VerticalCurvedList"/>
    <dgm:cxn modelId="{4D7EA13C-C69B-6042-A85B-B7BB7895BA49}" type="presOf" srcId="{30B7F19F-C048-FF47-B111-1F49BBFE0E84}" destId="{4A4E2BB1-9848-8A47-87C8-F92D317168A5}" srcOrd="0" destOrd="0" presId="urn:microsoft.com/office/officeart/2008/layout/VerticalCurvedList"/>
    <dgm:cxn modelId="{196F353E-1B4C-D24E-9800-CFB27F9482A5}" srcId="{1C5AA16B-31E4-9041-8A2D-B682BD328040}" destId="{8128E61E-11A8-9844-815F-C731AF9F3094}" srcOrd="4" destOrd="0" parTransId="{3B7EFE9E-7B03-8846-8C33-EAFA50C350B8}" sibTransId="{9E192206-61C4-D44B-A50B-988EF8656E6A}"/>
    <dgm:cxn modelId="{F5435452-8D0C-B143-9386-00D206D61038}" type="presOf" srcId="{8128E61E-11A8-9844-815F-C731AF9F3094}" destId="{90A7384B-02B5-D441-8FC2-26106090524E}" srcOrd="0" destOrd="0" presId="urn:microsoft.com/office/officeart/2008/layout/VerticalCurvedList"/>
    <dgm:cxn modelId="{36C91D53-7C82-6040-B1EE-9F186B70C803}" srcId="{1C5AA16B-31E4-9041-8A2D-B682BD328040}" destId="{30B7F19F-C048-FF47-B111-1F49BBFE0E84}" srcOrd="2" destOrd="0" parTransId="{C140772E-9B9C-134A-B03A-C7457E030663}" sibTransId="{FEBDD303-5E3D-B647-BAC9-F38E324F9A26}"/>
    <dgm:cxn modelId="{ED001A7C-73FE-4045-9A24-4BE238B9E433}" srcId="{1C5AA16B-31E4-9041-8A2D-B682BD328040}" destId="{A2D62DA6-15A5-5A4A-9D5E-FB347C4122A2}" srcOrd="3" destOrd="0" parTransId="{02CB7513-808F-4944-9947-67E3A958C0A6}" sibTransId="{7169F434-B1FE-C641-AA0B-CC7A9BA9C3B8}"/>
    <dgm:cxn modelId="{E7E6DFCB-C6EF-0C4F-B6AB-AE2F29DDC0F7}" srcId="{1C5AA16B-31E4-9041-8A2D-B682BD328040}" destId="{63992C3D-279A-D14D-85F7-B7B0984B70A4}" srcOrd="0" destOrd="0" parTransId="{50BC40E8-3B67-4D45-8E7F-268A4B8F2098}" sibTransId="{C5ADC8C8-9EDF-1748-A73E-0129A69EB521}"/>
    <dgm:cxn modelId="{1A788CD8-3592-C74E-A11B-D8A5DDE8A5CB}" type="presOf" srcId="{C5ADC8C8-9EDF-1748-A73E-0129A69EB521}" destId="{F2041958-D7BC-3848-B3FE-36D0EDBCA868}" srcOrd="0" destOrd="0" presId="urn:microsoft.com/office/officeart/2008/layout/VerticalCurvedList"/>
    <dgm:cxn modelId="{A9CE25E3-3126-174C-83DE-58953B7BC1EE}" srcId="{1C5AA16B-31E4-9041-8A2D-B682BD328040}" destId="{9EE75163-5E9E-9B44-9B58-8F6A5DAD6052}" srcOrd="1" destOrd="0" parTransId="{17041190-FF48-7E42-9FA8-FB30307B95B0}" sibTransId="{1137F3B7-FAB1-D04B-8DDA-A37A45B6EA27}"/>
    <dgm:cxn modelId="{728C64F3-EC3C-3842-A0F3-68203CB06ADC}" type="presOf" srcId="{9EE75163-5E9E-9B44-9B58-8F6A5DAD6052}" destId="{852F6CD4-71EA-7943-B2B2-18C421FB9574}" srcOrd="0" destOrd="0" presId="urn:microsoft.com/office/officeart/2008/layout/VerticalCurvedList"/>
    <dgm:cxn modelId="{BE91AEBA-F747-354A-BA3E-2703F4A6273C}" type="presParOf" srcId="{82A1BB8D-BB05-3641-BDA0-A0AF47DEFB2C}" destId="{3CAD6403-87B5-CE4E-82BA-A873139A7885}" srcOrd="0" destOrd="0" presId="urn:microsoft.com/office/officeart/2008/layout/VerticalCurvedList"/>
    <dgm:cxn modelId="{FD51D222-E052-2746-B0D3-186680EF0D0D}" type="presParOf" srcId="{3CAD6403-87B5-CE4E-82BA-A873139A7885}" destId="{0176BB65-52C3-E849-8D26-3797DCD6368E}" srcOrd="0" destOrd="0" presId="urn:microsoft.com/office/officeart/2008/layout/VerticalCurvedList"/>
    <dgm:cxn modelId="{F2BA769E-BF6B-C344-92F7-455434E73A24}" type="presParOf" srcId="{0176BB65-52C3-E849-8D26-3797DCD6368E}" destId="{6C178169-D93D-864E-9A80-092F8E1DC5CB}" srcOrd="0" destOrd="0" presId="urn:microsoft.com/office/officeart/2008/layout/VerticalCurvedList"/>
    <dgm:cxn modelId="{13C02AA0-0867-F04B-9482-D6900EBC2ED1}" type="presParOf" srcId="{0176BB65-52C3-E849-8D26-3797DCD6368E}" destId="{F2041958-D7BC-3848-B3FE-36D0EDBCA868}" srcOrd="1" destOrd="0" presId="urn:microsoft.com/office/officeart/2008/layout/VerticalCurvedList"/>
    <dgm:cxn modelId="{948B373B-8AB2-5942-A5D5-DAEF3AFD59DF}" type="presParOf" srcId="{0176BB65-52C3-E849-8D26-3797DCD6368E}" destId="{D064474C-9B4F-EB4F-87D6-6D4153983B9C}" srcOrd="2" destOrd="0" presId="urn:microsoft.com/office/officeart/2008/layout/VerticalCurvedList"/>
    <dgm:cxn modelId="{11C35BAE-894A-4041-B63E-17227AB90926}" type="presParOf" srcId="{0176BB65-52C3-E849-8D26-3797DCD6368E}" destId="{0A11FFA1-39B1-F84C-ACCE-02FD19DC5A6C}" srcOrd="3" destOrd="0" presId="urn:microsoft.com/office/officeart/2008/layout/VerticalCurvedList"/>
    <dgm:cxn modelId="{339C38CB-8124-9440-ABAE-2475B430022D}" type="presParOf" srcId="{3CAD6403-87B5-CE4E-82BA-A873139A7885}" destId="{83407BC5-F429-A347-8E45-D29D0A22074D}" srcOrd="1" destOrd="0" presId="urn:microsoft.com/office/officeart/2008/layout/VerticalCurvedList"/>
    <dgm:cxn modelId="{F9505F18-4D94-6841-9E3D-5037576C0713}" type="presParOf" srcId="{3CAD6403-87B5-CE4E-82BA-A873139A7885}" destId="{90AC9E1B-4715-1F49-85F9-CAB91DBBC45E}" srcOrd="2" destOrd="0" presId="urn:microsoft.com/office/officeart/2008/layout/VerticalCurvedList"/>
    <dgm:cxn modelId="{1E6C905D-9192-024E-B055-B8C9D65742AD}" type="presParOf" srcId="{90AC9E1B-4715-1F49-85F9-CAB91DBBC45E}" destId="{FE6875A4-1A83-EB47-9C85-CB0941E9EB8B}" srcOrd="0" destOrd="0" presId="urn:microsoft.com/office/officeart/2008/layout/VerticalCurvedList"/>
    <dgm:cxn modelId="{1E46A376-2243-B74E-9AAB-0EAD5999619A}" type="presParOf" srcId="{3CAD6403-87B5-CE4E-82BA-A873139A7885}" destId="{852F6CD4-71EA-7943-B2B2-18C421FB9574}" srcOrd="3" destOrd="0" presId="urn:microsoft.com/office/officeart/2008/layout/VerticalCurvedList"/>
    <dgm:cxn modelId="{71784CC2-FAEC-9E4E-B9B2-3EDEB2A33C81}" type="presParOf" srcId="{3CAD6403-87B5-CE4E-82BA-A873139A7885}" destId="{81A05AE4-B61F-DF4F-92FC-9C4A9FCE181D}" srcOrd="4" destOrd="0" presId="urn:microsoft.com/office/officeart/2008/layout/VerticalCurvedList"/>
    <dgm:cxn modelId="{D1D39CA4-8186-9945-96B9-47D3424C688B}" type="presParOf" srcId="{81A05AE4-B61F-DF4F-92FC-9C4A9FCE181D}" destId="{EC08F4FA-4E9C-2745-BA3C-B07C7408297B}" srcOrd="0" destOrd="0" presId="urn:microsoft.com/office/officeart/2008/layout/VerticalCurvedList"/>
    <dgm:cxn modelId="{3EBFDDE4-CF26-964E-AAA3-311128122A4B}" type="presParOf" srcId="{3CAD6403-87B5-CE4E-82BA-A873139A7885}" destId="{4A4E2BB1-9848-8A47-87C8-F92D317168A5}" srcOrd="5" destOrd="0" presId="urn:microsoft.com/office/officeart/2008/layout/VerticalCurvedList"/>
    <dgm:cxn modelId="{88D6515E-ED12-914E-B8D3-58A5BCE2DC17}" type="presParOf" srcId="{3CAD6403-87B5-CE4E-82BA-A873139A7885}" destId="{EB3BCA86-9AAD-C848-A7D7-ED60598B38E9}" srcOrd="6" destOrd="0" presId="urn:microsoft.com/office/officeart/2008/layout/VerticalCurvedList"/>
    <dgm:cxn modelId="{58932302-0FA9-6A48-B9A0-B833B33D5AE4}" type="presParOf" srcId="{EB3BCA86-9AAD-C848-A7D7-ED60598B38E9}" destId="{B92286B9-14F5-8942-A760-F180DC3DBA57}" srcOrd="0" destOrd="0" presId="urn:microsoft.com/office/officeart/2008/layout/VerticalCurvedList"/>
    <dgm:cxn modelId="{D7281BC5-0458-F341-AC72-26FB7DDDD16A}" type="presParOf" srcId="{3CAD6403-87B5-CE4E-82BA-A873139A7885}" destId="{CA43EE54-DAF1-E743-9C48-C1F07187D21A}" srcOrd="7" destOrd="0" presId="urn:microsoft.com/office/officeart/2008/layout/VerticalCurvedList"/>
    <dgm:cxn modelId="{AC278E44-36BC-2144-B08A-2B5D5F79DA55}" type="presParOf" srcId="{3CAD6403-87B5-CE4E-82BA-A873139A7885}" destId="{B935F92D-C2D6-084E-9959-3B3CEBD18DFC}" srcOrd="8" destOrd="0" presId="urn:microsoft.com/office/officeart/2008/layout/VerticalCurvedList"/>
    <dgm:cxn modelId="{5B0B5A82-0FE6-B146-B5DE-C67A76445EA1}" type="presParOf" srcId="{B935F92D-C2D6-084E-9959-3B3CEBD18DFC}" destId="{7A422200-9B3A-7344-87D0-B391021625C8}" srcOrd="0" destOrd="0" presId="urn:microsoft.com/office/officeart/2008/layout/VerticalCurvedList"/>
    <dgm:cxn modelId="{BB777544-4B45-1744-A7E9-C0AE09DAB4DD}" type="presParOf" srcId="{3CAD6403-87B5-CE4E-82BA-A873139A7885}" destId="{90A7384B-02B5-D441-8FC2-26106090524E}" srcOrd="9" destOrd="0" presId="urn:microsoft.com/office/officeart/2008/layout/VerticalCurvedList"/>
    <dgm:cxn modelId="{6E6531A4-0EA3-DE42-AB7B-B8AAFCBFA434}" type="presParOf" srcId="{3CAD6403-87B5-CE4E-82BA-A873139A7885}" destId="{E84D035F-3051-9645-B783-82076AEED2EC}" srcOrd="10" destOrd="0" presId="urn:microsoft.com/office/officeart/2008/layout/VerticalCurvedList"/>
    <dgm:cxn modelId="{F60A7C53-119C-824C-BF22-25274732681B}" type="presParOf" srcId="{E84D035F-3051-9645-B783-82076AEED2EC}" destId="{0DFD8A8E-CC80-8145-908A-CF31FCAF36DC}" srcOrd="0" destOrd="0" presId="urn:microsoft.com/office/officeart/2008/layout/VerticalCurvedList"/>
    <dgm:cxn modelId="{4BD07466-BE38-864F-821E-2AB36807518E}" type="presParOf" srcId="{3CAD6403-87B5-CE4E-82BA-A873139A7885}" destId="{DCF5CE90-9DD9-364A-A681-0FACC94B2B77}" srcOrd="11" destOrd="0" presId="urn:microsoft.com/office/officeart/2008/layout/VerticalCurvedList"/>
    <dgm:cxn modelId="{E81FB507-928F-9047-ACF7-73B003555E47}" type="presParOf" srcId="{3CAD6403-87B5-CE4E-82BA-A873139A7885}" destId="{7BEAA01B-F48D-D24B-B4BC-B899CD20C87F}" srcOrd="12" destOrd="0" presId="urn:microsoft.com/office/officeart/2008/layout/VerticalCurvedList"/>
    <dgm:cxn modelId="{B8D7031C-29F3-1B4A-A854-1373DCB9B6F7}" type="presParOf" srcId="{7BEAA01B-F48D-D24B-B4BC-B899CD20C87F}" destId="{543821A2-9B27-0641-9897-F3D7B006F6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AB2E82-3C43-5D40-ADBF-6C001A6F0EB2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616513E-0677-C745-A98D-A3759641797C}">
      <dgm:prSet phldrT="[Text]"/>
      <dgm:spPr/>
      <dgm:t>
        <a:bodyPr/>
        <a:lstStyle/>
        <a:p>
          <a:pPr>
            <a:buNone/>
          </a:pPr>
          <a:r>
            <a:rPr lang="en-US" b="1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Core Values</a:t>
          </a:r>
          <a:endParaRPr lang="en-GB" dirty="0">
            <a:solidFill>
              <a:srgbClr val="FFFF00"/>
            </a:solidFill>
          </a:endParaRPr>
        </a:p>
      </dgm:t>
    </dgm:pt>
    <dgm:pt modelId="{7CB430DA-8544-D94B-BA92-D04A2A9783B3}" type="parTrans" cxnId="{B3571AD0-93D9-814A-B478-80D36E7666F2}">
      <dgm:prSet/>
      <dgm:spPr/>
      <dgm:t>
        <a:bodyPr/>
        <a:lstStyle/>
        <a:p>
          <a:endParaRPr lang="en-GB"/>
        </a:p>
      </dgm:t>
    </dgm:pt>
    <dgm:pt modelId="{ECEF0D83-5ED8-374A-86BF-177F01AF7BEB}" type="sibTrans" cxnId="{B3571AD0-93D9-814A-B478-80D36E7666F2}">
      <dgm:prSet/>
      <dgm:spPr/>
      <dgm:t>
        <a:bodyPr/>
        <a:lstStyle/>
        <a:p>
          <a:endParaRPr lang="en-GB"/>
        </a:p>
      </dgm:t>
    </dgm:pt>
    <dgm:pt modelId="{523960D6-B0DA-174A-A973-55DA8DD48F04}">
      <dgm:prSet phldrT="[Text]" custT="1"/>
      <dgm:spPr/>
      <dgm:t>
        <a:bodyPr/>
        <a:lstStyle/>
        <a:p>
          <a:r>
            <a: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Transparency</a:t>
          </a:r>
          <a:endParaRPr lang="en-GB" sz="1800" dirty="0">
            <a:solidFill>
              <a:schemeClr val="bg1"/>
            </a:solidFill>
          </a:endParaRPr>
        </a:p>
      </dgm:t>
    </dgm:pt>
    <dgm:pt modelId="{D6366234-69DF-7140-B88E-479763E2C879}" type="parTrans" cxnId="{34531863-41DF-FE43-994B-BA615A9E90DF}">
      <dgm:prSet/>
      <dgm:spPr/>
      <dgm:t>
        <a:bodyPr/>
        <a:lstStyle/>
        <a:p>
          <a:endParaRPr lang="en-GB"/>
        </a:p>
      </dgm:t>
    </dgm:pt>
    <dgm:pt modelId="{E11DE1D3-1831-434F-87AC-477B134C62BA}" type="sibTrans" cxnId="{34531863-41DF-FE43-994B-BA615A9E90DF}">
      <dgm:prSet/>
      <dgm:spPr/>
      <dgm:t>
        <a:bodyPr/>
        <a:lstStyle/>
        <a:p>
          <a:endParaRPr lang="en-GB"/>
        </a:p>
      </dgm:t>
    </dgm:pt>
    <dgm:pt modelId="{04ED7447-DFC0-2746-BAE6-BC60C12A04EB}">
      <dgm:prSet phldrT="[Text]" custT="1"/>
      <dgm:spPr/>
      <dgm:t>
        <a:bodyPr/>
        <a:lstStyle/>
        <a:p>
          <a:r>
            <a: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Accountability</a:t>
          </a:r>
          <a:endParaRPr lang="en-GB" sz="1600" dirty="0">
            <a:solidFill>
              <a:schemeClr val="bg1"/>
            </a:solidFill>
          </a:endParaRPr>
        </a:p>
      </dgm:t>
    </dgm:pt>
    <dgm:pt modelId="{CA594801-888F-9E4B-8723-04581C8B6D71}" type="parTrans" cxnId="{A3244C47-FE1A-5141-85F3-B361A5EEDBBF}">
      <dgm:prSet/>
      <dgm:spPr/>
      <dgm:t>
        <a:bodyPr/>
        <a:lstStyle/>
        <a:p>
          <a:endParaRPr lang="en-GB"/>
        </a:p>
      </dgm:t>
    </dgm:pt>
    <dgm:pt modelId="{D5F4F85E-9EE0-D341-9CCA-30C65C8814DB}" type="sibTrans" cxnId="{A3244C47-FE1A-5141-85F3-B361A5EEDBBF}">
      <dgm:prSet/>
      <dgm:spPr/>
      <dgm:t>
        <a:bodyPr/>
        <a:lstStyle/>
        <a:p>
          <a:endParaRPr lang="en-GB"/>
        </a:p>
      </dgm:t>
    </dgm:pt>
    <dgm:pt modelId="{9C7DC8BE-EFAF-3C4D-AD1E-3B1F31289C30}">
      <dgm:prSet phldrT="[Text]" custT="1"/>
      <dgm:spPr/>
      <dgm:t>
        <a:bodyPr/>
        <a:lstStyle/>
        <a:p>
          <a:r>
            <a: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Integrity</a:t>
          </a:r>
          <a:endParaRPr lang="en-GB" sz="1600" dirty="0">
            <a:solidFill>
              <a:schemeClr val="bg1"/>
            </a:solidFill>
          </a:endParaRPr>
        </a:p>
      </dgm:t>
    </dgm:pt>
    <dgm:pt modelId="{58D7ACCC-C86A-DD45-995A-E06C39240135}" type="parTrans" cxnId="{7BDF85EC-ABDA-B048-80B4-8B12F85001C0}">
      <dgm:prSet/>
      <dgm:spPr/>
      <dgm:t>
        <a:bodyPr/>
        <a:lstStyle/>
        <a:p>
          <a:endParaRPr lang="en-GB"/>
        </a:p>
      </dgm:t>
    </dgm:pt>
    <dgm:pt modelId="{E4D7147B-1309-F34D-B49A-D382B62E2FDC}" type="sibTrans" cxnId="{7BDF85EC-ABDA-B048-80B4-8B12F85001C0}">
      <dgm:prSet/>
      <dgm:spPr/>
      <dgm:t>
        <a:bodyPr/>
        <a:lstStyle/>
        <a:p>
          <a:endParaRPr lang="en-GB"/>
        </a:p>
      </dgm:t>
    </dgm:pt>
    <dgm:pt modelId="{822EB916-2CB9-2A4A-A8E9-9BF5E2A58E5E}">
      <dgm:prSet phldrT="[Text]" custT="1"/>
      <dgm:spPr/>
      <dgm:t>
        <a:bodyPr/>
        <a:lstStyle/>
        <a:p>
          <a:r>
            <a: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Teamwork</a:t>
          </a:r>
          <a:endParaRPr lang="en-GB" sz="1600" dirty="0">
            <a:solidFill>
              <a:schemeClr val="bg1"/>
            </a:solidFill>
          </a:endParaRPr>
        </a:p>
      </dgm:t>
    </dgm:pt>
    <dgm:pt modelId="{D5D3DE86-9FC8-5347-8C9E-D96C307F8807}" type="parTrans" cxnId="{2B6A92B4-0DCF-6A4A-B406-D6BAF3007A3E}">
      <dgm:prSet/>
      <dgm:spPr/>
      <dgm:t>
        <a:bodyPr/>
        <a:lstStyle/>
        <a:p>
          <a:endParaRPr lang="en-GB"/>
        </a:p>
      </dgm:t>
    </dgm:pt>
    <dgm:pt modelId="{B758B696-6C00-F443-86C3-4C6FC9BDA0BE}" type="sibTrans" cxnId="{2B6A92B4-0DCF-6A4A-B406-D6BAF3007A3E}">
      <dgm:prSet/>
      <dgm:spPr/>
      <dgm:t>
        <a:bodyPr/>
        <a:lstStyle/>
        <a:p>
          <a:endParaRPr lang="en-GB"/>
        </a:p>
      </dgm:t>
    </dgm:pt>
    <dgm:pt modelId="{F668540C-18BF-204E-B499-5BECB9BF05AB}">
      <dgm:prSet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Professionalism </a:t>
          </a:r>
        </a:p>
      </dgm:t>
    </dgm:pt>
    <dgm:pt modelId="{26CBE5F7-12E6-3249-8862-626A40216001}" type="parTrans" cxnId="{4CE869E0-8289-D844-968A-9C7BDB48C487}">
      <dgm:prSet/>
      <dgm:spPr/>
      <dgm:t>
        <a:bodyPr/>
        <a:lstStyle/>
        <a:p>
          <a:endParaRPr lang="en-GB"/>
        </a:p>
      </dgm:t>
    </dgm:pt>
    <dgm:pt modelId="{C6688300-6548-F441-B9DC-765F360689E8}" type="sibTrans" cxnId="{4CE869E0-8289-D844-968A-9C7BDB48C487}">
      <dgm:prSet/>
      <dgm:spPr/>
      <dgm:t>
        <a:bodyPr/>
        <a:lstStyle/>
        <a:p>
          <a:endParaRPr lang="en-GB"/>
        </a:p>
      </dgm:t>
    </dgm:pt>
    <dgm:pt modelId="{A0C6A493-16E8-1848-9C78-A462C0407A94}" type="pres">
      <dgm:prSet presAssocID="{BCAB2E82-3C43-5D40-ADBF-6C001A6F0EB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B40BD0A-F599-E64C-B5CC-78B91B94E7CC}" type="pres">
      <dgm:prSet presAssocID="{C616513E-0677-C745-A98D-A3759641797C}" presName="centerShape" presStyleLbl="node0" presStyleIdx="0" presStyleCnt="1"/>
      <dgm:spPr/>
    </dgm:pt>
    <dgm:pt modelId="{AE334270-10B4-0848-BEB2-8AF52362AAAF}" type="pres">
      <dgm:prSet presAssocID="{D6366234-69DF-7140-B88E-479763E2C879}" presName="parTrans" presStyleLbl="sibTrans2D1" presStyleIdx="0" presStyleCnt="5"/>
      <dgm:spPr/>
    </dgm:pt>
    <dgm:pt modelId="{072C6DA6-DE07-AA4B-A135-9F00658B8995}" type="pres">
      <dgm:prSet presAssocID="{D6366234-69DF-7140-B88E-479763E2C879}" presName="connectorText" presStyleLbl="sibTrans2D1" presStyleIdx="0" presStyleCnt="5"/>
      <dgm:spPr/>
    </dgm:pt>
    <dgm:pt modelId="{FDD7700E-C67F-B147-B098-796DE26A193F}" type="pres">
      <dgm:prSet presAssocID="{523960D6-B0DA-174A-A973-55DA8DD48F04}" presName="node" presStyleLbl="node1" presStyleIdx="0" presStyleCnt="5" custScaleX="132423">
        <dgm:presLayoutVars>
          <dgm:bulletEnabled val="1"/>
        </dgm:presLayoutVars>
      </dgm:prSet>
      <dgm:spPr/>
    </dgm:pt>
    <dgm:pt modelId="{A333C0CE-63EA-E14A-AF74-D769EA77BDFC}" type="pres">
      <dgm:prSet presAssocID="{CA594801-888F-9E4B-8723-04581C8B6D71}" presName="parTrans" presStyleLbl="sibTrans2D1" presStyleIdx="1" presStyleCnt="5"/>
      <dgm:spPr/>
    </dgm:pt>
    <dgm:pt modelId="{4D5FBF3F-CF11-0C41-A9F5-E2281DE92470}" type="pres">
      <dgm:prSet presAssocID="{CA594801-888F-9E4B-8723-04581C8B6D71}" presName="connectorText" presStyleLbl="sibTrans2D1" presStyleIdx="1" presStyleCnt="5"/>
      <dgm:spPr/>
    </dgm:pt>
    <dgm:pt modelId="{8F19A707-F298-EC40-AED0-979E5737AAE3}" type="pres">
      <dgm:prSet presAssocID="{04ED7447-DFC0-2746-BAE6-BC60C12A04EB}" presName="node" presStyleLbl="node1" presStyleIdx="1" presStyleCnt="5" custScaleX="127236">
        <dgm:presLayoutVars>
          <dgm:bulletEnabled val="1"/>
        </dgm:presLayoutVars>
      </dgm:prSet>
      <dgm:spPr/>
    </dgm:pt>
    <dgm:pt modelId="{8EFC80AC-2F89-DF44-B910-B29F366563EA}" type="pres">
      <dgm:prSet presAssocID="{26CBE5F7-12E6-3249-8862-626A40216001}" presName="parTrans" presStyleLbl="sibTrans2D1" presStyleIdx="2" presStyleCnt="5"/>
      <dgm:spPr/>
    </dgm:pt>
    <dgm:pt modelId="{C95E7064-905F-A441-9D5C-DBD49FD35F63}" type="pres">
      <dgm:prSet presAssocID="{26CBE5F7-12E6-3249-8862-626A40216001}" presName="connectorText" presStyleLbl="sibTrans2D1" presStyleIdx="2" presStyleCnt="5"/>
      <dgm:spPr/>
    </dgm:pt>
    <dgm:pt modelId="{EEA02500-5FC8-8C4C-A119-F10043ECE334}" type="pres">
      <dgm:prSet presAssocID="{F668540C-18BF-204E-B499-5BECB9BF05AB}" presName="node" presStyleLbl="node1" presStyleIdx="2" presStyleCnt="5" custScaleX="134102">
        <dgm:presLayoutVars>
          <dgm:bulletEnabled val="1"/>
        </dgm:presLayoutVars>
      </dgm:prSet>
      <dgm:spPr/>
    </dgm:pt>
    <dgm:pt modelId="{5D847193-5E4E-4B46-AB1B-18F58A6C91AA}" type="pres">
      <dgm:prSet presAssocID="{58D7ACCC-C86A-DD45-995A-E06C39240135}" presName="parTrans" presStyleLbl="sibTrans2D1" presStyleIdx="3" presStyleCnt="5"/>
      <dgm:spPr/>
    </dgm:pt>
    <dgm:pt modelId="{42DDC0DE-8E22-E14A-A9C7-81643146988B}" type="pres">
      <dgm:prSet presAssocID="{58D7ACCC-C86A-DD45-995A-E06C39240135}" presName="connectorText" presStyleLbl="sibTrans2D1" presStyleIdx="3" presStyleCnt="5"/>
      <dgm:spPr/>
    </dgm:pt>
    <dgm:pt modelId="{C387FF42-B4A8-3947-A310-4E9C04AB881E}" type="pres">
      <dgm:prSet presAssocID="{9C7DC8BE-EFAF-3C4D-AD1E-3B1F31289C30}" presName="node" presStyleLbl="node1" presStyleIdx="3" presStyleCnt="5" custScaleX="133778">
        <dgm:presLayoutVars>
          <dgm:bulletEnabled val="1"/>
        </dgm:presLayoutVars>
      </dgm:prSet>
      <dgm:spPr/>
    </dgm:pt>
    <dgm:pt modelId="{47618D18-88B7-2B42-A289-4532F0CCDBB1}" type="pres">
      <dgm:prSet presAssocID="{D5D3DE86-9FC8-5347-8C9E-D96C307F8807}" presName="parTrans" presStyleLbl="sibTrans2D1" presStyleIdx="4" presStyleCnt="5"/>
      <dgm:spPr/>
    </dgm:pt>
    <dgm:pt modelId="{149041E5-9330-2643-A48E-02328D5B614A}" type="pres">
      <dgm:prSet presAssocID="{D5D3DE86-9FC8-5347-8C9E-D96C307F8807}" presName="connectorText" presStyleLbl="sibTrans2D1" presStyleIdx="4" presStyleCnt="5"/>
      <dgm:spPr/>
    </dgm:pt>
    <dgm:pt modelId="{AD7AB947-9EFF-0D43-96B1-6B6CF7E4B988}" type="pres">
      <dgm:prSet presAssocID="{822EB916-2CB9-2A4A-A8E9-9BF5E2A58E5E}" presName="node" presStyleLbl="node1" presStyleIdx="4" presStyleCnt="5" custScaleX="128088">
        <dgm:presLayoutVars>
          <dgm:bulletEnabled val="1"/>
        </dgm:presLayoutVars>
      </dgm:prSet>
      <dgm:spPr/>
    </dgm:pt>
  </dgm:ptLst>
  <dgm:cxnLst>
    <dgm:cxn modelId="{DF12F507-08C8-1644-9D41-F06E22264254}" type="presOf" srcId="{26CBE5F7-12E6-3249-8862-626A40216001}" destId="{C95E7064-905F-A441-9D5C-DBD49FD35F63}" srcOrd="1" destOrd="0" presId="urn:microsoft.com/office/officeart/2005/8/layout/radial5"/>
    <dgm:cxn modelId="{E4976009-7981-2742-B846-C31497CDA8B1}" type="presOf" srcId="{58D7ACCC-C86A-DD45-995A-E06C39240135}" destId="{5D847193-5E4E-4B46-AB1B-18F58A6C91AA}" srcOrd="0" destOrd="0" presId="urn:microsoft.com/office/officeart/2005/8/layout/radial5"/>
    <dgm:cxn modelId="{F167240D-B658-0A45-9A9B-670B6EFBB6B4}" type="presOf" srcId="{58D7ACCC-C86A-DD45-995A-E06C39240135}" destId="{42DDC0DE-8E22-E14A-A9C7-81643146988B}" srcOrd="1" destOrd="0" presId="urn:microsoft.com/office/officeart/2005/8/layout/radial5"/>
    <dgm:cxn modelId="{92185B13-63C0-304F-A1D7-1B1DA8DBE50B}" type="presOf" srcId="{523960D6-B0DA-174A-A973-55DA8DD48F04}" destId="{FDD7700E-C67F-B147-B098-796DE26A193F}" srcOrd="0" destOrd="0" presId="urn:microsoft.com/office/officeart/2005/8/layout/radial5"/>
    <dgm:cxn modelId="{F025C01C-1ED1-F445-9691-65D72111CF21}" type="presOf" srcId="{D5D3DE86-9FC8-5347-8C9E-D96C307F8807}" destId="{149041E5-9330-2643-A48E-02328D5B614A}" srcOrd="1" destOrd="0" presId="urn:microsoft.com/office/officeart/2005/8/layout/radial5"/>
    <dgm:cxn modelId="{6AADB31F-13EE-E54B-8BAF-61909838B943}" type="presOf" srcId="{D6366234-69DF-7140-B88E-479763E2C879}" destId="{072C6DA6-DE07-AA4B-A135-9F00658B8995}" srcOrd="1" destOrd="0" presId="urn:microsoft.com/office/officeart/2005/8/layout/radial5"/>
    <dgm:cxn modelId="{682B9121-AC8D-BF43-A7E0-98640AD018EF}" type="presOf" srcId="{9C7DC8BE-EFAF-3C4D-AD1E-3B1F31289C30}" destId="{C387FF42-B4A8-3947-A310-4E9C04AB881E}" srcOrd="0" destOrd="0" presId="urn:microsoft.com/office/officeart/2005/8/layout/radial5"/>
    <dgm:cxn modelId="{8BCDD82C-6DEC-2B4F-8E3F-4DAD2BAF4B3B}" type="presOf" srcId="{D6366234-69DF-7140-B88E-479763E2C879}" destId="{AE334270-10B4-0848-BEB2-8AF52362AAAF}" srcOrd="0" destOrd="0" presId="urn:microsoft.com/office/officeart/2005/8/layout/radial5"/>
    <dgm:cxn modelId="{BCD6C133-C453-4B4C-8F89-EE2C85E61EC4}" type="presOf" srcId="{04ED7447-DFC0-2746-BAE6-BC60C12A04EB}" destId="{8F19A707-F298-EC40-AED0-979E5737AAE3}" srcOrd="0" destOrd="0" presId="urn:microsoft.com/office/officeart/2005/8/layout/radial5"/>
    <dgm:cxn modelId="{A3244C47-FE1A-5141-85F3-B361A5EEDBBF}" srcId="{C616513E-0677-C745-A98D-A3759641797C}" destId="{04ED7447-DFC0-2746-BAE6-BC60C12A04EB}" srcOrd="1" destOrd="0" parTransId="{CA594801-888F-9E4B-8723-04581C8B6D71}" sibTransId="{D5F4F85E-9EE0-D341-9CCA-30C65C8814DB}"/>
    <dgm:cxn modelId="{34531863-41DF-FE43-994B-BA615A9E90DF}" srcId="{C616513E-0677-C745-A98D-A3759641797C}" destId="{523960D6-B0DA-174A-A973-55DA8DD48F04}" srcOrd="0" destOrd="0" parTransId="{D6366234-69DF-7140-B88E-479763E2C879}" sibTransId="{E11DE1D3-1831-434F-87AC-477B134C62BA}"/>
    <dgm:cxn modelId="{5BB52868-6A2C-4944-AA2A-52B832CEB230}" type="presOf" srcId="{26CBE5F7-12E6-3249-8862-626A40216001}" destId="{8EFC80AC-2F89-DF44-B910-B29F366563EA}" srcOrd="0" destOrd="0" presId="urn:microsoft.com/office/officeart/2005/8/layout/radial5"/>
    <dgm:cxn modelId="{527EF796-EBCB-0441-8461-9E90F08D914F}" type="presOf" srcId="{F668540C-18BF-204E-B499-5BECB9BF05AB}" destId="{EEA02500-5FC8-8C4C-A119-F10043ECE334}" srcOrd="0" destOrd="0" presId="urn:microsoft.com/office/officeart/2005/8/layout/radial5"/>
    <dgm:cxn modelId="{D3B022AD-154D-3A43-9C36-62F34241BDC3}" type="presOf" srcId="{C616513E-0677-C745-A98D-A3759641797C}" destId="{CB40BD0A-F599-E64C-B5CC-78B91B94E7CC}" srcOrd="0" destOrd="0" presId="urn:microsoft.com/office/officeart/2005/8/layout/radial5"/>
    <dgm:cxn modelId="{FE9F87AF-7B29-D642-AB18-C20D6D466DD1}" type="presOf" srcId="{CA594801-888F-9E4B-8723-04581C8B6D71}" destId="{A333C0CE-63EA-E14A-AF74-D769EA77BDFC}" srcOrd="0" destOrd="0" presId="urn:microsoft.com/office/officeart/2005/8/layout/radial5"/>
    <dgm:cxn modelId="{2B6A92B4-0DCF-6A4A-B406-D6BAF3007A3E}" srcId="{C616513E-0677-C745-A98D-A3759641797C}" destId="{822EB916-2CB9-2A4A-A8E9-9BF5E2A58E5E}" srcOrd="4" destOrd="0" parTransId="{D5D3DE86-9FC8-5347-8C9E-D96C307F8807}" sibTransId="{B758B696-6C00-F443-86C3-4C6FC9BDA0BE}"/>
    <dgm:cxn modelId="{5F1324B8-F55F-2A40-9352-2AF3269D6AAC}" type="presOf" srcId="{D5D3DE86-9FC8-5347-8C9E-D96C307F8807}" destId="{47618D18-88B7-2B42-A289-4532F0CCDBB1}" srcOrd="0" destOrd="0" presId="urn:microsoft.com/office/officeart/2005/8/layout/radial5"/>
    <dgm:cxn modelId="{3FD9FBCE-B477-734C-B4DA-F6CA5EFF90CB}" type="presOf" srcId="{CA594801-888F-9E4B-8723-04581C8B6D71}" destId="{4D5FBF3F-CF11-0C41-A9F5-E2281DE92470}" srcOrd="1" destOrd="0" presId="urn:microsoft.com/office/officeart/2005/8/layout/radial5"/>
    <dgm:cxn modelId="{BD2DC1CF-8B91-2C47-9F99-B37DA201790E}" type="presOf" srcId="{822EB916-2CB9-2A4A-A8E9-9BF5E2A58E5E}" destId="{AD7AB947-9EFF-0D43-96B1-6B6CF7E4B988}" srcOrd="0" destOrd="0" presId="urn:microsoft.com/office/officeart/2005/8/layout/radial5"/>
    <dgm:cxn modelId="{B3571AD0-93D9-814A-B478-80D36E7666F2}" srcId="{BCAB2E82-3C43-5D40-ADBF-6C001A6F0EB2}" destId="{C616513E-0677-C745-A98D-A3759641797C}" srcOrd="0" destOrd="0" parTransId="{7CB430DA-8544-D94B-BA92-D04A2A9783B3}" sibTransId="{ECEF0D83-5ED8-374A-86BF-177F01AF7BEB}"/>
    <dgm:cxn modelId="{4CE869E0-8289-D844-968A-9C7BDB48C487}" srcId="{C616513E-0677-C745-A98D-A3759641797C}" destId="{F668540C-18BF-204E-B499-5BECB9BF05AB}" srcOrd="2" destOrd="0" parTransId="{26CBE5F7-12E6-3249-8862-626A40216001}" sibTransId="{C6688300-6548-F441-B9DC-765F360689E8}"/>
    <dgm:cxn modelId="{7BDF85EC-ABDA-B048-80B4-8B12F85001C0}" srcId="{C616513E-0677-C745-A98D-A3759641797C}" destId="{9C7DC8BE-EFAF-3C4D-AD1E-3B1F31289C30}" srcOrd="3" destOrd="0" parTransId="{58D7ACCC-C86A-DD45-995A-E06C39240135}" sibTransId="{E4D7147B-1309-F34D-B49A-D382B62E2FDC}"/>
    <dgm:cxn modelId="{CD9638F2-9F99-AC41-A4E1-EF9244676927}" type="presOf" srcId="{BCAB2E82-3C43-5D40-ADBF-6C001A6F0EB2}" destId="{A0C6A493-16E8-1848-9C78-A462C0407A94}" srcOrd="0" destOrd="0" presId="urn:microsoft.com/office/officeart/2005/8/layout/radial5"/>
    <dgm:cxn modelId="{319B0A1E-8B74-1A44-945F-402D64B63F4A}" type="presParOf" srcId="{A0C6A493-16E8-1848-9C78-A462C0407A94}" destId="{CB40BD0A-F599-E64C-B5CC-78B91B94E7CC}" srcOrd="0" destOrd="0" presId="urn:microsoft.com/office/officeart/2005/8/layout/radial5"/>
    <dgm:cxn modelId="{2F83F4B9-5B6C-5744-9F88-0F8F10899D6D}" type="presParOf" srcId="{A0C6A493-16E8-1848-9C78-A462C0407A94}" destId="{AE334270-10B4-0848-BEB2-8AF52362AAAF}" srcOrd="1" destOrd="0" presId="urn:microsoft.com/office/officeart/2005/8/layout/radial5"/>
    <dgm:cxn modelId="{D6806054-FD60-5B4C-8BB5-5975CF926F1A}" type="presParOf" srcId="{AE334270-10B4-0848-BEB2-8AF52362AAAF}" destId="{072C6DA6-DE07-AA4B-A135-9F00658B8995}" srcOrd="0" destOrd="0" presId="urn:microsoft.com/office/officeart/2005/8/layout/radial5"/>
    <dgm:cxn modelId="{336A0E8D-7174-BF44-B3C5-5F0C97AD3498}" type="presParOf" srcId="{A0C6A493-16E8-1848-9C78-A462C0407A94}" destId="{FDD7700E-C67F-B147-B098-796DE26A193F}" srcOrd="2" destOrd="0" presId="urn:microsoft.com/office/officeart/2005/8/layout/radial5"/>
    <dgm:cxn modelId="{0C1CD4DE-5047-694F-8789-BE34FBEF5987}" type="presParOf" srcId="{A0C6A493-16E8-1848-9C78-A462C0407A94}" destId="{A333C0CE-63EA-E14A-AF74-D769EA77BDFC}" srcOrd="3" destOrd="0" presId="urn:microsoft.com/office/officeart/2005/8/layout/radial5"/>
    <dgm:cxn modelId="{7B4FCA80-E70B-3D4F-85B2-76BC87D30F9E}" type="presParOf" srcId="{A333C0CE-63EA-E14A-AF74-D769EA77BDFC}" destId="{4D5FBF3F-CF11-0C41-A9F5-E2281DE92470}" srcOrd="0" destOrd="0" presId="urn:microsoft.com/office/officeart/2005/8/layout/radial5"/>
    <dgm:cxn modelId="{B94A4741-2242-1B43-9087-FC473198D987}" type="presParOf" srcId="{A0C6A493-16E8-1848-9C78-A462C0407A94}" destId="{8F19A707-F298-EC40-AED0-979E5737AAE3}" srcOrd="4" destOrd="0" presId="urn:microsoft.com/office/officeart/2005/8/layout/radial5"/>
    <dgm:cxn modelId="{C3C1811E-4D88-2A4C-8234-B37F40CE6857}" type="presParOf" srcId="{A0C6A493-16E8-1848-9C78-A462C0407A94}" destId="{8EFC80AC-2F89-DF44-B910-B29F366563EA}" srcOrd="5" destOrd="0" presId="urn:microsoft.com/office/officeart/2005/8/layout/radial5"/>
    <dgm:cxn modelId="{E31D153D-3E94-9441-9238-44B3029204D7}" type="presParOf" srcId="{8EFC80AC-2F89-DF44-B910-B29F366563EA}" destId="{C95E7064-905F-A441-9D5C-DBD49FD35F63}" srcOrd="0" destOrd="0" presId="urn:microsoft.com/office/officeart/2005/8/layout/radial5"/>
    <dgm:cxn modelId="{C8897B69-06C6-6C48-8077-A5C1C5CCFDA4}" type="presParOf" srcId="{A0C6A493-16E8-1848-9C78-A462C0407A94}" destId="{EEA02500-5FC8-8C4C-A119-F10043ECE334}" srcOrd="6" destOrd="0" presId="urn:microsoft.com/office/officeart/2005/8/layout/radial5"/>
    <dgm:cxn modelId="{A443BF64-93E8-9048-9B78-C06572A2AA3A}" type="presParOf" srcId="{A0C6A493-16E8-1848-9C78-A462C0407A94}" destId="{5D847193-5E4E-4B46-AB1B-18F58A6C91AA}" srcOrd="7" destOrd="0" presId="urn:microsoft.com/office/officeart/2005/8/layout/radial5"/>
    <dgm:cxn modelId="{7E888448-45E0-ED4B-BB38-D9D6CA983DC8}" type="presParOf" srcId="{5D847193-5E4E-4B46-AB1B-18F58A6C91AA}" destId="{42DDC0DE-8E22-E14A-A9C7-81643146988B}" srcOrd="0" destOrd="0" presId="urn:microsoft.com/office/officeart/2005/8/layout/radial5"/>
    <dgm:cxn modelId="{42517C96-5AD2-E248-9FB5-F21A1D900505}" type="presParOf" srcId="{A0C6A493-16E8-1848-9C78-A462C0407A94}" destId="{C387FF42-B4A8-3947-A310-4E9C04AB881E}" srcOrd="8" destOrd="0" presId="urn:microsoft.com/office/officeart/2005/8/layout/radial5"/>
    <dgm:cxn modelId="{D7AFA985-DECC-C846-98BD-4134AB5C1007}" type="presParOf" srcId="{A0C6A493-16E8-1848-9C78-A462C0407A94}" destId="{47618D18-88B7-2B42-A289-4532F0CCDBB1}" srcOrd="9" destOrd="0" presId="urn:microsoft.com/office/officeart/2005/8/layout/radial5"/>
    <dgm:cxn modelId="{8AD72E31-2854-F547-8781-CDEB4015C687}" type="presParOf" srcId="{47618D18-88B7-2B42-A289-4532F0CCDBB1}" destId="{149041E5-9330-2643-A48E-02328D5B614A}" srcOrd="0" destOrd="0" presId="urn:microsoft.com/office/officeart/2005/8/layout/radial5"/>
    <dgm:cxn modelId="{C83BCAB9-98FE-754F-AB7E-37AF7FA1E506}" type="presParOf" srcId="{A0C6A493-16E8-1848-9C78-A462C0407A94}" destId="{AD7AB947-9EFF-0D43-96B1-6B6CF7E4B98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41958-D7BC-3848-B3FE-36D0EDBCA868}">
      <dsp:nvSpPr>
        <dsp:cNvPr id="0" name=""/>
        <dsp:cNvSpPr/>
      </dsp:nvSpPr>
      <dsp:spPr>
        <a:xfrm>
          <a:off x="-4621922" y="-708601"/>
          <a:ext cx="5505586" cy="5505586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07BC5-F429-A347-8E45-D29D0A22074D}">
      <dsp:nvSpPr>
        <dsp:cNvPr id="0" name=""/>
        <dsp:cNvSpPr/>
      </dsp:nvSpPr>
      <dsp:spPr>
        <a:xfrm>
          <a:off x="329962" y="215294"/>
          <a:ext cx="7851880" cy="430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65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NRA Mandate</a:t>
          </a:r>
        </a:p>
      </dsp:txBody>
      <dsp:txXfrm>
        <a:off x="329962" y="215294"/>
        <a:ext cx="7851880" cy="430424"/>
      </dsp:txXfrm>
    </dsp:sp>
    <dsp:sp modelId="{FE6875A4-1A83-EB47-9C85-CB0941E9EB8B}">
      <dsp:nvSpPr>
        <dsp:cNvPr id="0" name=""/>
        <dsp:cNvSpPr/>
      </dsp:nvSpPr>
      <dsp:spPr>
        <a:xfrm>
          <a:off x="60947" y="161491"/>
          <a:ext cx="538031" cy="538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F6CD4-71EA-7943-B2B2-18C421FB9574}">
      <dsp:nvSpPr>
        <dsp:cNvPr id="0" name=""/>
        <dsp:cNvSpPr/>
      </dsp:nvSpPr>
      <dsp:spPr>
        <a:xfrm>
          <a:off x="684016" y="860849"/>
          <a:ext cx="7497826" cy="430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65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Five-Year Strategic plan 2022-2027</a:t>
          </a:r>
        </a:p>
      </dsp:txBody>
      <dsp:txXfrm>
        <a:off x="684016" y="860849"/>
        <a:ext cx="7497826" cy="430424"/>
      </dsp:txXfrm>
    </dsp:sp>
    <dsp:sp modelId="{EC08F4FA-4E9C-2745-BA3C-B07C7408297B}">
      <dsp:nvSpPr>
        <dsp:cNvPr id="0" name=""/>
        <dsp:cNvSpPr/>
      </dsp:nvSpPr>
      <dsp:spPr>
        <a:xfrm>
          <a:off x="415001" y="807046"/>
          <a:ext cx="538031" cy="538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E2BB1-9848-8A47-87C8-F92D317168A5}">
      <dsp:nvSpPr>
        <dsp:cNvPr id="0" name=""/>
        <dsp:cNvSpPr/>
      </dsp:nvSpPr>
      <dsp:spPr>
        <a:xfrm>
          <a:off x="845916" y="1506405"/>
          <a:ext cx="7335926" cy="430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65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Revenue Performance</a:t>
          </a:r>
        </a:p>
      </dsp:txBody>
      <dsp:txXfrm>
        <a:off x="845916" y="1506405"/>
        <a:ext cx="7335926" cy="430424"/>
      </dsp:txXfrm>
    </dsp:sp>
    <dsp:sp modelId="{B92286B9-14F5-8942-A760-F180DC3DBA57}">
      <dsp:nvSpPr>
        <dsp:cNvPr id="0" name=""/>
        <dsp:cNvSpPr/>
      </dsp:nvSpPr>
      <dsp:spPr>
        <a:xfrm>
          <a:off x="576901" y="1452602"/>
          <a:ext cx="538031" cy="538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3EE54-DAF1-E743-9C48-C1F07187D21A}">
      <dsp:nvSpPr>
        <dsp:cNvPr id="0" name=""/>
        <dsp:cNvSpPr/>
      </dsp:nvSpPr>
      <dsp:spPr>
        <a:xfrm>
          <a:off x="845916" y="2151552"/>
          <a:ext cx="7335926" cy="430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65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Comparative Analysis </a:t>
          </a:r>
        </a:p>
      </dsp:txBody>
      <dsp:txXfrm>
        <a:off x="845916" y="2151552"/>
        <a:ext cx="7335926" cy="430424"/>
      </dsp:txXfrm>
    </dsp:sp>
    <dsp:sp modelId="{7A422200-9B3A-7344-87D0-B391021625C8}">
      <dsp:nvSpPr>
        <dsp:cNvPr id="0" name=""/>
        <dsp:cNvSpPr/>
      </dsp:nvSpPr>
      <dsp:spPr>
        <a:xfrm>
          <a:off x="576901" y="2097749"/>
          <a:ext cx="538031" cy="538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7384B-02B5-D441-8FC2-26106090524E}">
      <dsp:nvSpPr>
        <dsp:cNvPr id="0" name=""/>
        <dsp:cNvSpPr/>
      </dsp:nvSpPr>
      <dsp:spPr>
        <a:xfrm>
          <a:off x="684016" y="2797108"/>
          <a:ext cx="7497826" cy="430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65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Medium Term Initiatives</a:t>
          </a:r>
        </a:p>
      </dsp:txBody>
      <dsp:txXfrm>
        <a:off x="684016" y="2797108"/>
        <a:ext cx="7497826" cy="430424"/>
      </dsp:txXfrm>
    </dsp:sp>
    <dsp:sp modelId="{0DFD8A8E-CC80-8145-908A-CF31FCAF36DC}">
      <dsp:nvSpPr>
        <dsp:cNvPr id="0" name=""/>
        <dsp:cNvSpPr/>
      </dsp:nvSpPr>
      <dsp:spPr>
        <a:xfrm>
          <a:off x="415001" y="2743304"/>
          <a:ext cx="538031" cy="538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5CE90-9DD9-364A-A681-0FACC94B2B77}">
      <dsp:nvSpPr>
        <dsp:cNvPr id="0" name=""/>
        <dsp:cNvSpPr/>
      </dsp:nvSpPr>
      <dsp:spPr>
        <a:xfrm>
          <a:off x="329962" y="3442663"/>
          <a:ext cx="7851880" cy="430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65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NRA Asks</a:t>
          </a:r>
          <a:endParaRPr lang="en-GB" sz="2100" kern="1200" dirty="0"/>
        </a:p>
      </dsp:txBody>
      <dsp:txXfrm>
        <a:off x="329962" y="3442663"/>
        <a:ext cx="7851880" cy="430424"/>
      </dsp:txXfrm>
    </dsp:sp>
    <dsp:sp modelId="{543821A2-9B27-0641-9897-F3D7B006F64A}">
      <dsp:nvSpPr>
        <dsp:cNvPr id="0" name=""/>
        <dsp:cNvSpPr/>
      </dsp:nvSpPr>
      <dsp:spPr>
        <a:xfrm>
          <a:off x="60947" y="3388860"/>
          <a:ext cx="538031" cy="538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0BD0A-F599-E64C-B5CC-78B91B94E7CC}">
      <dsp:nvSpPr>
        <dsp:cNvPr id="0" name=""/>
        <dsp:cNvSpPr/>
      </dsp:nvSpPr>
      <dsp:spPr>
        <a:xfrm>
          <a:off x="3920135" y="2165475"/>
          <a:ext cx="1542931" cy="1542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Core Values</a:t>
          </a:r>
          <a:endParaRPr lang="en-GB" sz="2900" kern="1200" dirty="0">
            <a:solidFill>
              <a:srgbClr val="FFFF00"/>
            </a:solidFill>
          </a:endParaRPr>
        </a:p>
      </dsp:txBody>
      <dsp:txXfrm>
        <a:off x="4146092" y="2391432"/>
        <a:ext cx="1091017" cy="1091017"/>
      </dsp:txXfrm>
    </dsp:sp>
    <dsp:sp modelId="{AE334270-10B4-0848-BEB2-8AF52362AAAF}">
      <dsp:nvSpPr>
        <dsp:cNvPr id="0" name=""/>
        <dsp:cNvSpPr/>
      </dsp:nvSpPr>
      <dsp:spPr>
        <a:xfrm rot="16200000">
          <a:off x="4527238" y="1602362"/>
          <a:ext cx="328725" cy="5245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4576547" y="1756590"/>
        <a:ext cx="230108" cy="314758"/>
      </dsp:txXfrm>
    </dsp:sp>
    <dsp:sp modelId="{FDD7700E-C67F-B147-B098-796DE26A193F}">
      <dsp:nvSpPr>
        <dsp:cNvPr id="0" name=""/>
        <dsp:cNvSpPr/>
      </dsp:nvSpPr>
      <dsp:spPr>
        <a:xfrm>
          <a:off x="3670002" y="2307"/>
          <a:ext cx="2043196" cy="1542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Transparency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969221" y="228264"/>
        <a:ext cx="1444758" cy="1091017"/>
      </dsp:txXfrm>
    </dsp:sp>
    <dsp:sp modelId="{A333C0CE-63EA-E14A-AF74-D769EA77BDFC}">
      <dsp:nvSpPr>
        <dsp:cNvPr id="0" name=""/>
        <dsp:cNvSpPr/>
      </dsp:nvSpPr>
      <dsp:spPr>
        <a:xfrm rot="20520000">
          <a:off x="5511251" y="2370617"/>
          <a:ext cx="232087" cy="5245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5512955" y="2486294"/>
        <a:ext cx="162461" cy="314758"/>
      </dsp:txXfrm>
    </dsp:sp>
    <dsp:sp modelId="{8F19A707-F298-EC40-AED0-979E5737AAE3}">
      <dsp:nvSpPr>
        <dsp:cNvPr id="0" name=""/>
        <dsp:cNvSpPr/>
      </dsp:nvSpPr>
      <dsp:spPr>
        <a:xfrm>
          <a:off x="5767314" y="1497020"/>
          <a:ext cx="1963164" cy="1542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Accountability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6054813" y="1722977"/>
        <a:ext cx="1388166" cy="1091017"/>
      </dsp:txXfrm>
    </dsp:sp>
    <dsp:sp modelId="{8EFC80AC-2F89-DF44-B910-B29F366563EA}">
      <dsp:nvSpPr>
        <dsp:cNvPr id="0" name=""/>
        <dsp:cNvSpPr/>
      </dsp:nvSpPr>
      <dsp:spPr>
        <a:xfrm rot="3240000">
          <a:off x="5156164" y="3515858"/>
          <a:ext cx="293230" cy="5245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5174295" y="3585193"/>
        <a:ext cx="205261" cy="314758"/>
      </dsp:txXfrm>
    </dsp:sp>
    <dsp:sp modelId="{EEA02500-5FC8-8C4C-A119-F10043ECE334}">
      <dsp:nvSpPr>
        <dsp:cNvPr id="0" name=""/>
        <dsp:cNvSpPr/>
      </dsp:nvSpPr>
      <dsp:spPr>
        <a:xfrm>
          <a:off x="4928528" y="3915516"/>
          <a:ext cx="2069102" cy="1542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Professionalism </a:t>
          </a:r>
        </a:p>
      </dsp:txBody>
      <dsp:txXfrm>
        <a:off x="5231541" y="4141473"/>
        <a:ext cx="1463076" cy="1091017"/>
      </dsp:txXfrm>
    </dsp:sp>
    <dsp:sp modelId="{5D847193-5E4E-4B46-AB1B-18F58A6C91AA}">
      <dsp:nvSpPr>
        <dsp:cNvPr id="0" name=""/>
        <dsp:cNvSpPr/>
      </dsp:nvSpPr>
      <dsp:spPr>
        <a:xfrm rot="7560000">
          <a:off x="3933553" y="3516039"/>
          <a:ext cx="293474" cy="5245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 rot="10800000">
        <a:off x="4003449" y="3585344"/>
        <a:ext cx="205432" cy="314758"/>
      </dsp:txXfrm>
    </dsp:sp>
    <dsp:sp modelId="{C387FF42-B4A8-3947-A310-4E9C04AB881E}">
      <dsp:nvSpPr>
        <dsp:cNvPr id="0" name=""/>
        <dsp:cNvSpPr/>
      </dsp:nvSpPr>
      <dsp:spPr>
        <a:xfrm>
          <a:off x="2388070" y="3915516"/>
          <a:ext cx="2064103" cy="1542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Integrity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2690351" y="4141473"/>
        <a:ext cx="1459541" cy="1091017"/>
      </dsp:txXfrm>
    </dsp:sp>
    <dsp:sp modelId="{47618D18-88B7-2B42-A289-4532F0CCDBB1}">
      <dsp:nvSpPr>
        <dsp:cNvPr id="0" name=""/>
        <dsp:cNvSpPr/>
      </dsp:nvSpPr>
      <dsp:spPr>
        <a:xfrm rot="11880000">
          <a:off x="3643818" y="2371433"/>
          <a:ext cx="229200" cy="5245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 rot="10800000">
        <a:off x="3710895" y="2486976"/>
        <a:ext cx="160440" cy="314758"/>
      </dsp:txXfrm>
    </dsp:sp>
    <dsp:sp modelId="{AD7AB947-9EFF-0D43-96B1-6B6CF7E4B988}">
      <dsp:nvSpPr>
        <dsp:cNvPr id="0" name=""/>
        <dsp:cNvSpPr/>
      </dsp:nvSpPr>
      <dsp:spPr>
        <a:xfrm>
          <a:off x="1646150" y="1497020"/>
          <a:ext cx="1976310" cy="1542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Teamwork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1935574" y="1722977"/>
        <a:ext cx="1397462" cy="1091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5D6A0-4393-8448-89EC-AE747A95AFFB}" type="datetimeFigureOut">
              <a:rPr lang="en-SS" smtClean="0"/>
              <a:t>05/09/2023</a:t>
            </a:fld>
            <a:endParaRPr lang="en-S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ABE3C-E647-444B-94E8-4DABE499288E}" type="slidenum">
              <a:rPr lang="en-SS" smtClean="0"/>
              <a:t>‹#›</a:t>
            </a:fld>
            <a:endParaRPr lang="en-SS"/>
          </a:p>
        </p:txBody>
      </p:sp>
    </p:spTree>
    <p:extLst>
      <p:ext uri="{BB962C8B-B14F-4D97-AF65-F5344CB8AC3E}">
        <p14:creationId xmlns:p14="http://schemas.microsoft.com/office/powerpoint/2010/main" val="208039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ABE3C-E647-444B-94E8-4DABE499288E}" type="slidenum">
              <a:rPr lang="en-SS" smtClean="0"/>
              <a:t>1</a:t>
            </a:fld>
            <a:endParaRPr lang="en-SS"/>
          </a:p>
        </p:txBody>
      </p:sp>
    </p:spTree>
    <p:extLst>
      <p:ext uri="{BB962C8B-B14F-4D97-AF65-F5344CB8AC3E}">
        <p14:creationId xmlns:p14="http://schemas.microsoft.com/office/powerpoint/2010/main" val="392938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S" dirty="0"/>
              <a:t>BSC= Balanced Score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ABE3C-E647-444B-94E8-4DABE499288E}" type="slidenum">
              <a:rPr lang="en-SS" smtClean="0"/>
              <a:t>6</a:t>
            </a:fld>
            <a:endParaRPr lang="en-SS"/>
          </a:p>
        </p:txBody>
      </p:sp>
    </p:spTree>
    <p:extLst>
      <p:ext uri="{BB962C8B-B14F-4D97-AF65-F5344CB8AC3E}">
        <p14:creationId xmlns:p14="http://schemas.microsoft.com/office/powerpoint/2010/main" val="3343618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ABE3C-E647-444B-94E8-4DABE499288E}" type="slidenum">
              <a:rPr lang="en-SS" smtClean="0"/>
              <a:t>7</a:t>
            </a:fld>
            <a:endParaRPr lang="en-SS"/>
          </a:p>
        </p:txBody>
      </p:sp>
    </p:spTree>
    <p:extLst>
      <p:ext uri="{BB962C8B-B14F-4D97-AF65-F5344CB8AC3E}">
        <p14:creationId xmlns:p14="http://schemas.microsoft.com/office/powerpoint/2010/main" val="1382815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ABE3C-E647-444B-94E8-4DABE499288E}" type="slidenum">
              <a:rPr lang="en-SS" smtClean="0"/>
              <a:t>13</a:t>
            </a:fld>
            <a:endParaRPr lang="en-SS"/>
          </a:p>
        </p:txBody>
      </p:sp>
    </p:spTree>
    <p:extLst>
      <p:ext uri="{BB962C8B-B14F-4D97-AF65-F5344CB8AC3E}">
        <p14:creationId xmlns:p14="http://schemas.microsoft.com/office/powerpoint/2010/main" val="3839605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ABE3C-E647-444B-94E8-4DABE499288E}" type="slidenum">
              <a:rPr lang="en-SS" smtClean="0"/>
              <a:t>14</a:t>
            </a:fld>
            <a:endParaRPr lang="en-SS"/>
          </a:p>
        </p:txBody>
      </p:sp>
    </p:spTree>
    <p:extLst>
      <p:ext uri="{BB962C8B-B14F-4D97-AF65-F5344CB8AC3E}">
        <p14:creationId xmlns:p14="http://schemas.microsoft.com/office/powerpoint/2010/main" val="246494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E432-0758-A339-79F8-BAA3BDBDF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55ED6-B75B-2895-5398-D6A2376E4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159E9-2068-4D5F-0CD6-D345BE5D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1B0D-28E2-DC47-90C7-EC85B94C1053}" type="datetime1">
              <a:rPr lang="en-US" smtClean="0"/>
              <a:t>9/5/23</a:t>
            </a:fld>
            <a:endParaRPr lang="en-S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946EE-F5C0-4F1C-71D3-BBEC5749E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35CEC-A71E-D54C-66EC-1AE1FC38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7995-F490-EE47-8ADC-E430903F833C}" type="slidenum">
              <a:rPr lang="en-SS" smtClean="0"/>
              <a:t>‹#›</a:t>
            </a:fld>
            <a:endParaRPr lang="en-SS"/>
          </a:p>
        </p:txBody>
      </p:sp>
    </p:spTree>
    <p:extLst>
      <p:ext uri="{BB962C8B-B14F-4D97-AF65-F5344CB8AC3E}">
        <p14:creationId xmlns:p14="http://schemas.microsoft.com/office/powerpoint/2010/main" val="545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D983-7566-598A-08D5-D36D2F3F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12E8AF-A1EF-A16C-C0A1-A1EBF6CA1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96C88-DFA3-5FCE-31E5-1595A438F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9699-2726-0146-B9A2-7E43A31D0EF3}" type="datetime1">
              <a:rPr lang="en-US" smtClean="0"/>
              <a:t>9/5/23</a:t>
            </a:fld>
            <a:endParaRPr lang="en-S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476F9-4443-E1C2-A4C6-F0CE0853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69C9A-0E37-8A0E-67E3-B9129E29D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7995-F490-EE47-8ADC-E430903F833C}" type="slidenum">
              <a:rPr lang="en-SS" smtClean="0"/>
              <a:t>‹#›</a:t>
            </a:fld>
            <a:endParaRPr lang="en-SS"/>
          </a:p>
        </p:txBody>
      </p:sp>
    </p:spTree>
    <p:extLst>
      <p:ext uri="{BB962C8B-B14F-4D97-AF65-F5344CB8AC3E}">
        <p14:creationId xmlns:p14="http://schemas.microsoft.com/office/powerpoint/2010/main" val="70682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F70C7F-B8FF-9877-5484-4E86AD240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1C40C-2A0D-1240-83D1-2E7B87471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CEB77-E23B-7F86-68BD-8480F007E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48D1-CE1F-434B-AD5C-4529EDC4BE23}" type="datetime1">
              <a:rPr lang="en-US" smtClean="0"/>
              <a:t>9/5/23</a:t>
            </a:fld>
            <a:endParaRPr lang="en-S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A6F8C-1AEA-567E-6A6A-BB14826A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88FFE-5FB4-6E08-876D-6CE5DD9F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7995-F490-EE47-8ADC-E430903F833C}" type="slidenum">
              <a:rPr lang="en-SS" smtClean="0"/>
              <a:t>‹#›</a:t>
            </a:fld>
            <a:endParaRPr lang="en-SS"/>
          </a:p>
        </p:txBody>
      </p:sp>
    </p:spTree>
    <p:extLst>
      <p:ext uri="{BB962C8B-B14F-4D97-AF65-F5344CB8AC3E}">
        <p14:creationId xmlns:p14="http://schemas.microsoft.com/office/powerpoint/2010/main" val="242887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3C79-F1AA-2152-D495-9A60BD125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FEC2B-9F11-A173-34D5-C0E85BD5E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C8A8E-41C4-64D6-A4F5-9B8C9BBBE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D559-9A6D-364A-8ABD-9C9765A05B1C}" type="datetime1">
              <a:rPr lang="en-US" smtClean="0"/>
              <a:t>9/5/23</a:t>
            </a:fld>
            <a:endParaRPr lang="en-S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4B57C-A662-5030-D2AB-9BF250A1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EEF8F-95CC-FEC4-287E-1ACF42323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7995-F490-EE47-8ADC-E430903F833C}" type="slidenum">
              <a:rPr lang="en-SS" smtClean="0"/>
              <a:t>‹#›</a:t>
            </a:fld>
            <a:endParaRPr lang="en-SS"/>
          </a:p>
        </p:txBody>
      </p:sp>
    </p:spTree>
    <p:extLst>
      <p:ext uri="{BB962C8B-B14F-4D97-AF65-F5344CB8AC3E}">
        <p14:creationId xmlns:p14="http://schemas.microsoft.com/office/powerpoint/2010/main" val="237757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165A-8EC5-E6C9-95D0-D46940EC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44250-A848-8A51-56DE-E6A61EBD5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ADC3D-216C-B1D1-CAB1-12798073D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475E-F0A3-3045-A9BB-F2BBE6B4B22A}" type="datetime1">
              <a:rPr lang="en-US" smtClean="0"/>
              <a:t>9/5/23</a:t>
            </a:fld>
            <a:endParaRPr lang="en-S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8D234-45BB-D076-8D73-C549A778C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346EE-171B-FA9F-9A60-CF431117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7995-F490-EE47-8ADC-E430903F833C}" type="slidenum">
              <a:rPr lang="en-SS" smtClean="0"/>
              <a:t>‹#›</a:t>
            </a:fld>
            <a:endParaRPr lang="en-SS"/>
          </a:p>
        </p:txBody>
      </p:sp>
    </p:spTree>
    <p:extLst>
      <p:ext uri="{BB962C8B-B14F-4D97-AF65-F5344CB8AC3E}">
        <p14:creationId xmlns:p14="http://schemas.microsoft.com/office/powerpoint/2010/main" val="276793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053D-ACE4-17FD-1920-228EC7FB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F1D9C-F36D-54DF-4A38-C5A78595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2E733-B5A4-84A4-16DF-505679B7C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FBBFD-8110-8C18-188F-18009E01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437F-9360-6B43-9AA2-C328ACD9B1CD}" type="datetime1">
              <a:rPr lang="en-US" smtClean="0"/>
              <a:t>9/5/23</a:t>
            </a:fld>
            <a:endParaRPr lang="en-S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2A3EF-7059-66FB-2F24-E8E22939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F456C-C92A-F0E0-978C-40A43D46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7995-F490-EE47-8ADC-E430903F833C}" type="slidenum">
              <a:rPr lang="en-SS" smtClean="0"/>
              <a:t>‹#›</a:t>
            </a:fld>
            <a:endParaRPr lang="en-SS"/>
          </a:p>
        </p:txBody>
      </p:sp>
    </p:spTree>
    <p:extLst>
      <p:ext uri="{BB962C8B-B14F-4D97-AF65-F5344CB8AC3E}">
        <p14:creationId xmlns:p14="http://schemas.microsoft.com/office/powerpoint/2010/main" val="228049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5039C-0611-91E9-57DA-99069D63C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6EB87-4C5A-1B0B-61A0-6330AEB3B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91A47-C2B7-E00F-2B00-57A7DA509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04EDA-ED21-5030-7977-C96D3988C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A2DBE6-DDF8-9410-70D1-371ADA734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BCFC1-8D61-E18D-0291-788807F2A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2F13-0309-8646-B74F-0920CD9CFC3A}" type="datetime1">
              <a:rPr lang="en-US" smtClean="0"/>
              <a:t>9/5/23</a:t>
            </a:fld>
            <a:endParaRPr lang="en-S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6638D7-A144-AADB-9FE5-76D81905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8E86EA-14C3-AD6C-AD15-3EBAF4E3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7995-F490-EE47-8ADC-E430903F833C}" type="slidenum">
              <a:rPr lang="en-SS" smtClean="0"/>
              <a:t>‹#›</a:t>
            </a:fld>
            <a:endParaRPr lang="en-SS"/>
          </a:p>
        </p:txBody>
      </p:sp>
    </p:spTree>
    <p:extLst>
      <p:ext uri="{BB962C8B-B14F-4D97-AF65-F5344CB8AC3E}">
        <p14:creationId xmlns:p14="http://schemas.microsoft.com/office/powerpoint/2010/main" val="65380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A3D99-A8CF-8264-E5AF-34CC49A2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CB8DA-43D3-FA7C-9864-59666966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AAB7-B3B9-1047-A847-0C59883FA8E2}" type="datetime1">
              <a:rPr lang="en-US" smtClean="0"/>
              <a:t>9/5/23</a:t>
            </a:fld>
            <a:endParaRPr lang="en-S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D8F65-5FF8-7C4C-DA2F-B6D84AAD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F6BEF-F8CA-DCB8-BCAE-A05CA4B6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7995-F490-EE47-8ADC-E430903F833C}" type="slidenum">
              <a:rPr lang="en-SS" smtClean="0"/>
              <a:t>‹#›</a:t>
            </a:fld>
            <a:endParaRPr lang="en-SS"/>
          </a:p>
        </p:txBody>
      </p:sp>
    </p:spTree>
    <p:extLst>
      <p:ext uri="{BB962C8B-B14F-4D97-AF65-F5344CB8AC3E}">
        <p14:creationId xmlns:p14="http://schemas.microsoft.com/office/powerpoint/2010/main" val="295927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45B54-1EF7-09E8-0970-C376C443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CD49-A809-F04C-A4CA-BE0D70B80AEC}" type="datetime1">
              <a:rPr lang="en-US" smtClean="0"/>
              <a:t>9/5/23</a:t>
            </a:fld>
            <a:endParaRPr lang="en-S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C7D9BE-EC24-9BC7-8002-C05FCCB3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EA880-235A-68FD-CD41-5D911C42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7995-F490-EE47-8ADC-E430903F833C}" type="slidenum">
              <a:rPr lang="en-SS" smtClean="0"/>
              <a:t>‹#›</a:t>
            </a:fld>
            <a:endParaRPr lang="en-SS"/>
          </a:p>
        </p:txBody>
      </p:sp>
    </p:spTree>
    <p:extLst>
      <p:ext uri="{BB962C8B-B14F-4D97-AF65-F5344CB8AC3E}">
        <p14:creationId xmlns:p14="http://schemas.microsoft.com/office/powerpoint/2010/main" val="337511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53365-B702-2D84-5C36-B2041BC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867C4-05B2-E59C-2A88-87738FED6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1BEA6-6BD9-937E-9F08-E045D69BF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CC5B5-A166-C815-A1A3-D51B4FC74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9819-1305-E94A-B711-C0E5BC599451}" type="datetime1">
              <a:rPr lang="en-US" smtClean="0"/>
              <a:t>9/5/23</a:t>
            </a:fld>
            <a:endParaRPr lang="en-S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5B10A-A367-EAB7-4A4C-CFE0D1FF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A2D2B-348B-5856-8847-85C7FFC6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7995-F490-EE47-8ADC-E430903F833C}" type="slidenum">
              <a:rPr lang="en-SS" smtClean="0"/>
              <a:t>‹#›</a:t>
            </a:fld>
            <a:endParaRPr lang="en-SS"/>
          </a:p>
        </p:txBody>
      </p:sp>
    </p:spTree>
    <p:extLst>
      <p:ext uri="{BB962C8B-B14F-4D97-AF65-F5344CB8AC3E}">
        <p14:creationId xmlns:p14="http://schemas.microsoft.com/office/powerpoint/2010/main" val="126910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05C53-C59F-CEF4-17B7-EF4DC982D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F5CD8-9502-C767-795B-42CEBB1AC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4C34B-1D5A-D004-1BD7-6EF31B365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7237C-12D5-D092-1D45-1745849A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CA5C-9D60-0D42-9AC8-BDAC3D8AC69C}" type="datetime1">
              <a:rPr lang="en-US" smtClean="0"/>
              <a:t>9/5/23</a:t>
            </a:fld>
            <a:endParaRPr lang="en-S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B4555-5739-3C8E-1C5F-C77AE6D2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27AEF-6CC1-1189-9C34-E8DF43AB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7995-F490-EE47-8ADC-E430903F833C}" type="slidenum">
              <a:rPr lang="en-SS" smtClean="0"/>
              <a:t>‹#›</a:t>
            </a:fld>
            <a:endParaRPr lang="en-SS"/>
          </a:p>
        </p:txBody>
      </p:sp>
    </p:spTree>
    <p:extLst>
      <p:ext uri="{BB962C8B-B14F-4D97-AF65-F5344CB8AC3E}">
        <p14:creationId xmlns:p14="http://schemas.microsoft.com/office/powerpoint/2010/main" val="54719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D53E84-CED6-C6B6-7B9A-B12E41009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848CA-ADA1-9E01-80BA-98A0F5FEA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D4D54-90F9-ABD9-BA26-1DC50D8CE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301D8-8D9C-2544-97C4-15BD63A39EC1}" type="datetime1">
              <a:rPr lang="en-US" smtClean="0"/>
              <a:t>9/5/23</a:t>
            </a:fld>
            <a:endParaRPr lang="en-S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D7B76-60DB-62B8-0542-F33412186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4AB62-423D-B9EA-C5D1-4BFDFC0A1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47995-F490-EE47-8ADC-E430903F833C}" type="slidenum">
              <a:rPr lang="en-SS" smtClean="0"/>
              <a:t>‹#›</a:t>
            </a:fld>
            <a:endParaRPr lang="en-SS"/>
          </a:p>
        </p:txBody>
      </p:sp>
    </p:spTree>
    <p:extLst>
      <p:ext uri="{BB962C8B-B14F-4D97-AF65-F5344CB8AC3E}">
        <p14:creationId xmlns:p14="http://schemas.microsoft.com/office/powerpoint/2010/main" val="419968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054140-0FAD-4E30-1DDA-785EB5DBB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892" y="328246"/>
            <a:ext cx="11336215" cy="6412523"/>
          </a:xfrm>
        </p:spPr>
        <p:txBody>
          <a:bodyPr>
            <a:normAutofit/>
          </a:bodyPr>
          <a:lstStyle/>
          <a:p>
            <a:pPr algn="ctr">
              <a:tabLst>
                <a:tab pos="2971800" algn="ctr"/>
                <a:tab pos="5943600" algn="r"/>
              </a:tabLst>
            </a:pPr>
            <a:endParaRPr lang="en-US" b="1" dirty="0">
              <a:solidFill>
                <a:srgbClr val="BF8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971800" algn="ctr"/>
                <a:tab pos="5943600" algn="r"/>
              </a:tabLst>
            </a:pPr>
            <a:endParaRPr lang="en-US" b="1" dirty="0">
              <a:solidFill>
                <a:srgbClr val="BF8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971800" algn="ctr"/>
                <a:tab pos="5943600" algn="r"/>
              </a:tabLst>
            </a:pPr>
            <a:endParaRPr lang="en-US" b="1" dirty="0">
              <a:solidFill>
                <a:srgbClr val="BF8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971800" algn="ctr"/>
                <a:tab pos="5943600" algn="r"/>
              </a:tabLst>
            </a:pPr>
            <a:r>
              <a:rPr lang="en-US" sz="2000" b="1" dirty="0">
                <a:solidFill>
                  <a:srgbClr val="BF8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Republic of South Sudan</a:t>
            </a:r>
            <a:endParaRPr lang="en-S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971800" algn="ctr"/>
                <a:tab pos="5943600" algn="r"/>
              </a:tabLst>
            </a:pPr>
            <a:r>
              <a:rPr lang="en-US" sz="2000" b="1" dirty="0">
                <a:solidFill>
                  <a:srgbClr val="BF8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REVENUE AUTHORITY</a:t>
            </a:r>
            <a:endParaRPr lang="en-US" sz="2000" b="1" dirty="0">
              <a:solidFill>
                <a:srgbClr val="BF8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971800" algn="ctr"/>
                <a:tab pos="5943600" algn="r"/>
              </a:tabLst>
            </a:pPr>
            <a:endParaRPr lang="en-GB" altLang="sw-KE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971800" algn="ctr"/>
                <a:tab pos="5943600" algn="r"/>
              </a:tabLst>
            </a:pPr>
            <a:r>
              <a:rPr lang="en-GB" altLang="sw-KE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Tax Base Potential and Policy Options for Domestic Revenue Mobilization in South Sudan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sw-KE" sz="2000" b="1" dirty="0">
              <a:ln w="0"/>
              <a:solidFill>
                <a:srgbClr val="BF8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sw-KE" sz="1600" b="1" i="1" dirty="0">
                <a:ln w="0"/>
                <a:solidFill>
                  <a:srgbClr val="BF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at the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sw-KE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sw-KE" b="1" baseline="300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sw-KE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National Economic Conference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sw-KE" sz="1600" b="1" i="1" dirty="0">
                <a:ln w="0"/>
                <a:solidFill>
                  <a:srgbClr val="BF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:</a:t>
            </a:r>
            <a:endParaRPr lang="en-GB" altLang="sw-KE" sz="18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sw-KE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Hon. </a:t>
            </a:r>
            <a:r>
              <a:rPr lang="en-GB" altLang="sw-KE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Athian</a:t>
            </a:r>
            <a:r>
              <a:rPr lang="en-GB" altLang="sw-KE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Ding </a:t>
            </a:r>
            <a:r>
              <a:rPr lang="en-GB" altLang="sw-KE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Athian</a:t>
            </a:r>
            <a:endParaRPr lang="en-GB" altLang="sw-KE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sw-KE" sz="16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NRA Commissioner General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GB" altLang="sw-KE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GB" altLang="sw-KE" b="1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GB" altLang="sw-KE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49AE7D-1840-4B65-9121-2BC22170C9C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0422" y="328246"/>
            <a:ext cx="1438592" cy="13629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05DC24-280C-5B54-FEF0-CBF642CFFD83}"/>
              </a:ext>
            </a:extLst>
          </p:cNvPr>
          <p:cNvSpPr/>
          <p:nvPr/>
        </p:nvSpPr>
        <p:spPr>
          <a:xfrm>
            <a:off x="0" y="0"/>
            <a:ext cx="49236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1000F4-93ED-DD97-BAB9-DE07B3880A05}"/>
              </a:ext>
            </a:extLst>
          </p:cNvPr>
          <p:cNvSpPr/>
          <p:nvPr/>
        </p:nvSpPr>
        <p:spPr>
          <a:xfrm>
            <a:off x="11140268" y="5863"/>
            <a:ext cx="492369" cy="13629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5A71E4-D345-64AF-1827-B0294FC76F1F}"/>
              </a:ext>
            </a:extLst>
          </p:cNvPr>
          <p:cNvSpPr/>
          <p:nvPr/>
        </p:nvSpPr>
        <p:spPr>
          <a:xfrm>
            <a:off x="5093676" y="6242536"/>
            <a:ext cx="2051538" cy="386862"/>
          </a:xfrm>
          <a:prstGeom prst="rect">
            <a:avLst/>
          </a:prstGeom>
          <a:noFill/>
          <a:ln w="44450">
            <a:solidFill>
              <a:schemeClr val="accent1">
                <a:shade val="15000"/>
                <a:alpha val="93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sw-K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GB" altLang="sw-KE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September,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D850BB-2401-0629-809D-A89B26D574E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2750" y="6016803"/>
            <a:ext cx="806122" cy="7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15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1CFE61DA-7DC2-8BAD-984B-11801E94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948"/>
            <a:ext cx="10515600" cy="49198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Customs versus Domestic 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C86CE5B7-EEB3-1484-1522-D19955665B30}"/>
              </a:ext>
            </a:extLst>
          </p:cNvPr>
          <p:cNvGraphicFramePr>
            <a:graphicFrameLocks/>
          </p:cNvGraphicFramePr>
          <p:nvPr/>
        </p:nvGraphicFramePr>
        <p:xfrm>
          <a:off x="838200" y="1561514"/>
          <a:ext cx="10314709" cy="461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77DE618-C8B0-09E6-753E-11F0492A6BEC}"/>
              </a:ext>
            </a:extLst>
          </p:cNvPr>
          <p:cNvSpPr/>
          <p:nvPr/>
        </p:nvSpPr>
        <p:spPr>
          <a:xfrm>
            <a:off x="0" y="0"/>
            <a:ext cx="49236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DDDC2C-06AF-4670-3E0B-AF5FBCCED626}"/>
              </a:ext>
            </a:extLst>
          </p:cNvPr>
          <p:cNvSpPr/>
          <p:nvPr/>
        </p:nvSpPr>
        <p:spPr>
          <a:xfrm>
            <a:off x="11140268" y="5863"/>
            <a:ext cx="492369" cy="13629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51C8EC-CF6F-BE30-894D-AFDB7D4BA87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2750" y="6016803"/>
            <a:ext cx="806122" cy="7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33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02557FAF-4671-465B-52E6-86CD1C01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616413"/>
            <a:ext cx="9574067" cy="553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Revenue – no inflation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6F45E5C7-021F-FF2B-CA6B-8F4D6FD8A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50" y="1690688"/>
            <a:ext cx="10509250" cy="457156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GB" alt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GB" altLang="en-US" sz="32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2400" u="sng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73" y="1170151"/>
            <a:ext cx="9033163" cy="49397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A9A648-A883-8EC7-9C1E-3F1A2AB49188}"/>
              </a:ext>
            </a:extLst>
          </p:cNvPr>
          <p:cNvSpPr/>
          <p:nvPr/>
        </p:nvSpPr>
        <p:spPr>
          <a:xfrm>
            <a:off x="0" y="0"/>
            <a:ext cx="49236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0273C1-AD45-A02C-3B42-9668583BBE03}"/>
              </a:ext>
            </a:extLst>
          </p:cNvPr>
          <p:cNvSpPr/>
          <p:nvPr/>
        </p:nvSpPr>
        <p:spPr>
          <a:xfrm>
            <a:off x="11140268" y="5863"/>
            <a:ext cx="492369" cy="13629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28E92-96CF-D640-62B9-3EB2F6C284B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2750" y="6016803"/>
            <a:ext cx="806122" cy="7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1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EEF677D-EBBF-3AF6-AC83-F21BB7BAD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877888"/>
            <a:ext cx="10541000" cy="619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Revenue by tax heads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97679F14-34AA-2247-5EE0-B6B7F9F2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50" y="1690688"/>
            <a:ext cx="10509250" cy="385113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 Income Tax (PIT) contributed over </a:t>
            </a:r>
            <a:r>
              <a:rPr lang="en-US" altLang="en-US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50%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(</a:t>
            </a: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SSP 90 billion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of total collection in </a:t>
            </a: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Fiscal Year 2022-2023</a:t>
            </a: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consumption taxes stood at about </a:t>
            </a:r>
            <a:r>
              <a:rPr lang="en-US" altLang="en-US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30%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total revenue.</a:t>
            </a: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rest came from others, including non-tax (fees and charges) revenue</a:t>
            </a:r>
            <a:endParaRPr lang="en-GB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FD9253-A26B-6F42-F0DD-251B1AB662BE}"/>
              </a:ext>
            </a:extLst>
          </p:cNvPr>
          <p:cNvSpPr/>
          <p:nvPr/>
        </p:nvSpPr>
        <p:spPr>
          <a:xfrm>
            <a:off x="0" y="0"/>
            <a:ext cx="49236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B4EB7A-4B5E-E8D9-BB16-99B9B2B93C84}"/>
              </a:ext>
            </a:extLst>
          </p:cNvPr>
          <p:cNvSpPr/>
          <p:nvPr/>
        </p:nvSpPr>
        <p:spPr>
          <a:xfrm>
            <a:off x="11140268" y="5863"/>
            <a:ext cx="492369" cy="13629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B17D7-6F50-58E7-F9D9-E22B164272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42750" y="6016803"/>
            <a:ext cx="806122" cy="7825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BC7A6-ADE7-EF8F-5998-8CD01AB5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Revenue Target: </a:t>
            </a:r>
            <a:r>
              <a:rPr lang="en-US" alt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2023-2024</a:t>
            </a:r>
            <a:endParaRPr lang="en-SS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19B14F-B8C6-0118-6B7F-75F68EAB099D}"/>
              </a:ext>
            </a:extLst>
          </p:cNvPr>
          <p:cNvSpPr txBox="1">
            <a:spLocks/>
          </p:cNvSpPr>
          <p:nvPr/>
        </p:nvSpPr>
        <p:spPr>
          <a:xfrm>
            <a:off x="969962" y="2976929"/>
            <a:ext cx="5257800" cy="18236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Approved Resource Envelop for the FY 2023/2024 set the non-oil revenue target at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SSP </a:t>
            </a:r>
            <a:r>
              <a:rPr lang="en-US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245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billion</a:t>
            </a:r>
            <a:endParaRPr kumimoji="0" lang="en-S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07D6BC7-A60A-BFC9-4FEA-08E82E471F7C}"/>
              </a:ext>
            </a:extLst>
          </p:cNvPr>
          <p:cNvSpPr txBox="1">
            <a:spLocks/>
          </p:cNvSpPr>
          <p:nvPr/>
        </p:nvSpPr>
        <p:spPr>
          <a:xfrm>
            <a:off x="6227762" y="2040670"/>
            <a:ext cx="5181600" cy="38119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Ongoing I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mplementation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strategic initiatives and reforms to enhance performance by </a:t>
            </a:r>
            <a:r>
              <a:rPr lang="en-US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</a:t>
            </a:r>
            <a:r>
              <a:rPr lang="en-US" b="1" u="sng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</a:t>
            </a:r>
            <a:r>
              <a:rPr kumimoji="0" lang="en-US" sz="280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above government target.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NRA set internal working target </a:t>
            </a:r>
            <a:r>
              <a:rPr lang="en-US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SSP </a:t>
            </a:r>
            <a:r>
              <a:rPr lang="en-US" b="1" u="sng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345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billion</a:t>
            </a:r>
            <a:endParaRPr kumimoji="0" lang="en-S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59C7D9-F56A-676C-DC0A-D89367B839C3}"/>
              </a:ext>
            </a:extLst>
          </p:cNvPr>
          <p:cNvSpPr/>
          <p:nvPr/>
        </p:nvSpPr>
        <p:spPr>
          <a:xfrm>
            <a:off x="0" y="0"/>
            <a:ext cx="49236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65CAF1-65D6-53DC-865B-8EF9E1F095CD}"/>
              </a:ext>
            </a:extLst>
          </p:cNvPr>
          <p:cNvSpPr/>
          <p:nvPr/>
        </p:nvSpPr>
        <p:spPr>
          <a:xfrm>
            <a:off x="11140268" y="5863"/>
            <a:ext cx="492369" cy="13629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BEBF2-0605-4D81-74A2-889C9027BC4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2750" y="6016803"/>
            <a:ext cx="806122" cy="7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4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8767F-A140-62B8-CCCA-719C2D13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3660"/>
          </a:xfrm>
        </p:spPr>
        <p:txBody>
          <a:bodyPr>
            <a:noAutofit/>
          </a:bodyPr>
          <a:lstStyle/>
          <a:p>
            <a:r>
              <a:rPr lang="en-S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Comparative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4F7D5-40E2-5815-F80C-B62DF9612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434" y="1169991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GB" sz="3200" b="1" i="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egional tax-to-GDP ratios in FY 2022-2023</a:t>
            </a:r>
            <a:endParaRPr lang="en-S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SS" dirty="0">
              <a:solidFill>
                <a:srgbClr val="2021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E1170D-B0E9-3CB2-6990-996331FE5D8A}"/>
              </a:ext>
            </a:extLst>
          </p:cNvPr>
          <p:cNvSpPr/>
          <p:nvPr/>
        </p:nvSpPr>
        <p:spPr>
          <a:xfrm>
            <a:off x="0" y="0"/>
            <a:ext cx="49236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E4C362-48B3-C9AE-2BA5-1974FE07679F}"/>
              </a:ext>
            </a:extLst>
          </p:cNvPr>
          <p:cNvSpPr/>
          <p:nvPr/>
        </p:nvSpPr>
        <p:spPr>
          <a:xfrm>
            <a:off x="11140268" y="5863"/>
            <a:ext cx="492369" cy="13629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90412-338F-7727-5AA9-A6A9D10B23D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2750" y="6016803"/>
            <a:ext cx="806122" cy="782581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0F4FCA3-8BB6-1535-E610-A6E969112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426705"/>
              </p:ext>
            </p:extLst>
          </p:nvPr>
        </p:nvGraphicFramePr>
        <p:xfrm>
          <a:off x="1000722" y="1823722"/>
          <a:ext cx="8397660" cy="2892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028">
                  <a:extLst>
                    <a:ext uri="{9D8B030D-6E8A-4147-A177-3AD203B41FA5}">
                      <a16:colId xmlns:a16="http://schemas.microsoft.com/office/drawing/2014/main" val="1563466292"/>
                    </a:ext>
                  </a:extLst>
                </a:gridCol>
                <a:gridCol w="3245412">
                  <a:extLst>
                    <a:ext uri="{9D8B030D-6E8A-4147-A177-3AD203B41FA5}">
                      <a16:colId xmlns:a16="http://schemas.microsoft.com/office/drawing/2014/main" val="826935825"/>
                    </a:ext>
                  </a:extLst>
                </a:gridCol>
                <a:gridCol w="2799220">
                  <a:extLst>
                    <a:ext uri="{9D8B030D-6E8A-4147-A177-3AD203B41FA5}">
                      <a16:colId xmlns:a16="http://schemas.microsoft.com/office/drawing/2014/main" val="497997348"/>
                    </a:ext>
                  </a:extLst>
                </a:gridCol>
              </a:tblGrid>
              <a:tr h="413149">
                <a:tc>
                  <a:txBody>
                    <a:bodyPr/>
                    <a:lstStyle/>
                    <a:p>
                      <a:r>
                        <a:rPr lang="en-SS" dirty="0"/>
                        <a:t>Country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S" dirty="0"/>
                        <a:t>GDP (in Billions USD)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S" dirty="0"/>
                        <a:t>Tax-to-GDP Ratio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743178"/>
                  </a:ext>
                </a:extLst>
              </a:tr>
              <a:tr h="413149">
                <a:tc>
                  <a:txBody>
                    <a:bodyPr/>
                    <a:lstStyle/>
                    <a:p>
                      <a:r>
                        <a:rPr lang="en-SS" sz="1800" dirty="0">
                          <a:solidFill>
                            <a:srgbClr val="20212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Tanzania</a:t>
                      </a:r>
                      <a:endParaRPr lang="en-S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dirty="0">
                          <a:solidFill>
                            <a:srgbClr val="20212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67.84</a:t>
                      </a:r>
                      <a:endParaRPr lang="en-S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S" sz="1800" b="0" i="0" dirty="0">
                          <a:solidFill>
                            <a:srgbClr val="20212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16.3</a:t>
                      </a:r>
                      <a:r>
                        <a:rPr lang="en-SS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r>
                        <a:rPr lang="en-SS" sz="1800" b="0" i="0" dirty="0">
                          <a:solidFill>
                            <a:srgbClr val="20212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S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534237"/>
                  </a:ext>
                </a:extLst>
              </a:tr>
              <a:tr h="413149">
                <a:tc>
                  <a:txBody>
                    <a:bodyPr/>
                    <a:lstStyle/>
                    <a:p>
                      <a:r>
                        <a:rPr lang="en-SS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Rwanda</a:t>
                      </a:r>
                      <a:endParaRPr lang="en-S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dirty="0">
                          <a:solidFill>
                            <a:srgbClr val="20212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11.07 </a:t>
                      </a:r>
                      <a:endParaRPr lang="en-S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S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15.08 % </a:t>
                      </a:r>
                      <a:endParaRPr lang="en-S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878119"/>
                  </a:ext>
                </a:extLst>
              </a:tr>
              <a:tr h="413149">
                <a:tc>
                  <a:txBody>
                    <a:bodyPr/>
                    <a:lstStyle/>
                    <a:p>
                      <a:r>
                        <a:rPr lang="en-SS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Uganda</a:t>
                      </a:r>
                      <a:endParaRPr lang="en-S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dirty="0">
                          <a:solidFill>
                            <a:srgbClr val="20212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40.53</a:t>
                      </a:r>
                      <a:endParaRPr lang="en-S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S" sz="1800" b="0" i="0" dirty="0">
                          <a:solidFill>
                            <a:srgbClr val="040C28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13.9%</a:t>
                      </a:r>
                      <a:r>
                        <a:rPr lang="en-SS" sz="1800" b="0" i="0" dirty="0">
                          <a:solidFill>
                            <a:srgbClr val="20212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S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795398"/>
                  </a:ext>
                </a:extLst>
              </a:tr>
              <a:tr h="413149">
                <a:tc>
                  <a:txBody>
                    <a:bodyPr/>
                    <a:lstStyle/>
                    <a:p>
                      <a:r>
                        <a:rPr lang="en-SS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Kenya</a:t>
                      </a:r>
                      <a:endParaRPr lang="en-S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dirty="0">
                          <a:solidFill>
                            <a:srgbClr val="20212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110.3</a:t>
                      </a:r>
                      <a:endParaRPr lang="en-S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S" sz="1800" b="0" i="0" dirty="0">
                          <a:solidFill>
                            <a:srgbClr val="040C28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7.1 %</a:t>
                      </a:r>
                      <a:r>
                        <a:rPr lang="en-SS" sz="1800" b="0" i="0" dirty="0">
                          <a:solidFill>
                            <a:srgbClr val="20212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 </a:t>
                      </a:r>
                      <a:endParaRPr lang="en-S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187269"/>
                  </a:ext>
                </a:extLst>
              </a:tr>
              <a:tr h="413149">
                <a:tc>
                  <a:txBody>
                    <a:bodyPr/>
                    <a:lstStyle/>
                    <a:p>
                      <a:r>
                        <a:rPr lang="en-SS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South Sudan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S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5.3</a:t>
                      </a:r>
                      <a:endParaRPr lang="en-S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S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3.6 % </a:t>
                      </a:r>
                      <a:endParaRPr lang="en-S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248148"/>
                  </a:ext>
                </a:extLst>
              </a:tr>
              <a:tr h="413149">
                <a:tc>
                  <a:txBody>
                    <a:bodyPr/>
                    <a:lstStyle/>
                    <a:p>
                      <a:r>
                        <a:rPr lang="en-SS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Average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694744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50F0C66-679C-5D17-D14D-246748ABD9E7}"/>
              </a:ext>
            </a:extLst>
          </p:cNvPr>
          <p:cNvSpPr txBox="1">
            <a:spLocks/>
          </p:cNvSpPr>
          <p:nvPr/>
        </p:nvSpPr>
        <p:spPr>
          <a:xfrm>
            <a:off x="624668" y="5610423"/>
            <a:ext cx="10515600" cy="873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S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9BBB63-6CDB-F5BF-5815-16D1B4EFEA77}"/>
              </a:ext>
            </a:extLst>
          </p:cNvPr>
          <p:cNvSpPr txBox="1"/>
          <p:nvPr/>
        </p:nvSpPr>
        <p:spPr>
          <a:xfrm>
            <a:off x="966346" y="4865936"/>
            <a:ext cx="84664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Note:  </a:t>
            </a:r>
          </a:p>
          <a:p>
            <a:r>
              <a:rPr lang="en-S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South Sudan way below regional average</a:t>
            </a:r>
          </a:p>
          <a:p>
            <a:r>
              <a:rPr lang="en-S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Target of 4.5% in set FY 2023-2024 </a:t>
            </a:r>
          </a:p>
          <a:p>
            <a:r>
              <a:rPr lang="en-S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- 6%  target achieveable in first 3 years of Strategic Plan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738274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6ECEF-3F4F-3A47-1B66-203C1AE68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Verdana" panose="020B0604030504040204" pitchFamily="34" charset="0"/>
              </a:rPr>
              <a:t>R</a:t>
            </a:r>
            <a:r>
              <a:rPr lang="en-GB" sz="3600" b="1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egional tax-to-national budget ratios</a:t>
            </a:r>
            <a:endParaRPr lang="en-S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F309E-0EC2-D56C-C819-0C624CA24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 countries generate </a:t>
            </a:r>
            <a:r>
              <a:rPr lang="en-SS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50% - 70%</a:t>
            </a:r>
            <a:r>
              <a:rPr lang="en-S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S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their National budget from domestic revenue mobilization. </a:t>
            </a:r>
          </a:p>
          <a:p>
            <a:endParaRPr lang="en-S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 than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20%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South Sudan</a:t>
            </a:r>
            <a:endParaRPr lang="en-S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01BE1D-639F-F3C6-973D-57614946FADA}"/>
              </a:ext>
            </a:extLst>
          </p:cNvPr>
          <p:cNvSpPr/>
          <p:nvPr/>
        </p:nvSpPr>
        <p:spPr>
          <a:xfrm>
            <a:off x="0" y="0"/>
            <a:ext cx="49236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046B66-917C-F641-DB12-DEFB8E210346}"/>
              </a:ext>
            </a:extLst>
          </p:cNvPr>
          <p:cNvSpPr/>
          <p:nvPr/>
        </p:nvSpPr>
        <p:spPr>
          <a:xfrm>
            <a:off x="11140268" y="5863"/>
            <a:ext cx="492369" cy="13629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100E41-78D1-A5E5-9029-C6553D7A889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42750" y="6016803"/>
            <a:ext cx="806122" cy="7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28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B633-879E-02A2-AC3C-F8644BD49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 2023-2024 Target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5A3A5-262A-2018-F83F-82C0937A0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S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S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SSP 245 Billion </a:t>
            </a:r>
            <a:r>
              <a:rPr lang="en-S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SS" sz="32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15%</a:t>
            </a:r>
            <a:r>
              <a:rPr lang="en-S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S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resource envelope but </a:t>
            </a:r>
            <a:r>
              <a:rPr lang="en-SS" sz="32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10%</a:t>
            </a:r>
            <a:r>
              <a:rPr lang="en-S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Expenditure)</a:t>
            </a:r>
          </a:p>
          <a:p>
            <a:endParaRPr lang="en-S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S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nternal working target: </a:t>
            </a:r>
            <a:r>
              <a:rPr lang="en-S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SSP 346 Billion </a:t>
            </a:r>
            <a:r>
              <a:rPr lang="en-S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SS" sz="32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16%</a:t>
            </a:r>
            <a:r>
              <a:rPr lang="en-S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S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Expenditure)</a:t>
            </a:r>
          </a:p>
          <a:p>
            <a:endParaRPr lang="en-S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61C5B0-EE07-6162-2112-9DAA2837CE98}"/>
              </a:ext>
            </a:extLst>
          </p:cNvPr>
          <p:cNvSpPr/>
          <p:nvPr/>
        </p:nvSpPr>
        <p:spPr>
          <a:xfrm>
            <a:off x="0" y="0"/>
            <a:ext cx="49236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99580C-BEDF-6334-BAB0-E23079A08AA6}"/>
              </a:ext>
            </a:extLst>
          </p:cNvPr>
          <p:cNvSpPr/>
          <p:nvPr/>
        </p:nvSpPr>
        <p:spPr>
          <a:xfrm>
            <a:off x="11140268" y="5863"/>
            <a:ext cx="492369" cy="13629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312111-3AEC-2E48-E152-FF2F495458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42750" y="6016803"/>
            <a:ext cx="806122" cy="7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63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3FEDC-1160-7567-C5F9-15B5C761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Medium-term Initiatives</a:t>
            </a:r>
            <a:endParaRPr lang="en-S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C731F-B28C-9884-3EB2-874329887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535723"/>
            <a:ext cx="10861431" cy="4641240"/>
          </a:xfrm>
        </p:spPr>
        <p:txBody>
          <a:bodyPr>
            <a:normAutofit/>
          </a:bodyPr>
          <a:lstStyle/>
          <a:p>
            <a:pPr marL="514350" indent="-514350" algn="l">
              <a:buAutoNum type="alphaLcPeriod"/>
            </a:pPr>
            <a:r>
              <a:rPr lang="en-GB" sz="3200" b="1" i="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Widening the tax base</a:t>
            </a:r>
          </a:p>
          <a:p>
            <a:pPr marL="0" indent="0" algn="l">
              <a:buNone/>
            </a:pPr>
            <a:endParaRPr lang="en-GB" i="0" dirty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Strict implementation of </a:t>
            </a:r>
            <a:r>
              <a:rPr lang="en-US" sz="2800" b="1" u="sng" kern="1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Ministerial Order 02/2023</a:t>
            </a:r>
            <a:r>
              <a:rPr lang="en-US" sz="2800" b="1" kern="1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nullifies all non-statutory exemptions.</a:t>
            </a:r>
          </a:p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ew registration (increase no. of taxpayers)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Tax compliance (increase filing and payment)</a:t>
            </a:r>
          </a:p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ax gap study (ascertain sectors for inclusion in the tax net)</a:t>
            </a:r>
          </a:p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Enhance automation/digitalization of tax administration</a:t>
            </a: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b="1" kern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F0C49E-B9F8-9ECE-BCEE-12F94E4005E5}"/>
              </a:ext>
            </a:extLst>
          </p:cNvPr>
          <p:cNvSpPr/>
          <p:nvPr/>
        </p:nvSpPr>
        <p:spPr>
          <a:xfrm>
            <a:off x="0" y="0"/>
            <a:ext cx="49236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B42B1C-09CA-206C-6593-AEC7D7C0397A}"/>
              </a:ext>
            </a:extLst>
          </p:cNvPr>
          <p:cNvSpPr/>
          <p:nvPr/>
        </p:nvSpPr>
        <p:spPr>
          <a:xfrm>
            <a:off x="11140268" y="5863"/>
            <a:ext cx="492369" cy="13629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588178-9DD9-B438-C2FD-D1DF570F25E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42750" y="6016803"/>
            <a:ext cx="806122" cy="7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69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B8FBC-7771-F8B4-A468-6AE4E750F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764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GB" sz="3200" b="1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b. Policy reforms/measures</a:t>
            </a:r>
          </a:p>
          <a:p>
            <a:pPr marL="0" indent="0" algn="l">
              <a:buNone/>
            </a:pPr>
            <a:endParaRPr lang="en-GB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Legal framework needed</a:t>
            </a:r>
            <a:r>
              <a:rPr lang="en-GB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 - 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VAT (replace sales tax)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 - 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Lotteries, gaming and betting taxation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 - 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Digital (excise) tax stamps 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 - 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Tax administration procedures 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 - 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Tax tribunal/special court 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 - 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Alternative tax dispute resolution mechanism</a:t>
            </a:r>
          </a:p>
          <a:p>
            <a:endParaRPr lang="en-S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E1BA0E-5279-9779-13FA-4FC9C5F040A7}"/>
              </a:ext>
            </a:extLst>
          </p:cNvPr>
          <p:cNvSpPr/>
          <p:nvPr/>
        </p:nvSpPr>
        <p:spPr>
          <a:xfrm>
            <a:off x="0" y="0"/>
            <a:ext cx="49236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DBB9EA-DA3B-BA62-746C-06C99D91078A}"/>
              </a:ext>
            </a:extLst>
          </p:cNvPr>
          <p:cNvSpPr/>
          <p:nvPr/>
        </p:nvSpPr>
        <p:spPr>
          <a:xfrm>
            <a:off x="11140268" y="5863"/>
            <a:ext cx="492369" cy="13629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B94818-ABD8-003F-7A86-E03A87A9769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42750" y="6016803"/>
            <a:ext cx="806122" cy="7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76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EA8A1-CC88-CB3E-B8B7-61BC5F43F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6. NRA Asks</a:t>
            </a:r>
            <a:endParaRPr lang="en-S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49176-F509-CAD0-3889-9F5122C9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54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whole government approach/support on tax reforms to achieve sustainable revenue mobilization (exemptions, employees management, funding etc.)</a:t>
            </a:r>
          </a:p>
          <a:p>
            <a:pPr marL="0" indent="0" algn="l">
              <a:buNone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imely drafting, passing and assent of all the laws by the Ministries of Finance, Justice, Cabinet, Parliament and Presidency.</a:t>
            </a:r>
          </a:p>
          <a:p>
            <a:pPr algn="l">
              <a:buFontTx/>
              <a:buChar char="-"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SOFA/EPSA Agreement on exempting subcontractors</a:t>
            </a:r>
          </a:p>
          <a:p>
            <a:pPr marL="0" indent="0" algn="l">
              <a:buNone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ublic voluntary tax compliance (registration, filing and payment)</a:t>
            </a:r>
          </a:p>
          <a:p>
            <a:pPr algn="l">
              <a:buFontTx/>
              <a:buChar char="-"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S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S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413660-5034-9721-6FB1-03825F06F8B5}"/>
              </a:ext>
            </a:extLst>
          </p:cNvPr>
          <p:cNvSpPr/>
          <p:nvPr/>
        </p:nvSpPr>
        <p:spPr>
          <a:xfrm>
            <a:off x="0" y="0"/>
            <a:ext cx="49236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36E6DE-9391-3A7D-E8E5-42EEC1B5F670}"/>
              </a:ext>
            </a:extLst>
          </p:cNvPr>
          <p:cNvSpPr/>
          <p:nvPr/>
        </p:nvSpPr>
        <p:spPr>
          <a:xfrm>
            <a:off x="11140268" y="5863"/>
            <a:ext cx="492369" cy="13629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0CD3F7-7BC4-CA83-14A1-1F585087EB0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42750" y="6016803"/>
            <a:ext cx="806122" cy="7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6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6ECD-A808-8633-1C4A-2E992011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Outline of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FDA7A-E120-2170-9445-5366E7780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S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rabicPeriod"/>
            </a:pPr>
            <a:endParaRPr lang="en-S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56E9-F60B-CBD9-BEDD-7E0CED406C10}"/>
              </a:ext>
            </a:extLst>
          </p:cNvPr>
          <p:cNvSpPr/>
          <p:nvPr/>
        </p:nvSpPr>
        <p:spPr>
          <a:xfrm>
            <a:off x="0" y="0"/>
            <a:ext cx="49236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745051-2DBC-6670-2248-073A352ED5CC}"/>
              </a:ext>
            </a:extLst>
          </p:cNvPr>
          <p:cNvSpPr/>
          <p:nvPr/>
        </p:nvSpPr>
        <p:spPr>
          <a:xfrm>
            <a:off x="11140268" y="5863"/>
            <a:ext cx="492369" cy="13629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7FB46FF-8192-8ECC-E684-147D20561B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189195"/>
              </p:ext>
            </p:extLst>
          </p:nvPr>
        </p:nvGraphicFramePr>
        <p:xfrm>
          <a:off x="2032000" y="2049949"/>
          <a:ext cx="8237415" cy="408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E7EDBCF-B185-046C-68DF-C496A4BF9F5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42750" y="6016803"/>
            <a:ext cx="806122" cy="7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27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6F2E-39BC-D20C-20A1-8371E72FF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Asks…</a:t>
            </a:r>
            <a:endParaRPr lang="en-S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EB2AB-88A2-FAC8-264C-B0BF40E15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State Governments and other entities involved in taxation to cooperate with NRA for efficient revenue collection (lessening tax burden on taxpayers through multiple collections).</a:t>
            </a:r>
          </a:p>
          <a:p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Enhance Electronic System Integration</a:t>
            </a:r>
          </a:p>
          <a:p>
            <a:pPr marL="0" indent="0" algn="l">
              <a:buNone/>
            </a:pP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Effective anti-smuggling of goods and illicit trade</a:t>
            </a:r>
            <a:endParaRPr lang="en-SS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endParaRPr lang="en-S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S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Reviewing SOFA/EPSA Agreements exempting all subcontractors from paying excise duties.   </a:t>
            </a:r>
          </a:p>
          <a:p>
            <a:endParaRPr lang="en-S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08999A-AE95-BE95-74B1-59FD8838BF31}"/>
              </a:ext>
            </a:extLst>
          </p:cNvPr>
          <p:cNvSpPr/>
          <p:nvPr/>
        </p:nvSpPr>
        <p:spPr>
          <a:xfrm>
            <a:off x="0" y="0"/>
            <a:ext cx="49236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7FE974-3445-426A-2CEA-963E65024BB7}"/>
              </a:ext>
            </a:extLst>
          </p:cNvPr>
          <p:cNvSpPr/>
          <p:nvPr/>
        </p:nvSpPr>
        <p:spPr>
          <a:xfrm>
            <a:off x="11140268" y="5863"/>
            <a:ext cx="492369" cy="13629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FF3507-38CF-DAAD-1580-BBEA28810CA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42750" y="6016803"/>
            <a:ext cx="806122" cy="7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45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33545-95AD-F9AB-3EF9-1A957C26B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S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S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</a:t>
            </a:r>
          </a:p>
          <a:p>
            <a:pPr marL="0" indent="0" algn="ctr">
              <a:buNone/>
            </a:pPr>
            <a:endParaRPr lang="en-S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SS" sz="7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Q&amp;A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E29707-A35A-B920-C3B0-701A66FF870E}"/>
              </a:ext>
            </a:extLst>
          </p:cNvPr>
          <p:cNvSpPr/>
          <p:nvPr/>
        </p:nvSpPr>
        <p:spPr>
          <a:xfrm>
            <a:off x="0" y="0"/>
            <a:ext cx="49236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37722E-521E-2FA5-435C-437214BACAA4}"/>
              </a:ext>
            </a:extLst>
          </p:cNvPr>
          <p:cNvSpPr/>
          <p:nvPr/>
        </p:nvSpPr>
        <p:spPr>
          <a:xfrm>
            <a:off x="11140268" y="5863"/>
            <a:ext cx="492369" cy="13629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F15E9B-D88E-A625-CBB1-6B6200E6D8D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42750" y="6016803"/>
            <a:ext cx="806122" cy="7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2E93-2759-5BC2-9EC7-1F73E747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NRA M</a:t>
            </a:r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1C107-5708-73F1-6338-631154D42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 Framework for the </a:t>
            </a:r>
            <a:r>
              <a:rPr lang="en-SS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Establishment of NRA</a:t>
            </a:r>
            <a:endParaRPr lang="en-S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S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S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uth Sudan National Revenue Authority Act, 2016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Customs Service Act, 2013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Import-Export Act, 2012</a:t>
            </a:r>
          </a:p>
          <a:p>
            <a:r>
              <a:rPr lang="en-S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Taxation Act, 2009</a:t>
            </a:r>
          </a:p>
          <a:p>
            <a:endParaRPr lang="en-S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AED7E0-F370-008D-9639-C7D62C8DEEE1}"/>
              </a:ext>
            </a:extLst>
          </p:cNvPr>
          <p:cNvSpPr/>
          <p:nvPr/>
        </p:nvSpPr>
        <p:spPr>
          <a:xfrm>
            <a:off x="0" y="0"/>
            <a:ext cx="49236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96A31E-F325-22FA-CC34-DBD858CDCF70}"/>
              </a:ext>
            </a:extLst>
          </p:cNvPr>
          <p:cNvSpPr/>
          <p:nvPr/>
        </p:nvSpPr>
        <p:spPr>
          <a:xfrm>
            <a:off x="11140268" y="5863"/>
            <a:ext cx="492369" cy="13629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A2D5AD-15AC-8BB9-E8A5-F3D4C75E7A7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42750" y="6016803"/>
            <a:ext cx="806122" cy="7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0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62FD-C185-3C89-6C34-B608EE1F7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S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Philosopy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E11DA-34F9-2975-AB74-B08841500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ZA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Vision</a:t>
            </a:r>
          </a:p>
          <a:p>
            <a:pPr marL="0" indent="0" algn="ctr">
              <a:buNone/>
            </a:pPr>
            <a:endParaRPr lang="en-GB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GB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be a Modern Tax Administration in Mobilizing Non-oil Revenue to Achieve a Tax to GDP Ratio of 6% by 2027</a:t>
            </a:r>
            <a:r>
              <a:rPr lang="en-GB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.” </a:t>
            </a:r>
          </a:p>
          <a:p>
            <a:pPr marL="0" indent="0" algn="ctr">
              <a:buNone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ZA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ZA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ission</a:t>
            </a:r>
          </a:p>
          <a:p>
            <a:pPr marL="0" indent="0">
              <a:buNone/>
            </a:pPr>
            <a:r>
              <a:rPr lang="en-GB" sz="28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Leverage on Digital Transformation and Highly Motivated Staff to Mobilise Non-oil Revenue for National Development</a:t>
            </a: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.” </a:t>
            </a:r>
          </a:p>
          <a:p>
            <a:endParaRPr lang="en-GB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S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2E49BB-A07A-E792-057B-757FC5AC6892}"/>
              </a:ext>
            </a:extLst>
          </p:cNvPr>
          <p:cNvSpPr/>
          <p:nvPr/>
        </p:nvSpPr>
        <p:spPr>
          <a:xfrm>
            <a:off x="0" y="0"/>
            <a:ext cx="49236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FFEF3A-6083-745A-B00C-D1D35387C454}"/>
              </a:ext>
            </a:extLst>
          </p:cNvPr>
          <p:cNvSpPr/>
          <p:nvPr/>
        </p:nvSpPr>
        <p:spPr>
          <a:xfrm>
            <a:off x="11140268" y="5863"/>
            <a:ext cx="492369" cy="13629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1C7A5-CC4B-D9E8-313B-5DF7678A1CE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42750" y="6016803"/>
            <a:ext cx="806122" cy="7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6E875-DEA7-40FF-156B-515B7B25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30"/>
            <a:ext cx="10515600" cy="1325563"/>
          </a:xfrm>
        </p:spPr>
        <p:txBody>
          <a:bodyPr/>
          <a:lstStyle/>
          <a:p>
            <a:r>
              <a:rPr lang="en-S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 Values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TAP IT</a:t>
            </a:r>
            <a:r>
              <a:rPr lang="en-S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00B1F-1150-8C24-1F78-5F7901D12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32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en-S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F78A90F-431F-DCDD-8937-AE9F14445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000440"/>
              </p:ext>
            </p:extLst>
          </p:nvPr>
        </p:nvGraphicFramePr>
        <p:xfrm>
          <a:off x="2116589" y="1270916"/>
          <a:ext cx="9376629" cy="5460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6C8F937-1516-5629-CE5D-4083A9924EB1}"/>
              </a:ext>
            </a:extLst>
          </p:cNvPr>
          <p:cNvSpPr/>
          <p:nvPr/>
        </p:nvSpPr>
        <p:spPr>
          <a:xfrm>
            <a:off x="0" y="0"/>
            <a:ext cx="49236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F6D2A-E568-0107-9E40-29B3DF61DA3D}"/>
              </a:ext>
            </a:extLst>
          </p:cNvPr>
          <p:cNvSpPr/>
          <p:nvPr/>
        </p:nvSpPr>
        <p:spPr>
          <a:xfrm>
            <a:off x="11140268" y="5863"/>
            <a:ext cx="492369" cy="13629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DB4F4-C2E9-3FAE-BF00-4BAC133A39AC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42750" y="6016803"/>
            <a:ext cx="806122" cy="7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97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4808-3CE6-1457-0186-C79EE49F8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6791"/>
          </a:xfrm>
        </p:spPr>
        <p:txBody>
          <a:bodyPr>
            <a:normAutofit/>
          </a:bodyPr>
          <a:lstStyle/>
          <a:p>
            <a:pPr lvl="0"/>
            <a:r>
              <a:rPr lang="en-G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Five-Year Strategic plan </a:t>
            </a:r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2022-2027</a:t>
            </a:r>
            <a:endParaRPr lang="en-GB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EA9DE-551F-76CF-94CF-B0E54CE38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845" y="13110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S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 Objectives (11)</a:t>
            </a:r>
            <a:endParaRPr lang="en-SS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0C2693-ABFE-5AC5-406F-A43F90ABFFA5}"/>
              </a:ext>
            </a:extLst>
          </p:cNvPr>
          <p:cNvSpPr/>
          <p:nvPr/>
        </p:nvSpPr>
        <p:spPr>
          <a:xfrm>
            <a:off x="0" y="0"/>
            <a:ext cx="49236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F3E9F0-FAF0-DA1F-DC60-18221DD2298E}"/>
              </a:ext>
            </a:extLst>
          </p:cNvPr>
          <p:cNvSpPr/>
          <p:nvPr/>
        </p:nvSpPr>
        <p:spPr>
          <a:xfrm>
            <a:off x="11140268" y="5863"/>
            <a:ext cx="492369" cy="13629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2BC9D4-2619-90E4-73F9-3D45D7E81C3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2750" y="6016803"/>
            <a:ext cx="806122" cy="782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B798D2-FA6B-D361-9D76-D34EC2DF0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14" y="1719031"/>
            <a:ext cx="8749251" cy="452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16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BC7A6-ADE7-EF8F-5998-8CD01AB5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Revenue Performance in </a:t>
            </a:r>
            <a:b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 2021-2022, 2022-2023</a:t>
            </a:r>
            <a:endParaRPr lang="en-S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2043E8-06B2-7EBD-039F-6AD83CC32F53}"/>
              </a:ext>
            </a:extLst>
          </p:cNvPr>
          <p:cNvSpPr txBox="1">
            <a:spLocks/>
          </p:cNvSpPr>
          <p:nvPr/>
        </p:nvSpPr>
        <p:spPr>
          <a:xfrm>
            <a:off x="838200" y="1972042"/>
            <a:ext cx="10779125" cy="401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for 2022/2023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19B14F-B8C6-0118-6B7F-75F68EAB099D}"/>
              </a:ext>
            </a:extLst>
          </p:cNvPr>
          <p:cNvSpPr txBox="1">
            <a:spLocks/>
          </p:cNvSpPr>
          <p:nvPr/>
        </p:nvSpPr>
        <p:spPr>
          <a:xfrm>
            <a:off x="838200" y="2823297"/>
            <a:ext cx="5181600" cy="3811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Approved Resource Envelop for the FY 2022/2023 set the non-oil revenue target at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SSP 117.035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billion</a:t>
            </a:r>
            <a:endParaRPr kumimoji="0" lang="en-S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07D6BC7-A60A-BFC9-4FEA-08E82E471F7C}"/>
              </a:ext>
            </a:extLst>
          </p:cNvPr>
          <p:cNvSpPr txBox="1">
            <a:spLocks/>
          </p:cNvSpPr>
          <p:nvPr/>
        </p:nvSpPr>
        <p:spPr>
          <a:xfrm>
            <a:off x="6172200" y="2823297"/>
            <a:ext cx="5181600" cy="3811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 of the strategic initiatives under NRA 5-Year Strategic Plan to enhance performance by 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/>
              </a:rPr>
              <a:t>about </a:t>
            </a:r>
            <a:r>
              <a:rPr lang="en-US" b="1" u="sng" dirty="0">
                <a:solidFill>
                  <a:sysClr val="windowText" lastClr="000000"/>
                </a:solidFill>
                <a:latin typeface="Calibri" panose="020F0502020204030204"/>
              </a:rPr>
              <a:t>30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NRA set internal working target 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/>
              </a:rPr>
              <a:t>of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SSP 150.0 billion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 on the NRA Tax Revenue Forecasting Model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(NRFM)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S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59C7D9-F56A-676C-DC0A-D89367B839C3}"/>
              </a:ext>
            </a:extLst>
          </p:cNvPr>
          <p:cNvSpPr/>
          <p:nvPr/>
        </p:nvSpPr>
        <p:spPr>
          <a:xfrm>
            <a:off x="0" y="0"/>
            <a:ext cx="49236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65CAF1-65D6-53DC-865B-8EF9E1F095CD}"/>
              </a:ext>
            </a:extLst>
          </p:cNvPr>
          <p:cNvSpPr/>
          <p:nvPr/>
        </p:nvSpPr>
        <p:spPr>
          <a:xfrm>
            <a:off x="11140268" y="5863"/>
            <a:ext cx="492369" cy="13629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BEBF2-0605-4D81-74A2-889C9027BC4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2750" y="6016803"/>
            <a:ext cx="806122" cy="7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1CFE61DA-7DC2-8BAD-984B-11801E94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174"/>
            <a:ext cx="9289473" cy="4771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Revenue Growth of 138 percent (SSP billion)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55" y="1489908"/>
            <a:ext cx="9912927" cy="49320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8E6AE3-644E-505D-D543-D12D6C34EC11}"/>
              </a:ext>
            </a:extLst>
          </p:cNvPr>
          <p:cNvSpPr/>
          <p:nvPr/>
        </p:nvSpPr>
        <p:spPr>
          <a:xfrm>
            <a:off x="0" y="0"/>
            <a:ext cx="49236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114D89-07D5-F9B3-4AA8-78D105C9B4FD}"/>
              </a:ext>
            </a:extLst>
          </p:cNvPr>
          <p:cNvSpPr/>
          <p:nvPr/>
        </p:nvSpPr>
        <p:spPr>
          <a:xfrm>
            <a:off x="11140268" y="5863"/>
            <a:ext cx="492369" cy="13629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74018-7B43-5E66-B605-AB7217B842B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2750" y="6016803"/>
            <a:ext cx="806122" cy="7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9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1CFE61DA-7DC2-8BAD-984B-11801E94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30238"/>
            <a:ext cx="9885218" cy="51968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Outturn  of 163.9% against annual target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F94839A8-EBEE-2B15-9968-4E7CCAF29C7D}"/>
              </a:ext>
            </a:extLst>
          </p:cNvPr>
          <p:cNvGraphicFramePr>
            <a:graphicFrameLocks/>
          </p:cNvGraphicFramePr>
          <p:nvPr/>
        </p:nvGraphicFramePr>
        <p:xfrm>
          <a:off x="838200" y="1413164"/>
          <a:ext cx="10051473" cy="476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CB1687A-CDD4-F8B5-F3AB-FC951D6C0A65}"/>
              </a:ext>
            </a:extLst>
          </p:cNvPr>
          <p:cNvSpPr/>
          <p:nvPr/>
        </p:nvSpPr>
        <p:spPr>
          <a:xfrm>
            <a:off x="0" y="0"/>
            <a:ext cx="49236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3B68D3-110A-4B3E-536E-DE713B8C5120}"/>
              </a:ext>
            </a:extLst>
          </p:cNvPr>
          <p:cNvSpPr/>
          <p:nvPr/>
        </p:nvSpPr>
        <p:spPr>
          <a:xfrm>
            <a:off x="11140268" y="5863"/>
            <a:ext cx="492369" cy="13629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2CFB2-C198-EDC6-8D08-FC3278B74E7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2750" y="6016803"/>
            <a:ext cx="806122" cy="7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84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at NEC_Policy Reflections" id="{9BF59F62-1133-CB49-A02B-3E5D573B5CA4}" vid="{D0944A1E-B98B-B24A-A2BB-D14C29B2E4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744</Words>
  <Application>Microsoft Macintosh PowerPoint</Application>
  <PresentationFormat>Widescreen</PresentationFormat>
  <Paragraphs>152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Times New Roman</vt:lpstr>
      <vt:lpstr>Verdana</vt:lpstr>
      <vt:lpstr>Wingdings</vt:lpstr>
      <vt:lpstr>Office Theme</vt:lpstr>
      <vt:lpstr>PowerPoint Presentation</vt:lpstr>
      <vt:lpstr>Outline of the Presentation</vt:lpstr>
      <vt:lpstr>1. NRA Mandate </vt:lpstr>
      <vt:lpstr>The Philosopy</vt:lpstr>
      <vt:lpstr>Core Values – TAP IT </vt:lpstr>
      <vt:lpstr>2. Five-Year Strategic plan 2022-2027</vt:lpstr>
      <vt:lpstr>3. Revenue Performance in  FY 2021-2022, 2022-2023</vt:lpstr>
      <vt:lpstr>Revenue Growth of 138 percent (SSP billion)</vt:lpstr>
      <vt:lpstr>An Outturn  of 163.9% against annual target</vt:lpstr>
      <vt:lpstr>Customs versus Domestic </vt:lpstr>
      <vt:lpstr>Real Revenue – no inflation</vt:lpstr>
      <vt:lpstr>Revenue by tax heads</vt:lpstr>
      <vt:lpstr>Revenue Target: 2023-2024</vt:lpstr>
      <vt:lpstr>4. Comparative Analysis</vt:lpstr>
      <vt:lpstr>Regional tax-to-national budget ratios</vt:lpstr>
      <vt:lpstr>FY 2023-2024 Target </vt:lpstr>
      <vt:lpstr>5. Medium-term Initiatives</vt:lpstr>
      <vt:lpstr>PowerPoint Presentation</vt:lpstr>
      <vt:lpstr>6. NRA Asks</vt:lpstr>
      <vt:lpstr>Asks…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Morris Madut Kon</dc:creator>
  <cp:lastModifiedBy>Microsoft Office User</cp:lastModifiedBy>
  <cp:revision>82</cp:revision>
  <cp:lastPrinted>2023-09-05T07:22:20Z</cp:lastPrinted>
  <dcterms:created xsi:type="dcterms:W3CDTF">2023-08-03T01:09:47Z</dcterms:created>
  <dcterms:modified xsi:type="dcterms:W3CDTF">2023-09-05T07:23:56Z</dcterms:modified>
</cp:coreProperties>
</file>