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1"/>
  </p:sldMasterIdLst>
  <p:notesMasterIdLst>
    <p:notesMasterId r:id="rId21"/>
  </p:notesMasterIdLst>
  <p:sldIdLst>
    <p:sldId id="256" r:id="rId2"/>
    <p:sldId id="896" r:id="rId3"/>
    <p:sldId id="911" r:id="rId4"/>
    <p:sldId id="914" r:id="rId5"/>
    <p:sldId id="912" r:id="rId6"/>
    <p:sldId id="916" r:id="rId7"/>
    <p:sldId id="900" r:id="rId8"/>
    <p:sldId id="913" r:id="rId9"/>
    <p:sldId id="915" r:id="rId10"/>
    <p:sldId id="917" r:id="rId11"/>
    <p:sldId id="919" r:id="rId12"/>
    <p:sldId id="918" r:id="rId13"/>
    <p:sldId id="898" r:id="rId14"/>
    <p:sldId id="901" r:id="rId15"/>
    <p:sldId id="902" r:id="rId16"/>
    <p:sldId id="904" r:id="rId17"/>
    <p:sldId id="907" r:id="rId18"/>
    <p:sldId id="294" r:id="rId19"/>
    <p:sldId id="293"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641"/>
    <p:restoredTop sz="92362"/>
  </p:normalViewPr>
  <p:slideViewPr>
    <p:cSldViewPr snapToGrid="0" snapToObjects="1">
      <p:cViewPr>
        <p:scale>
          <a:sx n="112" d="100"/>
          <a:sy n="112" d="100"/>
        </p:scale>
        <p:origin x="-226" y="-148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B3D42AC-DFCA-4B88-BE3A-38EB1C7246C3}" type="datetimeFigureOut">
              <a:rPr lang="en-US" smtClean="0"/>
              <a:t>9/6/2023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A8B4AD9-DE00-45F2-BA7F-86E7CBCE0443}" type="slidenum">
              <a:rPr lang="en-US" smtClean="0"/>
              <a:t>‹#›</a:t>
            </a:fld>
            <a:endParaRPr lang="en-US"/>
          </a:p>
        </p:txBody>
      </p:sp>
    </p:spTree>
    <p:extLst>
      <p:ext uri="{BB962C8B-B14F-4D97-AF65-F5344CB8AC3E}">
        <p14:creationId xmlns:p14="http://schemas.microsoft.com/office/powerpoint/2010/main" val="18846138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A8B4AD9-DE00-45F2-BA7F-86E7CBCE0443}" type="slidenum">
              <a:rPr lang="en-US" smtClean="0"/>
              <a:t>4</a:t>
            </a:fld>
            <a:endParaRPr lang="en-US"/>
          </a:p>
        </p:txBody>
      </p:sp>
    </p:spTree>
    <p:extLst>
      <p:ext uri="{BB962C8B-B14F-4D97-AF65-F5344CB8AC3E}">
        <p14:creationId xmlns:p14="http://schemas.microsoft.com/office/powerpoint/2010/main" val="9700167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A8B4AD9-DE00-45F2-BA7F-86E7CBCE0443}" type="slidenum">
              <a:rPr lang="en-US" smtClean="0"/>
              <a:t>15</a:t>
            </a:fld>
            <a:endParaRPr lang="en-US"/>
          </a:p>
        </p:txBody>
      </p:sp>
    </p:spTree>
    <p:extLst>
      <p:ext uri="{BB962C8B-B14F-4D97-AF65-F5344CB8AC3E}">
        <p14:creationId xmlns:p14="http://schemas.microsoft.com/office/powerpoint/2010/main" val="38245349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02" name="Rectangle 3">
            <a:extLst>
              <a:ext uri="{FF2B5EF4-FFF2-40B4-BE49-F238E27FC236}">
                <a16:creationId xmlns:a16="http://schemas.microsoft.com/office/drawing/2014/main" id="{BFB6913D-0AD6-4E1D-85F0-F381484B54B4}"/>
              </a:ext>
            </a:extLst>
          </p:cNvPr>
          <p:cNvSpPr>
            <a:spLocks noGrp="1" noChangeArrowheads="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pPr>
            <a:r>
              <a:rPr lang="en-US" altLang="en-US">
                <a:ea typeface="ＭＳ Ｐゴシック" panose="020B0600070205080204" pitchFamily="34" charset="-128"/>
              </a:rPr>
              <a:t>08/20/14</a:t>
            </a:r>
          </a:p>
        </p:txBody>
      </p:sp>
      <p:sp>
        <p:nvSpPr>
          <p:cNvPr id="51203" name="Rectangle 7">
            <a:extLst>
              <a:ext uri="{FF2B5EF4-FFF2-40B4-BE49-F238E27FC236}">
                <a16:creationId xmlns:a16="http://schemas.microsoft.com/office/drawing/2014/main" id="{0B67B653-6323-41CF-9147-C12926470657}"/>
              </a:ext>
            </a:extLst>
          </p:cNvPr>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pPr>
            <a:fld id="{FBD84084-3CAF-474E-B925-6B4AF5B21911}" type="slidenum">
              <a:rPr lang="en-US" altLang="en-US" smtClean="0">
                <a:ea typeface="ＭＳ Ｐゴシック" panose="020B0600070205080204" pitchFamily="34" charset="-128"/>
              </a:rPr>
              <a:pPr>
                <a:spcBef>
                  <a:spcPct val="0"/>
                </a:spcBef>
              </a:pPr>
              <a:t>19</a:t>
            </a:fld>
            <a:endParaRPr lang="en-US" altLang="en-US">
              <a:ea typeface="ＭＳ Ｐゴシック" panose="020B0600070205080204" pitchFamily="34" charset="-128"/>
            </a:endParaRPr>
          </a:p>
        </p:txBody>
      </p:sp>
      <p:sp>
        <p:nvSpPr>
          <p:cNvPr id="51204" name="Rectangle 1">
            <a:extLst>
              <a:ext uri="{FF2B5EF4-FFF2-40B4-BE49-F238E27FC236}">
                <a16:creationId xmlns:a16="http://schemas.microsoft.com/office/drawing/2014/main" id="{B28F8ADB-A1B3-469D-8B61-C3243110DABF}"/>
              </a:ext>
            </a:extLst>
          </p:cNvPr>
          <p:cNvSpPr>
            <a:spLocks noGrp="1" noRot="1" noChangeAspect="1" noChangeArrowheads="1" noTextEdit="1"/>
          </p:cNvSpPr>
          <p:nvPr>
            <p:ph type="sldImg"/>
          </p:nvPr>
        </p:nvSpPr>
        <p:spPr>
          <a:xfrm>
            <a:off x="85725" y="744538"/>
            <a:ext cx="6610350" cy="3719512"/>
          </a:xfrm>
          <a:solidFill>
            <a:srgbClr val="FFFFFF"/>
          </a:solidFill>
          <a:ln/>
        </p:spPr>
      </p:sp>
      <p:sp>
        <p:nvSpPr>
          <p:cNvPr id="51205" name="Rectangle 2">
            <a:extLst>
              <a:ext uri="{FF2B5EF4-FFF2-40B4-BE49-F238E27FC236}">
                <a16:creationId xmlns:a16="http://schemas.microsoft.com/office/drawing/2014/main" id="{D215AAA0-53C1-460C-AA96-5375610BB36C}"/>
              </a:ext>
            </a:extLst>
          </p:cNvPr>
          <p:cNvSpPr>
            <a:spLocks noGrp="1" noChangeArrowheads="1"/>
          </p:cNvSpPr>
          <p:nvPr>
            <p:ph type="body" idx="1"/>
          </p:nvPr>
        </p:nvSpPr>
        <p:spPr>
          <a:xfrm>
            <a:off x="677863" y="4711700"/>
            <a:ext cx="5426075" cy="4556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1CCBDF6-C18E-354A-872E-3D814965F1FC}" type="datetimeFigureOut">
              <a:rPr lang="en-US" smtClean="0"/>
              <a:t>9/6/2023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F235A1-7509-794F-A92D-AEF9341B042D}" type="slidenum">
              <a:rPr lang="en-US" smtClean="0"/>
              <a:t>‹#›</a:t>
            </a:fld>
            <a:endParaRPr lang="en-US"/>
          </a:p>
        </p:txBody>
      </p:sp>
    </p:spTree>
    <p:extLst>
      <p:ext uri="{BB962C8B-B14F-4D97-AF65-F5344CB8AC3E}">
        <p14:creationId xmlns:p14="http://schemas.microsoft.com/office/powerpoint/2010/main" val="519717636"/>
      </p:ext>
    </p:extLst>
  </p:cSld>
  <p:clrMapOvr>
    <a:masterClrMapping/>
  </p:clrMapOvr>
  <p:transition spd="slow">
    <p:randomBar dir="ver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1CCBDF6-C18E-354A-872E-3D814965F1FC}" type="datetimeFigureOut">
              <a:rPr lang="en-US" smtClean="0"/>
              <a:t>9/6/2023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F235A1-7509-794F-A92D-AEF9341B042D}" type="slidenum">
              <a:rPr lang="en-US" smtClean="0"/>
              <a:t>‹#›</a:t>
            </a:fld>
            <a:endParaRPr lang="en-US"/>
          </a:p>
        </p:txBody>
      </p:sp>
    </p:spTree>
    <p:extLst>
      <p:ext uri="{BB962C8B-B14F-4D97-AF65-F5344CB8AC3E}">
        <p14:creationId xmlns:p14="http://schemas.microsoft.com/office/powerpoint/2010/main" val="8636811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1CCBDF6-C18E-354A-872E-3D814965F1FC}" type="datetimeFigureOut">
              <a:rPr lang="en-US" smtClean="0"/>
              <a:t>9/6/2023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F235A1-7509-794F-A92D-AEF9341B042D}"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2001455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1CCBDF6-C18E-354A-872E-3D814965F1FC}" type="datetimeFigureOut">
              <a:rPr lang="en-US" smtClean="0"/>
              <a:t>9/6/2023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F235A1-7509-794F-A92D-AEF9341B042D}" type="slidenum">
              <a:rPr lang="en-US" smtClean="0"/>
              <a:t>‹#›</a:t>
            </a:fld>
            <a:endParaRPr lang="en-US"/>
          </a:p>
        </p:txBody>
      </p:sp>
    </p:spTree>
    <p:extLst>
      <p:ext uri="{BB962C8B-B14F-4D97-AF65-F5344CB8AC3E}">
        <p14:creationId xmlns:p14="http://schemas.microsoft.com/office/powerpoint/2010/main" val="25575725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1CCBDF6-C18E-354A-872E-3D814965F1FC}" type="datetimeFigureOut">
              <a:rPr lang="en-US" smtClean="0"/>
              <a:t>9/6/2023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F235A1-7509-794F-A92D-AEF9341B042D}"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0551328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1CCBDF6-C18E-354A-872E-3D814965F1FC}" type="datetimeFigureOut">
              <a:rPr lang="en-US" smtClean="0"/>
              <a:t>9/6/2023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F235A1-7509-794F-A92D-AEF9341B042D}" type="slidenum">
              <a:rPr lang="en-US" smtClean="0"/>
              <a:t>‹#›</a:t>
            </a:fld>
            <a:endParaRPr lang="en-US"/>
          </a:p>
        </p:txBody>
      </p:sp>
    </p:spTree>
    <p:extLst>
      <p:ext uri="{BB962C8B-B14F-4D97-AF65-F5344CB8AC3E}">
        <p14:creationId xmlns:p14="http://schemas.microsoft.com/office/powerpoint/2010/main" val="209311090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1CCBDF6-C18E-354A-872E-3D814965F1FC}" type="datetimeFigureOut">
              <a:rPr lang="en-US" smtClean="0"/>
              <a:t>9/6/2023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F235A1-7509-794F-A92D-AEF9341B042D}" type="slidenum">
              <a:rPr lang="en-US" smtClean="0"/>
              <a:t>‹#›</a:t>
            </a:fld>
            <a:endParaRPr lang="en-US"/>
          </a:p>
        </p:txBody>
      </p:sp>
    </p:spTree>
    <p:extLst>
      <p:ext uri="{BB962C8B-B14F-4D97-AF65-F5344CB8AC3E}">
        <p14:creationId xmlns:p14="http://schemas.microsoft.com/office/powerpoint/2010/main" val="4013033741"/>
      </p:ext>
    </p:extLst>
  </p:cSld>
  <p:clrMapOvr>
    <a:masterClrMapping/>
  </p:clrMapOvr>
  <p:transition spd="slow">
    <p:randomBar dir="vert"/>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1CCBDF6-C18E-354A-872E-3D814965F1FC}" type="datetimeFigureOut">
              <a:rPr lang="en-US" smtClean="0"/>
              <a:t>9/6/2023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F235A1-7509-794F-A92D-AEF9341B042D}" type="slidenum">
              <a:rPr lang="en-US" smtClean="0"/>
              <a:t>‹#›</a:t>
            </a:fld>
            <a:endParaRPr lang="en-US"/>
          </a:p>
        </p:txBody>
      </p:sp>
    </p:spTree>
    <p:extLst>
      <p:ext uri="{BB962C8B-B14F-4D97-AF65-F5344CB8AC3E}">
        <p14:creationId xmlns:p14="http://schemas.microsoft.com/office/powerpoint/2010/main" val="389610087"/>
      </p:ext>
    </p:extLst>
  </p:cSld>
  <p:clrMapOvr>
    <a:masterClrMapping/>
  </p:clrMapOvr>
  <p:transition spd="slow">
    <p:randomBar dir="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1CCBDF6-C18E-354A-872E-3D814965F1FC}" type="datetimeFigureOut">
              <a:rPr lang="en-US" smtClean="0"/>
              <a:t>9/6/2023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F235A1-7509-794F-A92D-AEF9341B042D}" type="slidenum">
              <a:rPr lang="en-US" smtClean="0"/>
              <a:t>‹#›</a:t>
            </a:fld>
            <a:endParaRPr lang="en-US"/>
          </a:p>
        </p:txBody>
      </p:sp>
    </p:spTree>
    <p:extLst>
      <p:ext uri="{BB962C8B-B14F-4D97-AF65-F5344CB8AC3E}">
        <p14:creationId xmlns:p14="http://schemas.microsoft.com/office/powerpoint/2010/main" val="3480554300"/>
      </p:ext>
    </p:extLst>
  </p:cSld>
  <p:clrMapOvr>
    <a:masterClrMapping/>
  </p:clrMapOvr>
  <p:transition spd="slow">
    <p:randomBar dir="ver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1CCBDF6-C18E-354A-872E-3D814965F1FC}" type="datetimeFigureOut">
              <a:rPr lang="en-US" smtClean="0"/>
              <a:t>9/6/2023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F235A1-7509-794F-A92D-AEF9341B042D}" type="slidenum">
              <a:rPr lang="en-US" smtClean="0"/>
              <a:t>‹#›</a:t>
            </a:fld>
            <a:endParaRPr lang="en-US"/>
          </a:p>
        </p:txBody>
      </p:sp>
    </p:spTree>
    <p:extLst>
      <p:ext uri="{BB962C8B-B14F-4D97-AF65-F5344CB8AC3E}">
        <p14:creationId xmlns:p14="http://schemas.microsoft.com/office/powerpoint/2010/main" val="2499551981"/>
      </p:ext>
    </p:extLst>
  </p:cSld>
  <p:clrMapOvr>
    <a:masterClrMapping/>
  </p:clrMapOvr>
  <p:transition spd="slow">
    <p:randomBar dir="ver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1CCBDF6-C18E-354A-872E-3D814965F1FC}" type="datetimeFigureOut">
              <a:rPr lang="en-US" smtClean="0"/>
              <a:t>9/6/2023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F235A1-7509-794F-A92D-AEF9341B042D}" type="slidenum">
              <a:rPr lang="en-US" smtClean="0"/>
              <a:t>‹#›</a:t>
            </a:fld>
            <a:endParaRPr lang="en-US"/>
          </a:p>
        </p:txBody>
      </p:sp>
    </p:spTree>
    <p:extLst>
      <p:ext uri="{BB962C8B-B14F-4D97-AF65-F5344CB8AC3E}">
        <p14:creationId xmlns:p14="http://schemas.microsoft.com/office/powerpoint/2010/main" val="443801807"/>
      </p:ext>
    </p:extLst>
  </p:cSld>
  <p:clrMapOvr>
    <a:masterClrMapping/>
  </p:clrMapOvr>
  <p:transition spd="slow">
    <p:randomBar dir="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1CCBDF6-C18E-354A-872E-3D814965F1FC}" type="datetimeFigureOut">
              <a:rPr lang="en-US" smtClean="0"/>
              <a:t>9/6/2023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CF235A1-7509-794F-A92D-AEF9341B042D}" type="slidenum">
              <a:rPr lang="en-US" smtClean="0"/>
              <a:t>‹#›</a:t>
            </a:fld>
            <a:endParaRPr lang="en-US"/>
          </a:p>
        </p:txBody>
      </p:sp>
    </p:spTree>
    <p:extLst>
      <p:ext uri="{BB962C8B-B14F-4D97-AF65-F5344CB8AC3E}">
        <p14:creationId xmlns:p14="http://schemas.microsoft.com/office/powerpoint/2010/main" val="2233049937"/>
      </p:ext>
    </p:extLst>
  </p:cSld>
  <p:clrMapOvr>
    <a:masterClrMapping/>
  </p:clrMapOvr>
  <p:transition spd="slow">
    <p:randomBar dir="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1CCBDF6-C18E-354A-872E-3D814965F1FC}" type="datetimeFigureOut">
              <a:rPr lang="en-US" smtClean="0"/>
              <a:t>9/6/2023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CF235A1-7509-794F-A92D-AEF9341B042D}" type="slidenum">
              <a:rPr lang="en-US" smtClean="0"/>
              <a:t>‹#›</a:t>
            </a:fld>
            <a:endParaRPr lang="en-US"/>
          </a:p>
        </p:txBody>
      </p:sp>
    </p:spTree>
    <p:extLst>
      <p:ext uri="{BB962C8B-B14F-4D97-AF65-F5344CB8AC3E}">
        <p14:creationId xmlns:p14="http://schemas.microsoft.com/office/powerpoint/2010/main" val="1561865471"/>
      </p:ext>
    </p:extLst>
  </p:cSld>
  <p:clrMapOvr>
    <a:masterClrMapping/>
  </p:clrMapOvr>
  <p:transition spd="slow">
    <p:randomBar dir="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CCBDF6-C18E-354A-872E-3D814965F1FC}" type="datetimeFigureOut">
              <a:rPr lang="en-US" smtClean="0"/>
              <a:t>9/6/2023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CF235A1-7509-794F-A92D-AEF9341B042D}" type="slidenum">
              <a:rPr lang="en-US" smtClean="0"/>
              <a:t>‹#›</a:t>
            </a:fld>
            <a:endParaRPr lang="en-US"/>
          </a:p>
        </p:txBody>
      </p:sp>
    </p:spTree>
    <p:extLst>
      <p:ext uri="{BB962C8B-B14F-4D97-AF65-F5344CB8AC3E}">
        <p14:creationId xmlns:p14="http://schemas.microsoft.com/office/powerpoint/2010/main" val="1584965326"/>
      </p:ext>
    </p:extLst>
  </p:cSld>
  <p:clrMapOvr>
    <a:masterClrMapping/>
  </p:clrMapOvr>
  <p:transition spd="slow">
    <p:randomBar dir="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1CCBDF6-C18E-354A-872E-3D814965F1FC}" type="datetimeFigureOut">
              <a:rPr lang="en-US" smtClean="0"/>
              <a:t>9/6/2023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F235A1-7509-794F-A92D-AEF9341B042D}" type="slidenum">
              <a:rPr lang="en-US" smtClean="0"/>
              <a:t>‹#›</a:t>
            </a:fld>
            <a:endParaRPr lang="en-US"/>
          </a:p>
        </p:txBody>
      </p:sp>
    </p:spTree>
    <p:extLst>
      <p:ext uri="{BB962C8B-B14F-4D97-AF65-F5344CB8AC3E}">
        <p14:creationId xmlns:p14="http://schemas.microsoft.com/office/powerpoint/2010/main" val="823167732"/>
      </p:ext>
    </p:extLst>
  </p:cSld>
  <p:clrMapOvr>
    <a:masterClrMapping/>
  </p:clrMapOvr>
  <p:transition spd="slow">
    <p:randomBar dir="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1CCBDF6-C18E-354A-872E-3D814965F1FC}" type="datetimeFigureOut">
              <a:rPr lang="en-US" smtClean="0"/>
              <a:t>9/6/2023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F235A1-7509-794F-A92D-AEF9341B042D}" type="slidenum">
              <a:rPr lang="en-US" smtClean="0"/>
              <a:t>‹#›</a:t>
            </a:fld>
            <a:endParaRPr lang="en-US"/>
          </a:p>
        </p:txBody>
      </p:sp>
    </p:spTree>
    <p:extLst>
      <p:ext uri="{BB962C8B-B14F-4D97-AF65-F5344CB8AC3E}">
        <p14:creationId xmlns:p14="http://schemas.microsoft.com/office/powerpoint/2010/main" val="1589554236"/>
      </p:ext>
    </p:extLst>
  </p:cSld>
  <p:clrMapOvr>
    <a:masterClrMapping/>
  </p:clrMapOvr>
  <p:transition spd="slow">
    <p:randomBar dir="ver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1CCBDF6-C18E-354A-872E-3D814965F1FC}" type="datetimeFigureOut">
              <a:rPr lang="en-US" smtClean="0"/>
              <a:t>9/6/2023</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0CF235A1-7509-794F-A92D-AEF9341B042D}" type="slidenum">
              <a:rPr lang="en-US" smtClean="0"/>
              <a:t>‹#›</a:t>
            </a:fld>
            <a:endParaRPr lang="en-US"/>
          </a:p>
        </p:txBody>
      </p:sp>
    </p:spTree>
    <p:extLst>
      <p:ext uri="{BB962C8B-B14F-4D97-AF65-F5344CB8AC3E}">
        <p14:creationId xmlns:p14="http://schemas.microsoft.com/office/powerpoint/2010/main" val="324619196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8" r:id="rId14"/>
    <p:sldLayoutId id="2147483699" r:id="rId15"/>
    <p:sldLayoutId id="2147483700" r:id="rId16"/>
  </p:sldLayoutIdLst>
  <p:transition spd="slow">
    <p:randomBar dir="vert"/>
  </p:transition>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pattFill prst="pct5">
          <a:fgClr>
            <a:schemeClr val="bg1"/>
          </a:fgClr>
          <a:bgClr>
            <a:schemeClr val="bg1"/>
          </a:bgClr>
        </a:patt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6B233F-55F7-EB4B-A594-2F565DD60D40}"/>
              </a:ext>
            </a:extLst>
          </p:cNvPr>
          <p:cNvSpPr>
            <a:spLocks noGrp="1"/>
          </p:cNvSpPr>
          <p:nvPr>
            <p:ph type="ctrTitle"/>
          </p:nvPr>
        </p:nvSpPr>
        <p:spPr>
          <a:xfrm>
            <a:off x="632177" y="225189"/>
            <a:ext cx="11013863" cy="6175612"/>
          </a:xfrm>
        </p:spPr>
        <p:txBody>
          <a:bodyPr>
            <a:noAutofit/>
          </a:bodyPr>
          <a:lstStyle/>
          <a:p>
            <a:pPr algn="ctr"/>
            <a:br>
              <a:rPr lang="en-GB" sz="2800" b="1" dirty="0">
                <a:latin typeface="+mn-lt"/>
              </a:rPr>
            </a:br>
            <a:br>
              <a:rPr lang="en-GB" sz="2800" b="1" dirty="0">
                <a:latin typeface="+mn-lt"/>
              </a:rPr>
            </a:br>
            <a:br>
              <a:rPr lang="en-GB" sz="2800" b="1" dirty="0">
                <a:latin typeface="+mn-lt"/>
              </a:rPr>
            </a:br>
            <a:br>
              <a:rPr lang="en-GB" sz="2800" b="1" dirty="0">
                <a:latin typeface="+mn-lt"/>
              </a:rPr>
            </a:br>
            <a:br>
              <a:rPr lang="en-GB" sz="2800" b="1" dirty="0">
                <a:latin typeface="+mn-lt"/>
              </a:rPr>
            </a:br>
            <a:br>
              <a:rPr lang="en-GB" sz="2800" b="1" dirty="0">
                <a:latin typeface="+mn-lt"/>
              </a:rPr>
            </a:br>
            <a:br>
              <a:rPr lang="en-GB" sz="2800" b="1" dirty="0">
                <a:latin typeface="+mn-lt"/>
              </a:rPr>
            </a:br>
            <a:br>
              <a:rPr lang="en-GB" sz="2800" b="1" dirty="0">
                <a:latin typeface="+mn-lt"/>
              </a:rPr>
            </a:br>
            <a:br>
              <a:rPr lang="en-GB" sz="2800" b="1" dirty="0">
                <a:latin typeface="+mn-lt"/>
              </a:rPr>
            </a:br>
            <a:br>
              <a:rPr lang="en-GB" sz="2800" b="1" dirty="0">
                <a:latin typeface="+mn-lt"/>
              </a:rPr>
            </a:br>
            <a:br>
              <a:rPr lang="en-GB" sz="2800" b="1" dirty="0">
                <a:latin typeface="+mn-lt"/>
              </a:rPr>
            </a:br>
            <a:br>
              <a:rPr lang="en-GB" sz="2800" b="1" dirty="0">
                <a:latin typeface="+mn-lt"/>
              </a:rPr>
            </a:br>
            <a:br>
              <a:rPr lang="en-GB" sz="2800" b="1" dirty="0">
                <a:latin typeface="+mn-lt"/>
              </a:rPr>
            </a:br>
            <a:br>
              <a:rPr lang="en-GB" sz="2800" b="1" dirty="0">
                <a:latin typeface="+mn-lt"/>
              </a:rPr>
            </a:br>
            <a:br>
              <a:rPr lang="en-GB" sz="2800" b="1" dirty="0">
                <a:latin typeface="+mn-lt"/>
              </a:rPr>
            </a:br>
            <a:br>
              <a:rPr lang="en-GB" sz="2800" b="1" dirty="0">
                <a:latin typeface="+mn-lt"/>
              </a:rPr>
            </a:br>
            <a:br>
              <a:rPr lang="en-GB" sz="2800" b="1" dirty="0">
                <a:latin typeface="+mn-lt"/>
              </a:rPr>
            </a:br>
            <a:br>
              <a:rPr lang="en-GB" sz="2800" b="1" dirty="0">
                <a:latin typeface="+mn-lt"/>
              </a:rPr>
            </a:br>
            <a:br>
              <a:rPr lang="en-GB" sz="2800" b="1" dirty="0">
                <a:latin typeface="+mn-lt"/>
              </a:rPr>
            </a:br>
            <a:br>
              <a:rPr lang="en-GB" sz="2800" b="1" dirty="0">
                <a:latin typeface="+mn-lt"/>
              </a:rPr>
            </a:br>
            <a:br>
              <a:rPr lang="en-GB" sz="2800" b="1" dirty="0">
                <a:latin typeface="+mn-lt"/>
              </a:rPr>
            </a:br>
            <a:r>
              <a:rPr lang="en-GB" sz="3200" b="1" dirty="0">
                <a:latin typeface="Arial" panose="020B0604020202020204" pitchFamily="34" charset="0"/>
                <a:cs typeface="Arial" panose="020B0604020202020204" pitchFamily="34" charset="0"/>
              </a:rPr>
              <a:t>1</a:t>
            </a:r>
            <a:r>
              <a:rPr lang="en-GB" sz="3200" b="1" baseline="30000" dirty="0">
                <a:latin typeface="Arial" panose="020B0604020202020204" pitchFamily="34" charset="0"/>
                <a:cs typeface="Arial" panose="020B0604020202020204" pitchFamily="34" charset="0"/>
              </a:rPr>
              <a:t>st</a:t>
            </a:r>
            <a:r>
              <a:rPr lang="en-GB" sz="3200" b="1" dirty="0">
                <a:latin typeface="Arial" panose="020B0604020202020204" pitchFamily="34" charset="0"/>
                <a:cs typeface="Arial" panose="020B0604020202020204" pitchFamily="34" charset="0"/>
              </a:rPr>
              <a:t> NATIONAL ECONOMIC CONFRERRENCE</a:t>
            </a:r>
            <a:br>
              <a:rPr lang="en-GB" sz="3200" b="1" dirty="0">
                <a:latin typeface="Arial" panose="020B0604020202020204" pitchFamily="34" charset="0"/>
                <a:cs typeface="Arial" panose="020B0604020202020204" pitchFamily="34" charset="0"/>
              </a:rPr>
            </a:br>
            <a:br>
              <a:rPr lang="en-GB" sz="3200" b="1" dirty="0">
                <a:latin typeface="Arial" panose="020B0604020202020204" pitchFamily="34" charset="0"/>
                <a:cs typeface="Arial" panose="020B0604020202020204" pitchFamily="34" charset="0"/>
              </a:rPr>
            </a:br>
            <a:r>
              <a:rPr lang="en-US" sz="1600" b="1" dirty="0">
                <a:latin typeface="Arial" panose="020B0604020202020204" pitchFamily="34" charset="0"/>
                <a:cs typeface="Arial" panose="020B0604020202020204" pitchFamily="34" charset="0"/>
              </a:rPr>
              <a:t>THEME:</a:t>
            </a:r>
            <a:br>
              <a:rPr lang="en-US" sz="1600" b="1" dirty="0">
                <a:latin typeface="Arial" panose="020B0604020202020204" pitchFamily="34" charset="0"/>
                <a:cs typeface="Arial" panose="020B0604020202020204" pitchFamily="34" charset="0"/>
              </a:rPr>
            </a:br>
            <a:br>
              <a:rPr lang="en-US" sz="1600" b="1" dirty="0">
                <a:latin typeface="Arial" panose="020B0604020202020204" pitchFamily="34" charset="0"/>
                <a:cs typeface="Arial" panose="020B0604020202020204" pitchFamily="34" charset="0"/>
              </a:rPr>
            </a:br>
            <a:r>
              <a:rPr lang="en-US" sz="1600" b="1" dirty="0">
                <a:latin typeface="Arial" panose="020B0604020202020204" pitchFamily="34" charset="0"/>
                <a:cs typeface="Arial" panose="020B0604020202020204" pitchFamily="34" charset="0"/>
              </a:rPr>
              <a:t>“TOWARDDS A DIVERSIFIED, INCLUSIVE AND SUSTAINABLE ECONOMIC GROWTH</a:t>
            </a:r>
            <a:br>
              <a:rPr lang="en-US" sz="3200" b="1" dirty="0">
                <a:latin typeface="Arial" panose="020B0604020202020204" pitchFamily="34" charset="0"/>
                <a:cs typeface="Arial" panose="020B0604020202020204" pitchFamily="34" charset="0"/>
              </a:rPr>
            </a:br>
            <a:br>
              <a:rPr lang="en-US" sz="3200" b="1" dirty="0">
                <a:latin typeface="Arial" panose="020B0604020202020204" pitchFamily="34" charset="0"/>
                <a:cs typeface="Arial" panose="020B0604020202020204" pitchFamily="34" charset="0"/>
              </a:rPr>
            </a:br>
            <a:br>
              <a:rPr lang="en-US" sz="3200" b="1" dirty="0">
                <a:latin typeface="Arial" panose="020B0604020202020204" pitchFamily="34" charset="0"/>
                <a:cs typeface="Arial" panose="020B0604020202020204" pitchFamily="34" charset="0"/>
              </a:rPr>
            </a:br>
            <a:br>
              <a:rPr lang="en-US" sz="3200" b="1" dirty="0">
                <a:latin typeface="Arial" panose="020B0604020202020204" pitchFamily="34" charset="0"/>
                <a:cs typeface="Arial" panose="020B0604020202020204" pitchFamily="34" charset="0"/>
              </a:rPr>
            </a:br>
            <a:br>
              <a:rPr lang="en-GB" sz="3200" b="1" dirty="0">
                <a:latin typeface="Arial" panose="020B0604020202020204" pitchFamily="34" charset="0"/>
                <a:cs typeface="Arial" panose="020B0604020202020204" pitchFamily="34" charset="0"/>
              </a:rPr>
            </a:br>
            <a:br>
              <a:rPr lang="en-GB" sz="3200" b="1" dirty="0">
                <a:latin typeface="Arial" panose="020B0604020202020204" pitchFamily="34" charset="0"/>
                <a:cs typeface="Arial" panose="020B0604020202020204" pitchFamily="34" charset="0"/>
              </a:rPr>
            </a:br>
            <a:r>
              <a:rPr lang="en-GB" sz="3200" b="1" dirty="0">
                <a:latin typeface="Arial" panose="020B0604020202020204" pitchFamily="34" charset="0"/>
                <a:cs typeface="Arial" panose="020B0604020202020204" pitchFamily="34" charset="0"/>
              </a:rPr>
              <a:t>PRESENTATION</a:t>
            </a:r>
            <a:br>
              <a:rPr lang="en-GB" sz="3200" b="1" dirty="0">
                <a:latin typeface="Arial" panose="020B0604020202020204" pitchFamily="34" charset="0"/>
                <a:cs typeface="Arial" panose="020B0604020202020204" pitchFamily="34" charset="0"/>
              </a:rPr>
            </a:br>
            <a:br>
              <a:rPr lang="en-GB" sz="3200" b="1" dirty="0">
                <a:latin typeface="Arial" panose="020B0604020202020204" pitchFamily="34" charset="0"/>
                <a:cs typeface="Arial" panose="020B0604020202020204" pitchFamily="34" charset="0"/>
              </a:rPr>
            </a:br>
            <a:r>
              <a:rPr lang="en-US" sz="2000" b="1" dirty="0">
                <a:solidFill>
                  <a:schemeClr val="tx1"/>
                </a:solidFill>
                <a:latin typeface="Arial" panose="020B0604020202020204" pitchFamily="34" charset="0"/>
                <a:cs typeface="Arial" panose="020B0604020202020204" pitchFamily="34" charset="0"/>
              </a:rPr>
              <a:t>Hon. Kuol Athian Mawien, Minister</a:t>
            </a:r>
            <a:br>
              <a:rPr lang="en-US" sz="2000" b="1" dirty="0">
                <a:solidFill>
                  <a:schemeClr val="tx1"/>
                </a:solidFill>
                <a:latin typeface="Arial" panose="020B0604020202020204" pitchFamily="34" charset="0"/>
                <a:cs typeface="Arial" panose="020B0604020202020204" pitchFamily="34" charset="0"/>
              </a:rPr>
            </a:br>
            <a:r>
              <a:rPr lang="en-US" sz="2000" b="1" dirty="0">
                <a:solidFill>
                  <a:schemeClr val="tx1"/>
                </a:solidFill>
                <a:latin typeface="Arial" panose="020B0604020202020204" pitchFamily="34" charset="0"/>
                <a:cs typeface="Arial" panose="020B0604020202020204" pitchFamily="34" charset="0"/>
              </a:rPr>
              <a:t>Hon. Mary Akech Milla Taban, Undersecretary</a:t>
            </a:r>
            <a:endParaRPr lang="en-US" sz="2000" dirty="0">
              <a:solidFill>
                <a:schemeClr val="tx1"/>
              </a:solidFill>
              <a:latin typeface="Arial" panose="020B0604020202020204" pitchFamily="34" charset="0"/>
              <a:cs typeface="Arial" panose="020B0604020202020204" pitchFamily="34" charset="0"/>
            </a:endParaRPr>
          </a:p>
        </p:txBody>
      </p:sp>
      <p:pic>
        <p:nvPicPr>
          <p:cNvPr id="5" name="Picture 4" descr="ssMoTI logo.jpg">
            <a:extLst>
              <a:ext uri="{FF2B5EF4-FFF2-40B4-BE49-F238E27FC236}">
                <a16:creationId xmlns:a16="http://schemas.microsoft.com/office/drawing/2014/main" id="{623DBCDF-DCB5-416F-948D-FF58CB073033}"/>
              </a:ext>
            </a:extLst>
          </p:cNvPr>
          <p:cNvPicPr/>
          <p:nvPr/>
        </p:nvPicPr>
        <p:blipFill>
          <a:blip r:embed="rId2"/>
          <a:stretch>
            <a:fillRect/>
          </a:stretch>
        </p:blipFill>
        <p:spPr>
          <a:xfrm>
            <a:off x="5391462" y="2452346"/>
            <a:ext cx="1409075" cy="1299326"/>
          </a:xfrm>
          <a:prstGeom prst="rect">
            <a:avLst/>
          </a:prstGeom>
        </p:spPr>
      </p:pic>
    </p:spTree>
    <p:extLst>
      <p:ext uri="{BB962C8B-B14F-4D97-AF65-F5344CB8AC3E}">
        <p14:creationId xmlns:p14="http://schemas.microsoft.com/office/powerpoint/2010/main" val="32253172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1355FE-7592-4D44-B26E-5A1B21B434EF}"/>
              </a:ext>
            </a:extLst>
          </p:cNvPr>
          <p:cNvSpPr>
            <a:spLocks noGrp="1"/>
          </p:cNvSpPr>
          <p:nvPr>
            <p:ph type="title"/>
          </p:nvPr>
        </p:nvSpPr>
        <p:spPr>
          <a:xfrm>
            <a:off x="677334" y="243191"/>
            <a:ext cx="10918036" cy="603115"/>
          </a:xfrm>
        </p:spPr>
        <p:txBody>
          <a:bodyPr>
            <a:normAutofit fontScale="90000"/>
          </a:bodyPr>
          <a:lstStyle/>
          <a:p>
            <a:pPr algn="ctr"/>
            <a:r>
              <a:rPr lang="en-US" b="1" dirty="0"/>
              <a:t>ACHIEVED MILESTONES</a:t>
            </a:r>
          </a:p>
        </p:txBody>
      </p:sp>
      <p:sp>
        <p:nvSpPr>
          <p:cNvPr id="3" name="Content Placeholder 2">
            <a:extLst>
              <a:ext uri="{FF2B5EF4-FFF2-40B4-BE49-F238E27FC236}">
                <a16:creationId xmlns:a16="http://schemas.microsoft.com/office/drawing/2014/main" id="{0C13A775-5D95-4A10-B2FF-0E96DD97949F}"/>
              </a:ext>
            </a:extLst>
          </p:cNvPr>
          <p:cNvSpPr>
            <a:spLocks noGrp="1"/>
          </p:cNvSpPr>
          <p:nvPr>
            <p:ph idx="1"/>
          </p:nvPr>
        </p:nvSpPr>
        <p:spPr>
          <a:xfrm>
            <a:off x="677334" y="846306"/>
            <a:ext cx="10918036" cy="5690681"/>
          </a:xfrm>
        </p:spPr>
        <p:txBody>
          <a:bodyPr>
            <a:normAutofit fontScale="25000" lnSpcReduction="20000"/>
          </a:bodyPr>
          <a:lstStyle/>
          <a:p>
            <a:endParaRPr lang="en-US" dirty="0"/>
          </a:p>
          <a:p>
            <a:r>
              <a:rPr lang="en-US" sz="7200" b="1" u="sng" dirty="0">
                <a:latin typeface="Arial" panose="020B0604020202020204" pitchFamily="34" charset="0"/>
                <a:cs typeface="Arial" panose="020B0604020202020204" pitchFamily="34" charset="0"/>
              </a:rPr>
              <a:t>Policy Development</a:t>
            </a:r>
          </a:p>
          <a:p>
            <a:pPr lvl="1"/>
            <a:r>
              <a:rPr lang="en-US" sz="7200" dirty="0">
                <a:latin typeface="Arial" panose="020B0604020202020204" pitchFamily="34" charset="0"/>
                <a:cs typeface="Arial" panose="020B0604020202020204" pitchFamily="34" charset="0"/>
              </a:rPr>
              <a:t>Trade policy developed, reviewed and validated - in a draft;</a:t>
            </a:r>
          </a:p>
          <a:p>
            <a:pPr lvl="1"/>
            <a:r>
              <a:rPr lang="en-US" sz="7200" dirty="0">
                <a:latin typeface="Arial" panose="020B0604020202020204" pitchFamily="34" charset="0"/>
                <a:cs typeface="Arial" panose="020B0604020202020204" pitchFamily="34" charset="0"/>
              </a:rPr>
              <a:t>Industrial policy developed, reviewed and validated - in a draft</a:t>
            </a:r>
          </a:p>
          <a:p>
            <a:pPr lvl="1"/>
            <a:r>
              <a:rPr lang="en-US" sz="7200" dirty="0">
                <a:latin typeface="Arial" panose="020B0604020202020204" pitchFamily="34" charset="0"/>
                <a:cs typeface="Arial" panose="020B0604020202020204" pitchFamily="34" charset="0"/>
              </a:rPr>
              <a:t>Public, Private Partnership policy developed, reviewed and validated - in a draft;</a:t>
            </a:r>
          </a:p>
          <a:p>
            <a:pPr lvl="1"/>
            <a:r>
              <a:rPr lang="en-US" sz="7200" dirty="0">
                <a:latin typeface="Arial" panose="020B0604020202020204" pitchFamily="34" charset="0"/>
                <a:cs typeface="Arial" panose="020B0604020202020204" pitchFamily="34" charset="0"/>
              </a:rPr>
              <a:t>Private Sector Development Strategy developed – to be reviewed;</a:t>
            </a:r>
          </a:p>
          <a:p>
            <a:r>
              <a:rPr lang="en-US" sz="7200" b="1" u="sng" dirty="0">
                <a:latin typeface="Arial" panose="020B0604020202020204" pitchFamily="34" charset="0"/>
                <a:cs typeface="Arial" panose="020B0604020202020204" pitchFamily="34" charset="0"/>
              </a:rPr>
              <a:t>Regulations issued</a:t>
            </a:r>
          </a:p>
          <a:p>
            <a:pPr lvl="1"/>
            <a:r>
              <a:rPr lang="en-US" sz="7200" dirty="0">
                <a:latin typeface="Arial" panose="020B0604020202020204" pitchFamily="34" charset="0"/>
                <a:cs typeface="Arial" panose="020B0604020202020204" pitchFamily="34" charset="0"/>
              </a:rPr>
              <a:t>Import and Export regulations – 2023</a:t>
            </a:r>
          </a:p>
          <a:p>
            <a:pPr lvl="1"/>
            <a:r>
              <a:rPr lang="en-US" sz="7200" dirty="0">
                <a:latin typeface="Arial" panose="020B0604020202020204" pitchFamily="34" charset="0"/>
                <a:cs typeface="Arial" panose="020B0604020202020204" pitchFamily="34" charset="0"/>
              </a:rPr>
              <a:t>Small and  medium Company Regulations 2021</a:t>
            </a:r>
          </a:p>
          <a:p>
            <a:pPr lvl="1"/>
            <a:r>
              <a:rPr lang="en-US" sz="7200" dirty="0">
                <a:latin typeface="Arial" panose="020B0604020202020204" pitchFamily="34" charset="0"/>
                <a:cs typeface="Arial" panose="020B0604020202020204" pitchFamily="34" charset="0"/>
              </a:rPr>
              <a:t>Mobile Money and Banking Regulations</a:t>
            </a:r>
          </a:p>
          <a:p>
            <a:r>
              <a:rPr lang="en-US" sz="7200" b="1" u="sng" dirty="0">
                <a:latin typeface="Arial" panose="020B0604020202020204" pitchFamily="34" charset="0"/>
                <a:cs typeface="Arial" panose="020B0604020202020204" pitchFamily="34" charset="0"/>
              </a:rPr>
              <a:t>Drafts Bills</a:t>
            </a:r>
          </a:p>
          <a:p>
            <a:pPr lvl="1"/>
            <a:r>
              <a:rPr lang="en-US" sz="7200" dirty="0">
                <a:latin typeface="Arial" panose="020B0604020202020204" pitchFamily="34" charset="0"/>
                <a:cs typeface="Arial" panose="020B0604020202020204" pitchFamily="34" charset="0"/>
              </a:rPr>
              <a:t>Over 22 commercial laws are enacted;</a:t>
            </a:r>
          </a:p>
          <a:p>
            <a:pPr lvl="1"/>
            <a:r>
              <a:rPr lang="en-US" sz="7200" dirty="0">
                <a:latin typeface="Arial" panose="020B0604020202020204" pitchFamily="34" charset="0"/>
                <a:cs typeface="Arial" panose="020B0604020202020204" pitchFamily="34" charset="0"/>
              </a:rPr>
              <a:t>Microfinance Bill</a:t>
            </a:r>
          </a:p>
          <a:p>
            <a:pPr lvl="1"/>
            <a:r>
              <a:rPr lang="en-US" sz="7200" dirty="0">
                <a:latin typeface="Arial" panose="020B0604020202020204" pitchFamily="34" charset="0"/>
                <a:cs typeface="Arial" panose="020B0604020202020204" pitchFamily="34" charset="0"/>
              </a:rPr>
              <a:t>Micro, small and medium enterprise (MSMEs) Bill</a:t>
            </a:r>
          </a:p>
          <a:p>
            <a:pPr lvl="1"/>
            <a:r>
              <a:rPr lang="en-US" sz="7200" dirty="0">
                <a:latin typeface="Arial" panose="020B0604020202020204" pitchFamily="34" charset="0"/>
                <a:cs typeface="Arial" panose="020B0604020202020204" pitchFamily="34" charset="0"/>
              </a:rPr>
              <a:t>Counterfeit Bill</a:t>
            </a:r>
          </a:p>
          <a:p>
            <a:pPr lvl="1"/>
            <a:r>
              <a:rPr lang="en-US" sz="7200" dirty="0">
                <a:latin typeface="Arial" panose="020B0604020202020204" pitchFamily="34" charset="0"/>
                <a:cs typeface="Arial" panose="020B0604020202020204" pitchFamily="34" charset="0"/>
              </a:rPr>
              <a:t>Competition and Consumer Protection Bill</a:t>
            </a:r>
          </a:p>
          <a:p>
            <a:pPr lvl="1"/>
            <a:r>
              <a:rPr lang="en-US" sz="7200" dirty="0">
                <a:latin typeface="Arial" panose="020B0604020202020204" pitchFamily="34" charset="0"/>
                <a:cs typeface="Arial" panose="020B0604020202020204" pitchFamily="34" charset="0"/>
              </a:rPr>
              <a:t>Physical market infrastructure Bill</a:t>
            </a:r>
          </a:p>
        </p:txBody>
      </p:sp>
    </p:spTree>
    <p:extLst>
      <p:ext uri="{BB962C8B-B14F-4D97-AF65-F5344CB8AC3E}">
        <p14:creationId xmlns:p14="http://schemas.microsoft.com/office/powerpoint/2010/main" val="470639355"/>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C423B9-2F1E-4333-909C-4E1FFBE47C1E}"/>
              </a:ext>
            </a:extLst>
          </p:cNvPr>
          <p:cNvSpPr>
            <a:spLocks noGrp="1"/>
          </p:cNvSpPr>
          <p:nvPr>
            <p:ph type="title"/>
          </p:nvPr>
        </p:nvSpPr>
        <p:spPr>
          <a:xfrm>
            <a:off x="677334" y="609600"/>
            <a:ext cx="11025040" cy="703634"/>
          </a:xfrm>
        </p:spPr>
        <p:txBody>
          <a:bodyPr>
            <a:normAutofit/>
          </a:bodyPr>
          <a:lstStyle/>
          <a:p>
            <a:pPr algn="ctr"/>
            <a:r>
              <a:rPr lang="en-US" b="1" dirty="0">
                <a:latin typeface="Arial" panose="020B0604020202020204" pitchFamily="34" charset="0"/>
                <a:cs typeface="Arial" panose="020B0604020202020204" pitchFamily="34" charset="0"/>
              </a:rPr>
              <a:t>ACHIEVED MILESTONES Cont…..</a:t>
            </a:r>
          </a:p>
        </p:txBody>
      </p:sp>
      <p:sp>
        <p:nvSpPr>
          <p:cNvPr id="3" name="Content Placeholder 2">
            <a:extLst>
              <a:ext uri="{FF2B5EF4-FFF2-40B4-BE49-F238E27FC236}">
                <a16:creationId xmlns:a16="http://schemas.microsoft.com/office/drawing/2014/main" id="{76DEB6F2-D2CC-4B7A-B579-1659E131B392}"/>
              </a:ext>
            </a:extLst>
          </p:cNvPr>
          <p:cNvSpPr>
            <a:spLocks noGrp="1"/>
          </p:cNvSpPr>
          <p:nvPr>
            <p:ph idx="1"/>
          </p:nvPr>
        </p:nvSpPr>
        <p:spPr>
          <a:xfrm>
            <a:off x="677334" y="1313234"/>
            <a:ext cx="11025040" cy="5087566"/>
          </a:xfrm>
        </p:spPr>
        <p:txBody>
          <a:bodyPr>
            <a:normAutofit fontScale="32500" lnSpcReduction="20000"/>
          </a:bodyPr>
          <a:lstStyle/>
          <a:p>
            <a:pPr lvl="1"/>
            <a:r>
              <a:rPr lang="en-US" sz="7200" dirty="0">
                <a:latin typeface="Arial" panose="020B0604020202020204" pitchFamily="34" charset="0"/>
                <a:cs typeface="Arial" panose="020B0604020202020204" pitchFamily="34" charset="0"/>
              </a:rPr>
              <a:t>Public, Private Partnership Bill develop is approval process is ongoing</a:t>
            </a:r>
          </a:p>
          <a:p>
            <a:pPr marL="457200" lvl="1" indent="0">
              <a:buNone/>
            </a:pPr>
            <a:endParaRPr lang="en-US" sz="8000" dirty="0">
              <a:latin typeface="Arial" panose="020B0604020202020204" pitchFamily="34" charset="0"/>
              <a:cs typeface="Arial" panose="020B0604020202020204" pitchFamily="34" charset="0"/>
            </a:endParaRPr>
          </a:p>
          <a:p>
            <a:r>
              <a:rPr lang="en-US" sz="8000" u="sng" dirty="0">
                <a:latin typeface="Arial" panose="020B0604020202020204" pitchFamily="34" charset="0"/>
                <a:cs typeface="Arial" panose="020B0604020202020204" pitchFamily="34" charset="0"/>
              </a:rPr>
              <a:t>Ongoing Programs and Plans</a:t>
            </a:r>
          </a:p>
          <a:p>
            <a:pPr lvl="1"/>
            <a:r>
              <a:rPr lang="en-US" sz="8000" dirty="0">
                <a:latin typeface="Arial" panose="020B0604020202020204" pitchFamily="34" charset="0"/>
                <a:cs typeface="Arial" panose="020B0604020202020204" pitchFamily="34" charset="0"/>
              </a:rPr>
              <a:t>Profiled all existing national industrial projects with no visibility studies and environmental assessments done except two projects;</a:t>
            </a:r>
          </a:p>
          <a:p>
            <a:pPr lvl="1"/>
            <a:r>
              <a:rPr lang="en-US" sz="8000" dirty="0">
                <a:latin typeface="Arial" panose="020B0604020202020204" pitchFamily="34" charset="0"/>
                <a:cs typeface="Arial" panose="020B0604020202020204" pitchFamily="34" charset="0"/>
              </a:rPr>
              <a:t>Full engagement in regional trade agreements (EAC, TFTA, AfCFTA and WTO) and other regional economic protocols</a:t>
            </a:r>
          </a:p>
          <a:p>
            <a:pPr lvl="1"/>
            <a:r>
              <a:rPr lang="en-US" sz="8000" dirty="0">
                <a:latin typeface="Arial" panose="020B0604020202020204" pitchFamily="34" charset="0"/>
                <a:cs typeface="Arial" panose="020B0604020202020204" pitchFamily="34" charset="0"/>
              </a:rPr>
              <a:t>Established SSMFS an Apex national microfinance institutions;</a:t>
            </a:r>
          </a:p>
          <a:p>
            <a:pPr lvl="1"/>
            <a:r>
              <a:rPr lang="en-US" sz="8000" dirty="0">
                <a:latin typeface="Arial" panose="020B0604020202020204" pitchFamily="34" charset="0"/>
                <a:cs typeface="Arial" panose="020B0604020202020204" pitchFamily="34" charset="0"/>
              </a:rPr>
              <a:t>Established (SSBF) public-private dialogue mechanism with full functioning secretariat and a board;</a:t>
            </a:r>
          </a:p>
          <a:p>
            <a:pPr lvl="1"/>
            <a:r>
              <a:rPr lang="en-US" sz="8000" dirty="0">
                <a:latin typeface="Arial" panose="020B0604020202020204" pitchFamily="34" charset="0"/>
                <a:cs typeface="Arial" panose="020B0604020202020204" pitchFamily="34" charset="0"/>
              </a:rPr>
              <a:t>Designed a National Export and Investment Strategy (NEIS) 2023 - 2027</a:t>
            </a:r>
          </a:p>
        </p:txBody>
      </p:sp>
    </p:spTree>
    <p:extLst>
      <p:ext uri="{BB962C8B-B14F-4D97-AF65-F5344CB8AC3E}">
        <p14:creationId xmlns:p14="http://schemas.microsoft.com/office/powerpoint/2010/main" val="1365353681"/>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0E2A01-EE86-4BAB-8809-728A22ECAEFC}"/>
              </a:ext>
            </a:extLst>
          </p:cNvPr>
          <p:cNvSpPr>
            <a:spLocks noGrp="1"/>
          </p:cNvSpPr>
          <p:nvPr>
            <p:ph type="title"/>
          </p:nvPr>
        </p:nvSpPr>
        <p:spPr>
          <a:xfrm>
            <a:off x="677334" y="609600"/>
            <a:ext cx="11083406" cy="523164"/>
          </a:xfrm>
        </p:spPr>
        <p:txBody>
          <a:bodyPr>
            <a:noAutofit/>
          </a:bodyPr>
          <a:lstStyle/>
          <a:p>
            <a:pPr algn="ctr"/>
            <a:r>
              <a:rPr lang="en-US" sz="3200" b="1" dirty="0">
                <a:latin typeface="Arial" panose="020B0604020202020204" pitchFamily="34" charset="0"/>
                <a:cs typeface="Arial" panose="020B0604020202020204" pitchFamily="34" charset="0"/>
              </a:rPr>
              <a:t>BOTTLENECKS TO EFFICIENT AND EFFECTIVE TRADE</a:t>
            </a:r>
          </a:p>
        </p:txBody>
      </p:sp>
      <p:sp>
        <p:nvSpPr>
          <p:cNvPr id="3" name="Content Placeholder 2">
            <a:extLst>
              <a:ext uri="{FF2B5EF4-FFF2-40B4-BE49-F238E27FC236}">
                <a16:creationId xmlns:a16="http://schemas.microsoft.com/office/drawing/2014/main" id="{1515711E-170A-4D2D-B866-829585F66805}"/>
              </a:ext>
            </a:extLst>
          </p:cNvPr>
          <p:cNvSpPr>
            <a:spLocks noGrp="1"/>
          </p:cNvSpPr>
          <p:nvPr>
            <p:ph idx="1"/>
          </p:nvPr>
        </p:nvSpPr>
        <p:spPr>
          <a:xfrm>
            <a:off x="677334" y="1235122"/>
            <a:ext cx="11083406" cy="5136495"/>
          </a:xfrm>
        </p:spPr>
        <p:txBody>
          <a:bodyPr>
            <a:normAutofit fontScale="92500"/>
          </a:bodyPr>
          <a:lstStyle/>
          <a:p>
            <a:r>
              <a:rPr lang="en-US" sz="2400" dirty="0">
                <a:latin typeface="Arial" panose="020B0604020202020204" pitchFamily="34" charset="0"/>
                <a:cs typeface="Arial" panose="020B0604020202020204" pitchFamily="34" charset="0"/>
              </a:rPr>
              <a:t>Enactment of policies, laws, regulations and guidelines to address distorted trade;</a:t>
            </a:r>
          </a:p>
          <a:p>
            <a:r>
              <a:rPr lang="en-US" sz="2400" dirty="0">
                <a:latin typeface="Arial" panose="020B0604020202020204" pitchFamily="34" charset="0"/>
                <a:cs typeface="Arial" panose="020B0604020202020204" pitchFamily="34" charset="0"/>
              </a:rPr>
              <a:t>Money as a commodity is a factor to trade distortions(inflation accelerates, commodity prices rises to match the increase resulting to decrease in buyers purchasing power;</a:t>
            </a:r>
          </a:p>
          <a:p>
            <a:r>
              <a:rPr lang="en-US" sz="2400" dirty="0">
                <a:latin typeface="Arial" panose="020B0604020202020204" pitchFamily="34" charset="0"/>
                <a:cs typeface="Arial" panose="020B0604020202020204" pitchFamily="34" charset="0"/>
              </a:rPr>
              <a:t>Interest rates on borrowings-Commercial Banks 24%-28%, Private Sector to Private Sector 100%</a:t>
            </a:r>
          </a:p>
          <a:p>
            <a:r>
              <a:rPr lang="en-US" sz="2400" dirty="0">
                <a:latin typeface="Arial" panose="020B0604020202020204" pitchFamily="34" charset="0"/>
                <a:cs typeface="Arial" panose="020B0604020202020204" pitchFamily="34" charset="0"/>
              </a:rPr>
              <a:t>Insignificant accessibility to markets both domestic and foreign;</a:t>
            </a:r>
          </a:p>
          <a:p>
            <a:r>
              <a:rPr lang="en-US" sz="2400" dirty="0">
                <a:latin typeface="Arial" panose="020B0604020202020204" pitchFamily="34" charset="0"/>
                <a:cs typeface="Arial" panose="020B0604020202020204" pitchFamily="34" charset="0"/>
              </a:rPr>
              <a:t>Non domestication of regional and international trade agreements;</a:t>
            </a:r>
          </a:p>
          <a:p>
            <a:r>
              <a:rPr lang="en-US" sz="2400" dirty="0">
                <a:latin typeface="Arial" panose="020B0604020202020204" pitchFamily="34" charset="0"/>
                <a:cs typeface="Arial" panose="020B0604020202020204" pitchFamily="34" charset="0"/>
              </a:rPr>
              <a:t>NTBS and BTBs complications in the market;</a:t>
            </a:r>
          </a:p>
          <a:p>
            <a:r>
              <a:rPr lang="en-US" sz="2400" dirty="0">
                <a:latin typeface="Arial" panose="020B0604020202020204" pitchFamily="34" charset="0"/>
                <a:cs typeface="Arial" panose="020B0604020202020204" pitchFamily="34" charset="0"/>
              </a:rPr>
              <a:t>Access to finance for small, micro and medium enterprises;</a:t>
            </a:r>
          </a:p>
          <a:p>
            <a:r>
              <a:rPr lang="en-US" sz="2400" dirty="0">
                <a:latin typeface="Arial" panose="020B0604020202020204" pitchFamily="34" charset="0"/>
                <a:cs typeface="Arial" panose="020B0604020202020204" pitchFamily="34" charset="0"/>
              </a:rPr>
              <a:t>Non existing commercial disputes mechanisms;</a:t>
            </a:r>
          </a:p>
          <a:p>
            <a:r>
              <a:rPr lang="en-US" sz="2400" dirty="0">
                <a:latin typeface="Arial" panose="020B0604020202020204" pitchFamily="34" charset="0"/>
                <a:cs typeface="Arial" panose="020B0604020202020204" pitchFamily="34" charset="0"/>
              </a:rPr>
              <a:t>Private sector competitiveness both domestic and regional markets;</a:t>
            </a:r>
          </a:p>
        </p:txBody>
      </p:sp>
    </p:spTree>
    <p:extLst>
      <p:ext uri="{BB962C8B-B14F-4D97-AF65-F5344CB8AC3E}">
        <p14:creationId xmlns:p14="http://schemas.microsoft.com/office/powerpoint/2010/main" val="4114958888"/>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C23AD1-1CBD-9742-BD29-8F6A30C62D6E}"/>
              </a:ext>
            </a:extLst>
          </p:cNvPr>
          <p:cNvSpPr>
            <a:spLocks noGrp="1"/>
          </p:cNvSpPr>
          <p:nvPr>
            <p:ph type="title"/>
          </p:nvPr>
        </p:nvSpPr>
        <p:spPr>
          <a:xfrm>
            <a:off x="838200" y="365125"/>
            <a:ext cx="10811932" cy="597913"/>
          </a:xfrm>
        </p:spPr>
        <p:txBody>
          <a:bodyPr>
            <a:noAutofit/>
          </a:bodyPr>
          <a:lstStyle/>
          <a:p>
            <a:pPr algn="ctr"/>
            <a:r>
              <a:rPr lang="en-GB" b="1" dirty="0">
                <a:latin typeface="Arial" panose="020B0604020202020204" pitchFamily="34" charset="0"/>
                <a:cs typeface="Arial" panose="020B0604020202020204" pitchFamily="34" charset="0"/>
              </a:rPr>
              <a:t>MAINSTREAMING TRADE AND INVESTMENT</a:t>
            </a:r>
            <a:endParaRPr lang="en-US"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69ED29D1-9194-9E42-B972-B7F1E6BF31AF}"/>
              </a:ext>
            </a:extLst>
          </p:cNvPr>
          <p:cNvSpPr>
            <a:spLocks noGrp="1"/>
          </p:cNvSpPr>
          <p:nvPr>
            <p:ph idx="1"/>
          </p:nvPr>
        </p:nvSpPr>
        <p:spPr>
          <a:xfrm>
            <a:off x="838199" y="963038"/>
            <a:ext cx="10811933" cy="5671226"/>
          </a:xfrm>
        </p:spPr>
        <p:txBody>
          <a:bodyPr>
            <a:noAutofit/>
          </a:bodyPr>
          <a:lstStyle/>
          <a:p>
            <a:pPr marL="0" indent="0" algn="just">
              <a:buNone/>
            </a:pPr>
            <a:r>
              <a:rPr lang="en-US" sz="2200" dirty="0">
                <a:latin typeface="Arial" panose="020B0604020202020204" pitchFamily="34" charset="0"/>
                <a:cs typeface="Arial" panose="020B0604020202020204" pitchFamily="34" charset="0"/>
              </a:rPr>
              <a:t>In the absence of adopted trade policy, mainstreaming of trade and investment strategies in the national development plans remains a government (MoTI) priority.</a:t>
            </a:r>
          </a:p>
          <a:p>
            <a:pPr algn="just"/>
            <a:r>
              <a:rPr lang="en-US" sz="2200" dirty="0">
                <a:latin typeface="Arial" panose="020B0604020202020204" pitchFamily="34" charset="0"/>
                <a:cs typeface="Arial" panose="020B0604020202020204" pitchFamily="34" charset="0"/>
              </a:rPr>
              <a:t> Developed of a clear, user-friendly, and implementable trade and investment strategies that responds to the development goals can play a significant complementary role of integration in the regional and global economic communities (EAC, TFTA, AfCFTA and WTO). </a:t>
            </a:r>
          </a:p>
          <a:p>
            <a:pPr algn="just"/>
            <a:r>
              <a:rPr lang="en-US" sz="2200" dirty="0">
                <a:latin typeface="Arial" panose="020B0604020202020204" pitchFamily="34" charset="0"/>
                <a:cs typeface="Arial" panose="020B0604020202020204" pitchFamily="34" charset="0"/>
              </a:rPr>
              <a:t>Designed a National Export and Investment Strategy (NEIS) to enable the country to focus on concrete steps to strengthen its domestic market and increase diversification of exports (and markets) as a powerful engine for economic sustainable development.</a:t>
            </a:r>
          </a:p>
          <a:p>
            <a:pPr algn="just"/>
            <a:r>
              <a:rPr lang="en-US" sz="2200" dirty="0">
                <a:latin typeface="Arial" panose="020B0604020202020204" pitchFamily="34" charset="0"/>
                <a:cs typeface="Arial" panose="020B0604020202020204" pitchFamily="34" charset="0"/>
              </a:rPr>
              <a:t>NEIS is to subsidize the growth of national productive capacities, make it less dependent on oil revenues and imports, improve its business environment.</a:t>
            </a:r>
          </a:p>
          <a:p>
            <a:pPr algn="just"/>
            <a:r>
              <a:rPr lang="en-US" sz="2200" dirty="0">
                <a:latin typeface="Arial" panose="020B0604020202020204" pitchFamily="34" charset="0"/>
                <a:cs typeface="Arial" panose="020B0604020202020204" pitchFamily="34" charset="0"/>
              </a:rPr>
              <a:t>The NEIS goal is drawing on the country’s viable endowments, benefits, strengths, and talents to towards a sustainable and inclusive economic growth for stability and lasting peace.</a:t>
            </a:r>
          </a:p>
        </p:txBody>
      </p:sp>
    </p:spTree>
    <p:extLst>
      <p:ext uri="{BB962C8B-B14F-4D97-AF65-F5344CB8AC3E}">
        <p14:creationId xmlns:p14="http://schemas.microsoft.com/office/powerpoint/2010/main" val="346013454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C8A853-DCB8-4543-949E-81FBCEB47AAA}"/>
              </a:ext>
            </a:extLst>
          </p:cNvPr>
          <p:cNvSpPr>
            <a:spLocks noGrp="1"/>
          </p:cNvSpPr>
          <p:nvPr>
            <p:ph type="title"/>
          </p:nvPr>
        </p:nvSpPr>
        <p:spPr>
          <a:xfrm>
            <a:off x="838200" y="365125"/>
            <a:ext cx="10515600" cy="1101933"/>
          </a:xfrm>
        </p:spPr>
        <p:txBody>
          <a:bodyPr>
            <a:normAutofit fontScale="90000"/>
          </a:bodyPr>
          <a:lstStyle/>
          <a:p>
            <a:pPr algn="ctr"/>
            <a:br>
              <a:rPr lang="en-US" b="1" dirty="0">
                <a:latin typeface="Arial" panose="020B0604020202020204" pitchFamily="34" charset="0"/>
                <a:cs typeface="Arial" panose="020B0604020202020204" pitchFamily="34" charset="0"/>
              </a:rPr>
            </a:br>
            <a:r>
              <a:rPr lang="en-US" b="1" dirty="0">
                <a:latin typeface="Arial" panose="020B0604020202020204" pitchFamily="34" charset="0"/>
                <a:cs typeface="Arial" panose="020B0604020202020204" pitchFamily="34" charset="0"/>
              </a:rPr>
              <a:t>The National Exports and Investment Strategy</a:t>
            </a:r>
            <a:endParaRPr lang="en-US"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69AF73A1-B6F4-4D28-B949-1A8ED18A5D17}"/>
              </a:ext>
            </a:extLst>
          </p:cNvPr>
          <p:cNvSpPr>
            <a:spLocks noGrp="1"/>
          </p:cNvSpPr>
          <p:nvPr>
            <p:ph idx="1"/>
          </p:nvPr>
        </p:nvSpPr>
        <p:spPr>
          <a:xfrm>
            <a:off x="838200" y="1467057"/>
            <a:ext cx="10515600" cy="4709905"/>
          </a:xfrm>
        </p:spPr>
        <p:txBody>
          <a:bodyPr/>
          <a:lstStyle/>
          <a:p>
            <a:pPr marL="0" indent="0">
              <a:buNone/>
            </a:pPr>
            <a:endParaRPr lang="en-US" dirty="0"/>
          </a:p>
          <a:p>
            <a:endParaRPr lang="en-US" dirty="0"/>
          </a:p>
          <a:p>
            <a:pPr marL="0" indent="0" algn="ctr">
              <a:buNone/>
            </a:pPr>
            <a:r>
              <a:rPr lang="en-US" sz="4000" b="1" dirty="0">
                <a:latin typeface="Arial" panose="020B0604020202020204" pitchFamily="34" charset="0"/>
                <a:cs typeface="Arial" panose="020B0604020202020204" pitchFamily="34" charset="0"/>
              </a:rPr>
              <a:t>VISION</a:t>
            </a:r>
          </a:p>
          <a:p>
            <a:pPr marL="0" indent="0" algn="ctr">
              <a:buNone/>
            </a:pPr>
            <a:endParaRPr lang="en-US" sz="4000" b="1" dirty="0">
              <a:latin typeface="Arial" panose="020B0604020202020204" pitchFamily="34" charset="0"/>
              <a:cs typeface="Arial" panose="020B0604020202020204" pitchFamily="34" charset="0"/>
            </a:endParaRPr>
          </a:p>
          <a:p>
            <a:pPr marL="0" indent="0" algn="ctr">
              <a:buNone/>
            </a:pPr>
            <a:r>
              <a:rPr lang="en-US" sz="4000" b="1" dirty="0"/>
              <a:t>“A sustainable, productive and diversified economy for inclusive development and prosperity in South Sudan”</a:t>
            </a:r>
          </a:p>
        </p:txBody>
      </p:sp>
    </p:spTree>
    <p:extLst>
      <p:ext uri="{BB962C8B-B14F-4D97-AF65-F5344CB8AC3E}">
        <p14:creationId xmlns:p14="http://schemas.microsoft.com/office/powerpoint/2010/main" val="122976062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1EB62-D9F3-4F29-BFF4-7B114AA00EC7}"/>
              </a:ext>
            </a:extLst>
          </p:cNvPr>
          <p:cNvSpPr>
            <a:spLocks noGrp="1"/>
          </p:cNvSpPr>
          <p:nvPr>
            <p:ph type="title"/>
          </p:nvPr>
        </p:nvSpPr>
        <p:spPr>
          <a:xfrm>
            <a:off x="838200" y="365126"/>
            <a:ext cx="10515600" cy="695190"/>
          </a:xfrm>
        </p:spPr>
        <p:txBody>
          <a:bodyPr/>
          <a:lstStyle/>
          <a:p>
            <a:pPr algn="ctr"/>
            <a:r>
              <a:rPr lang="en-US" b="1" dirty="0">
                <a:latin typeface="Arial" panose="020B0604020202020204" pitchFamily="34" charset="0"/>
                <a:cs typeface="Arial" panose="020B0604020202020204" pitchFamily="34" charset="0"/>
              </a:rPr>
              <a:t>NEIS - Strategic Objectives</a:t>
            </a:r>
          </a:p>
        </p:txBody>
      </p:sp>
      <p:sp>
        <p:nvSpPr>
          <p:cNvPr id="3" name="Content Placeholder 2">
            <a:extLst>
              <a:ext uri="{FF2B5EF4-FFF2-40B4-BE49-F238E27FC236}">
                <a16:creationId xmlns:a16="http://schemas.microsoft.com/office/drawing/2014/main" id="{B81ABA1E-EDB3-4820-BD62-E9571A4599AF}"/>
              </a:ext>
            </a:extLst>
          </p:cNvPr>
          <p:cNvSpPr>
            <a:spLocks noGrp="1"/>
          </p:cNvSpPr>
          <p:nvPr>
            <p:ph idx="1"/>
          </p:nvPr>
        </p:nvSpPr>
        <p:spPr>
          <a:xfrm>
            <a:off x="838199" y="1060316"/>
            <a:ext cx="10630711" cy="5671224"/>
          </a:xfrm>
        </p:spPr>
        <p:txBody>
          <a:bodyPr>
            <a:noAutofit/>
          </a:bodyPr>
          <a:lstStyle/>
          <a:p>
            <a:pPr marL="514350" indent="-514350" algn="just">
              <a:buFont typeface="+mj-lt"/>
              <a:buAutoNum type="arabicPeriod"/>
            </a:pPr>
            <a:r>
              <a:rPr lang="en-US" sz="1900" dirty="0">
                <a:latin typeface="Arial" panose="020B0604020202020204" pitchFamily="34" charset="0"/>
                <a:cs typeface="Arial" panose="020B0604020202020204" pitchFamily="34" charset="0"/>
              </a:rPr>
              <a:t>Promote an enabling policy and regulatory environment for private sector-led growth and productive investment; </a:t>
            </a:r>
            <a:r>
              <a:rPr lang="en-US" sz="1900" b="1" i="1" dirty="0">
                <a:latin typeface="Arial" panose="020B0604020202020204" pitchFamily="34" charset="0"/>
                <a:cs typeface="Arial" panose="020B0604020202020204" pitchFamily="34" charset="0"/>
              </a:rPr>
              <a:t>the strategy supports the identification and development of new and appropriate financial instruments for SMEs to improve access to finance and provision of institutional mechanisms</a:t>
            </a:r>
            <a:r>
              <a:rPr lang="en-US" sz="1900" i="1" dirty="0">
                <a:latin typeface="Arial" panose="020B0604020202020204" pitchFamily="34" charset="0"/>
                <a:cs typeface="Arial" panose="020B0604020202020204" pitchFamily="34" charset="0"/>
              </a:rPr>
              <a:t>.</a:t>
            </a:r>
          </a:p>
          <a:p>
            <a:pPr marL="514350" indent="-514350" algn="just">
              <a:buFont typeface="+mj-lt"/>
              <a:buAutoNum type="arabicPeriod"/>
            </a:pPr>
            <a:r>
              <a:rPr lang="en-US" sz="1900" dirty="0">
                <a:latin typeface="Arial" panose="020B0604020202020204" pitchFamily="34" charset="0"/>
                <a:cs typeface="Arial" panose="020B0604020202020204" pitchFamily="34" charset="0"/>
              </a:rPr>
              <a:t>Strengthen South Sudan’s productive capacities and reduce the country’s dependence on imports; </a:t>
            </a:r>
            <a:r>
              <a:rPr lang="en-US" sz="1900" b="1" dirty="0">
                <a:latin typeface="Arial" panose="020B0604020202020204" pitchFamily="34" charset="0"/>
                <a:cs typeface="Arial" panose="020B0604020202020204" pitchFamily="34" charset="0"/>
              </a:rPr>
              <a:t>the strategy </a:t>
            </a:r>
            <a:r>
              <a:rPr lang="en-US" sz="1900" b="1" i="1" dirty="0">
                <a:latin typeface="Arial" panose="020B0604020202020204" pitchFamily="34" charset="0"/>
                <a:cs typeface="Arial" panose="020B0604020202020204" pitchFamily="34" charset="0"/>
              </a:rPr>
              <a:t>support continued investment in physical, human, and natural resources to stimulate opportunities for a rapid growth of the productive sector and ensure inclusive and equitable benefits in all the 10 states and the 3 administrative areas</a:t>
            </a:r>
            <a:r>
              <a:rPr lang="en-US" sz="1900" i="1" dirty="0">
                <a:latin typeface="Arial" panose="020B0604020202020204" pitchFamily="34" charset="0"/>
                <a:cs typeface="Arial" panose="020B0604020202020204" pitchFamily="34" charset="0"/>
              </a:rPr>
              <a:t>. </a:t>
            </a:r>
          </a:p>
          <a:p>
            <a:pPr marL="514350" indent="-514350" algn="just">
              <a:buFont typeface="+mj-lt"/>
              <a:buAutoNum type="arabicPeriod"/>
            </a:pPr>
            <a:r>
              <a:rPr lang="en-US" sz="1900" dirty="0">
                <a:latin typeface="Arial" panose="020B0604020202020204" pitchFamily="34" charset="0"/>
                <a:cs typeface="Arial" panose="020B0604020202020204" pitchFamily="34" charset="0"/>
              </a:rPr>
              <a:t>Support institutional capacity building and coordination to pursue South Sudan trade and investment development agenda and regional, international integration; </a:t>
            </a:r>
            <a:r>
              <a:rPr lang="en-US" sz="1900" b="1" i="1" dirty="0">
                <a:latin typeface="Arial" panose="020B0604020202020204" pitchFamily="34" charset="0"/>
                <a:cs typeface="Arial" panose="020B0604020202020204" pitchFamily="34" charset="0"/>
              </a:rPr>
              <a:t>the strategy ensure institutions are adequately equipped to address capacity and coordination mechanisms for economic recovery, facilitate trade and regional economic integration.</a:t>
            </a:r>
          </a:p>
          <a:p>
            <a:pPr marL="514350" indent="-514350" algn="just">
              <a:buFont typeface="+mj-lt"/>
              <a:buAutoNum type="arabicPeriod"/>
            </a:pPr>
            <a:r>
              <a:rPr lang="en-US" sz="1900" dirty="0">
                <a:latin typeface="Arial" panose="020B0604020202020204" pitchFamily="34" charset="0"/>
                <a:cs typeface="Arial" panose="020B0604020202020204" pitchFamily="34" charset="0"/>
              </a:rPr>
              <a:t>Support MSMEs development and competitiveness through accessible, affordable, and inclusive access to finance and capacity building; </a:t>
            </a:r>
            <a:r>
              <a:rPr lang="en-US" sz="1900" b="1" i="1" dirty="0">
                <a:latin typeface="Arial" panose="020B0604020202020204" pitchFamily="34" charset="0"/>
                <a:cs typeface="Arial" panose="020B0604020202020204" pitchFamily="34" charset="0"/>
              </a:rPr>
              <a:t>the strategy foster youth and women participation in economic activities for improve access to finance for a sustainable and inclusive growth;</a:t>
            </a:r>
          </a:p>
        </p:txBody>
      </p:sp>
    </p:spTree>
    <p:extLst>
      <p:ext uri="{BB962C8B-B14F-4D97-AF65-F5344CB8AC3E}">
        <p14:creationId xmlns:p14="http://schemas.microsoft.com/office/powerpoint/2010/main" val="3811967199"/>
      </p:ext>
    </p:extLst>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1A7041-8957-4AA2-9E80-0C84DF49DBAA}"/>
              </a:ext>
            </a:extLst>
          </p:cNvPr>
          <p:cNvSpPr>
            <a:spLocks noGrp="1"/>
          </p:cNvSpPr>
          <p:nvPr>
            <p:ph type="title"/>
          </p:nvPr>
        </p:nvSpPr>
        <p:spPr>
          <a:xfrm>
            <a:off x="838200" y="365125"/>
            <a:ext cx="10515600" cy="649759"/>
          </a:xfrm>
        </p:spPr>
        <p:txBody>
          <a:bodyPr>
            <a:noAutofit/>
          </a:bodyPr>
          <a:lstStyle/>
          <a:p>
            <a:pPr algn="ctr"/>
            <a:r>
              <a:rPr lang="en-US" b="1" dirty="0">
                <a:latin typeface="Arial" panose="020B0604020202020204" pitchFamily="34" charset="0"/>
                <a:cs typeface="Arial" panose="020B0604020202020204" pitchFamily="34" charset="0"/>
              </a:rPr>
              <a:t>The Social Development Dimension</a:t>
            </a:r>
          </a:p>
        </p:txBody>
      </p:sp>
      <p:sp>
        <p:nvSpPr>
          <p:cNvPr id="3" name="Content Placeholder 2">
            <a:extLst>
              <a:ext uri="{FF2B5EF4-FFF2-40B4-BE49-F238E27FC236}">
                <a16:creationId xmlns:a16="http://schemas.microsoft.com/office/drawing/2014/main" id="{21637A33-4C02-441A-917E-132FA5E1C5F1}"/>
              </a:ext>
            </a:extLst>
          </p:cNvPr>
          <p:cNvSpPr>
            <a:spLocks noGrp="1"/>
          </p:cNvSpPr>
          <p:nvPr>
            <p:ph idx="1"/>
          </p:nvPr>
        </p:nvSpPr>
        <p:spPr>
          <a:xfrm>
            <a:off x="838200" y="1014884"/>
            <a:ext cx="10515600" cy="5677317"/>
          </a:xfrm>
        </p:spPr>
        <p:txBody>
          <a:bodyPr>
            <a:noAutofit/>
          </a:bodyPr>
          <a:lstStyle/>
          <a:p>
            <a:pPr marL="342900" marR="0" lvl="0" indent="-342900" algn="just">
              <a:spcBef>
                <a:spcPts val="1200"/>
              </a:spcBef>
              <a:spcAft>
                <a:spcPts val="1200"/>
              </a:spcAft>
              <a:buFont typeface="Courier New" panose="02070309020205020404" pitchFamily="49" charset="0"/>
              <a:buChar char="o"/>
            </a:pPr>
            <a:r>
              <a:rPr lang="en-GB" sz="2300" b="1" dirty="0">
                <a:latin typeface="Arial" panose="020B0604020202020204" pitchFamily="34" charset="0"/>
                <a:ea typeface="Calibri" panose="020F0502020204030204" pitchFamily="34" charset="0"/>
                <a:cs typeface="Arial" panose="020B0604020202020204" pitchFamily="34" charset="0"/>
              </a:rPr>
              <a:t>Employment: </a:t>
            </a:r>
            <a:r>
              <a:rPr lang="en-GB" sz="2300" dirty="0">
                <a:latin typeface="Arial" panose="020B0604020202020204" pitchFamily="34" charset="0"/>
                <a:ea typeface="Calibri" panose="020F0502020204030204" pitchFamily="34" charset="0"/>
                <a:cs typeface="Arial" panose="020B0604020202020204" pitchFamily="34" charset="0"/>
              </a:rPr>
              <a:t>This allows to determine the impact of intervention in a sector by looking at the number of workforces in it. It also helps in assessing the impact of intervention on job creation.</a:t>
            </a:r>
            <a:endParaRPr lang="en-US" sz="2300" dirty="0">
              <a:latin typeface="Arial" panose="020B0604020202020204" pitchFamily="34" charset="0"/>
              <a:ea typeface="Calibri" panose="020F0502020204030204" pitchFamily="34" charset="0"/>
              <a:cs typeface="Arial" panose="020B0604020202020204" pitchFamily="34" charset="0"/>
            </a:endParaRPr>
          </a:p>
          <a:p>
            <a:pPr marL="342900" marR="0" lvl="0" indent="-342900" algn="just">
              <a:spcBef>
                <a:spcPts val="1200"/>
              </a:spcBef>
              <a:spcAft>
                <a:spcPts val="1200"/>
              </a:spcAft>
              <a:buFont typeface="Courier New" panose="02070309020205020404" pitchFamily="49" charset="0"/>
              <a:buChar char="o"/>
            </a:pPr>
            <a:r>
              <a:rPr lang="en-GB" sz="2300" b="1" dirty="0">
                <a:latin typeface="Arial" panose="020B0604020202020204" pitchFamily="34" charset="0"/>
                <a:ea typeface="Calibri" panose="020F0502020204030204" pitchFamily="34" charset="0"/>
                <a:cs typeface="Arial" panose="020B0604020202020204" pitchFamily="34" charset="0"/>
              </a:rPr>
              <a:t>Gender: </a:t>
            </a:r>
            <a:r>
              <a:rPr lang="en-GB" sz="2300" dirty="0">
                <a:latin typeface="Arial" panose="020B0604020202020204" pitchFamily="34" charset="0"/>
                <a:ea typeface="Calibri" panose="020F0502020204030204" pitchFamily="34" charset="0"/>
                <a:cs typeface="Arial" panose="020B0604020202020204" pitchFamily="34" charset="0"/>
              </a:rPr>
              <a:t>This not only looks at the present involvement of women in the sector, but also assesses the potential to include women in high value-added activities of the sector thereby improving their skills, wages, and overall conditions. </a:t>
            </a:r>
            <a:endParaRPr lang="en-US" sz="2300" dirty="0">
              <a:latin typeface="Arial" panose="020B0604020202020204" pitchFamily="34" charset="0"/>
              <a:ea typeface="Calibri" panose="020F0502020204030204" pitchFamily="34" charset="0"/>
              <a:cs typeface="Arial" panose="020B0604020202020204" pitchFamily="34" charset="0"/>
            </a:endParaRPr>
          </a:p>
          <a:p>
            <a:pPr marL="342900" marR="0" lvl="0" indent="-342900" algn="just">
              <a:spcBef>
                <a:spcPts val="1200"/>
              </a:spcBef>
              <a:spcAft>
                <a:spcPts val="1200"/>
              </a:spcAft>
              <a:buFont typeface="Courier New" panose="02070309020205020404" pitchFamily="49" charset="0"/>
              <a:buChar char="o"/>
            </a:pPr>
            <a:r>
              <a:rPr lang="en-GB" sz="2300" b="1" dirty="0">
                <a:latin typeface="Arial" panose="020B0604020202020204" pitchFamily="34" charset="0"/>
                <a:ea typeface="Calibri" panose="020F0502020204030204" pitchFamily="34" charset="0"/>
                <a:cs typeface="Arial" panose="020B0604020202020204" pitchFamily="34" charset="0"/>
              </a:rPr>
              <a:t>Youth: </a:t>
            </a:r>
            <a:r>
              <a:rPr lang="en-GB" sz="2300" dirty="0">
                <a:latin typeface="Arial" panose="020B0604020202020204" pitchFamily="34" charset="0"/>
                <a:ea typeface="Calibri" panose="020F0502020204030204" pitchFamily="34" charset="0"/>
                <a:cs typeface="Arial" panose="020B0604020202020204" pitchFamily="34" charset="0"/>
              </a:rPr>
              <a:t>This assesses the attractiveness of the sector for youth by looking at the potential of youth employment.</a:t>
            </a:r>
            <a:endParaRPr lang="en-US" sz="2300" dirty="0">
              <a:latin typeface="Arial" panose="020B0604020202020204" pitchFamily="34" charset="0"/>
              <a:ea typeface="Calibri" panose="020F0502020204030204" pitchFamily="34" charset="0"/>
              <a:cs typeface="Arial" panose="020B0604020202020204" pitchFamily="34" charset="0"/>
            </a:endParaRPr>
          </a:p>
          <a:p>
            <a:pPr marL="342900" marR="0" lvl="0" indent="-342900" algn="just">
              <a:lnSpc>
                <a:spcPct val="106000"/>
              </a:lnSpc>
              <a:spcBef>
                <a:spcPts val="1200"/>
              </a:spcBef>
              <a:spcAft>
                <a:spcPts val="1200"/>
              </a:spcAft>
              <a:buFont typeface="Courier New" panose="02070309020205020404" pitchFamily="49" charset="0"/>
              <a:buChar char="o"/>
            </a:pPr>
            <a:r>
              <a:rPr lang="en-GB" sz="2300" b="1" dirty="0">
                <a:latin typeface="Arial" panose="020B0604020202020204" pitchFamily="34" charset="0"/>
                <a:ea typeface="Calibri" panose="020F0502020204030204" pitchFamily="34" charset="0"/>
                <a:cs typeface="Arial" panose="020B0604020202020204" pitchFamily="34" charset="0"/>
              </a:rPr>
              <a:t>Ex-combatants and People Living with Disabilities.</a:t>
            </a:r>
            <a:r>
              <a:rPr lang="en-GB" sz="2300" dirty="0">
                <a:latin typeface="Arial" panose="020B0604020202020204" pitchFamily="34" charset="0"/>
                <a:ea typeface="Calibri" panose="020F0502020204030204" pitchFamily="34" charset="0"/>
                <a:cs typeface="Arial" panose="020B0604020202020204" pitchFamily="34" charset="0"/>
              </a:rPr>
              <a:t> The South Sudan Development Plan calls for the effective and affordable disarmament, demobilisation and reintegration (DDR) of ex combatants and support to people living with disabilities.</a:t>
            </a:r>
            <a:endParaRPr lang="en-US" sz="23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8005131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E4D869-D9F4-492E-8DAF-F6637E266992}"/>
              </a:ext>
            </a:extLst>
          </p:cNvPr>
          <p:cNvSpPr>
            <a:spLocks noGrp="1"/>
          </p:cNvSpPr>
          <p:nvPr>
            <p:ph type="title"/>
          </p:nvPr>
        </p:nvSpPr>
        <p:spPr>
          <a:xfrm>
            <a:off x="838200" y="365126"/>
            <a:ext cx="10515600" cy="656278"/>
          </a:xfrm>
        </p:spPr>
        <p:txBody>
          <a:bodyPr>
            <a:normAutofit/>
          </a:bodyPr>
          <a:lstStyle/>
          <a:p>
            <a:pPr algn="ctr"/>
            <a:r>
              <a:rPr lang="en-US" b="1" dirty="0">
                <a:latin typeface="Arial" panose="020B0604020202020204" pitchFamily="34" charset="0"/>
                <a:cs typeface="Arial" panose="020B0604020202020204" pitchFamily="34" charset="0"/>
              </a:rPr>
              <a:t>Selected Sectors for NEIS Action Points</a:t>
            </a:r>
          </a:p>
        </p:txBody>
      </p:sp>
      <p:sp>
        <p:nvSpPr>
          <p:cNvPr id="3" name="Content Placeholder 2">
            <a:extLst>
              <a:ext uri="{FF2B5EF4-FFF2-40B4-BE49-F238E27FC236}">
                <a16:creationId xmlns:a16="http://schemas.microsoft.com/office/drawing/2014/main" id="{BBCA070F-B361-4094-A79A-7C8505B0BC08}"/>
              </a:ext>
            </a:extLst>
          </p:cNvPr>
          <p:cNvSpPr>
            <a:spLocks noGrp="1"/>
          </p:cNvSpPr>
          <p:nvPr>
            <p:ph idx="1"/>
          </p:nvPr>
        </p:nvSpPr>
        <p:spPr>
          <a:xfrm>
            <a:off x="838200" y="1108952"/>
            <a:ext cx="10515600" cy="5383921"/>
          </a:xfrm>
        </p:spPr>
        <p:txBody>
          <a:bodyPr>
            <a:noAutofit/>
          </a:bodyPr>
          <a:lstStyle/>
          <a:p>
            <a:pPr marL="0" indent="0">
              <a:buNone/>
            </a:pPr>
            <a:r>
              <a:rPr lang="en-US" sz="2100" b="1" i="1" u="sng" dirty="0">
                <a:latin typeface="Arial" panose="020B0604020202020204" pitchFamily="34" charset="0"/>
                <a:cs typeface="Arial" panose="020B0604020202020204" pitchFamily="34" charset="0"/>
              </a:rPr>
              <a:t>Key Sectors for National Export and Investment Strategy</a:t>
            </a:r>
          </a:p>
          <a:p>
            <a:pPr marL="742950" indent="-742950">
              <a:buFont typeface="+mj-lt"/>
              <a:buAutoNum type="arabicPeriod"/>
            </a:pPr>
            <a:r>
              <a:rPr lang="en-US" sz="2100" dirty="0">
                <a:latin typeface="Arial" panose="020B0604020202020204" pitchFamily="34" charset="0"/>
                <a:cs typeface="Arial" panose="020B0604020202020204" pitchFamily="34" charset="0"/>
              </a:rPr>
              <a:t>Hides and Skins (incl. a livestock component)</a:t>
            </a:r>
          </a:p>
          <a:p>
            <a:pPr marL="742950" indent="-742950">
              <a:buFont typeface="+mj-lt"/>
              <a:buAutoNum type="arabicPeriod"/>
            </a:pPr>
            <a:r>
              <a:rPr lang="en-US" sz="2100" dirty="0">
                <a:latin typeface="Arial" panose="020B0604020202020204" pitchFamily="34" charset="0"/>
                <a:cs typeface="Arial" panose="020B0604020202020204" pitchFamily="34" charset="0"/>
              </a:rPr>
              <a:t>Oilseeds</a:t>
            </a:r>
          </a:p>
          <a:p>
            <a:pPr marL="742950" indent="-742950">
              <a:buFont typeface="+mj-lt"/>
              <a:buAutoNum type="arabicPeriod"/>
            </a:pPr>
            <a:r>
              <a:rPr lang="en-US" sz="2100" dirty="0">
                <a:latin typeface="Arial" panose="020B0604020202020204" pitchFamily="34" charset="0"/>
                <a:cs typeface="Arial" panose="020B0604020202020204" pitchFamily="34" charset="0"/>
              </a:rPr>
              <a:t>Natural Gum Arabic</a:t>
            </a:r>
          </a:p>
          <a:p>
            <a:pPr marL="742950" indent="-742950">
              <a:buFont typeface="+mj-lt"/>
              <a:buAutoNum type="arabicPeriod"/>
            </a:pPr>
            <a:r>
              <a:rPr lang="en-US" sz="2100" dirty="0">
                <a:latin typeface="Arial" panose="020B0604020202020204" pitchFamily="34" charset="0"/>
                <a:cs typeface="Arial" panose="020B0604020202020204" pitchFamily="34" charset="0"/>
              </a:rPr>
              <a:t>Natural Honey  </a:t>
            </a:r>
          </a:p>
          <a:p>
            <a:pPr marL="742950" indent="-742950">
              <a:buFont typeface="+mj-lt"/>
              <a:buAutoNum type="arabicPeriod"/>
            </a:pPr>
            <a:r>
              <a:rPr lang="en-US" sz="2100" dirty="0">
                <a:latin typeface="Arial" panose="020B0604020202020204" pitchFamily="34" charset="0"/>
                <a:cs typeface="Arial" panose="020B0604020202020204" pitchFamily="34" charset="0"/>
              </a:rPr>
              <a:t>Tourism</a:t>
            </a:r>
          </a:p>
          <a:p>
            <a:pPr marL="742950" indent="-742950">
              <a:buFont typeface="+mj-lt"/>
              <a:buAutoNum type="arabicPeriod"/>
            </a:pPr>
            <a:r>
              <a:rPr lang="en-US" sz="2100" dirty="0">
                <a:latin typeface="Arial" panose="020B0604020202020204" pitchFamily="34" charset="0"/>
                <a:cs typeface="Arial" panose="020B0604020202020204" pitchFamily="34" charset="0"/>
              </a:rPr>
              <a:t>Fruits and Vegetables (Job Creation and Youth Capacity Building Project)</a:t>
            </a:r>
          </a:p>
          <a:p>
            <a:pPr marL="0" indent="0">
              <a:buNone/>
            </a:pPr>
            <a:r>
              <a:rPr lang="en-US" sz="2100" b="1" i="1" u="sng" dirty="0">
                <a:latin typeface="Arial" panose="020B0604020202020204" pitchFamily="34" charset="0"/>
                <a:cs typeface="Arial" panose="020B0604020202020204" pitchFamily="34" charset="0"/>
              </a:rPr>
              <a:t>Key Trade Support Functions for National Export and Investment Strategy</a:t>
            </a:r>
            <a:r>
              <a:rPr lang="en-US" sz="2100" b="1" dirty="0">
                <a:latin typeface="Arial" panose="020B0604020202020204" pitchFamily="34" charset="0"/>
                <a:cs typeface="Arial" panose="020B0604020202020204" pitchFamily="34" charset="0"/>
              </a:rPr>
              <a:t> </a:t>
            </a:r>
          </a:p>
          <a:p>
            <a:pPr marL="457200" indent="-457200">
              <a:buFont typeface="+mj-lt"/>
              <a:buAutoNum type="arabicPeriod"/>
            </a:pPr>
            <a:r>
              <a:rPr lang="en-US" sz="2100" dirty="0">
                <a:latin typeface="Arial" panose="020B0604020202020204" pitchFamily="34" charset="0"/>
                <a:cs typeface="Arial" panose="020B0604020202020204" pitchFamily="34" charset="0"/>
              </a:rPr>
              <a:t>Transport, logistics and trade facilitation</a:t>
            </a:r>
          </a:p>
          <a:p>
            <a:pPr marL="514350" indent="-514350">
              <a:buFont typeface="+mj-lt"/>
              <a:buAutoNum type="arabicPeriod"/>
            </a:pPr>
            <a:r>
              <a:rPr lang="en-US" sz="2100" dirty="0">
                <a:latin typeface="Arial" panose="020B0604020202020204" pitchFamily="34" charset="0"/>
                <a:cs typeface="Arial" panose="020B0604020202020204" pitchFamily="34" charset="0"/>
              </a:rPr>
              <a:t>Skills development (incl. TVET and SME management)</a:t>
            </a:r>
          </a:p>
          <a:p>
            <a:pPr marL="514350" indent="-514350">
              <a:buFont typeface="+mj-lt"/>
              <a:buAutoNum type="arabicPeriod"/>
            </a:pPr>
            <a:r>
              <a:rPr lang="en-US" sz="2100" dirty="0">
                <a:latin typeface="Arial" panose="020B0604020202020204" pitchFamily="34" charset="0"/>
                <a:cs typeface="Arial" panose="020B0604020202020204" pitchFamily="34" charset="0"/>
              </a:rPr>
              <a:t>Trade information &amp; trade promotion</a:t>
            </a:r>
          </a:p>
          <a:p>
            <a:pPr marL="514350" indent="-514350">
              <a:buFont typeface="+mj-lt"/>
              <a:buAutoNum type="arabicPeriod"/>
            </a:pPr>
            <a:r>
              <a:rPr lang="en-US" sz="2100" dirty="0">
                <a:latin typeface="Arial" panose="020B0604020202020204" pitchFamily="34" charset="0"/>
                <a:cs typeface="Arial" panose="020B0604020202020204" pitchFamily="34" charset="0"/>
              </a:rPr>
              <a:t>Investment promotion</a:t>
            </a:r>
          </a:p>
        </p:txBody>
      </p:sp>
    </p:spTree>
    <p:extLst>
      <p:ext uri="{BB962C8B-B14F-4D97-AF65-F5344CB8AC3E}">
        <p14:creationId xmlns:p14="http://schemas.microsoft.com/office/powerpoint/2010/main" val="229275549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3C4D42-C66A-447A-BC5E-D06A2239FE05}"/>
              </a:ext>
            </a:extLst>
          </p:cNvPr>
          <p:cNvSpPr>
            <a:spLocks noGrp="1"/>
          </p:cNvSpPr>
          <p:nvPr>
            <p:ph type="title"/>
          </p:nvPr>
        </p:nvSpPr>
        <p:spPr>
          <a:xfrm>
            <a:off x="677333" y="609600"/>
            <a:ext cx="10787838" cy="606251"/>
          </a:xfrm>
        </p:spPr>
        <p:txBody>
          <a:bodyPr>
            <a:normAutofit fontScale="90000"/>
          </a:bodyPr>
          <a:lstStyle/>
          <a:p>
            <a:pPr algn="ctr"/>
            <a:r>
              <a:rPr lang="en-GB" altLang="en-US" dirty="0">
                <a:solidFill>
                  <a:schemeClr val="tx1"/>
                </a:solidFill>
                <a:latin typeface="Arial" panose="020B0604020202020204" pitchFamily="34" charset="0"/>
                <a:ea typeface="Times New Roman" panose="02020603050405020304" pitchFamily="18" charset="0"/>
              </a:rPr>
              <a:t>The Estimated Cost of NEIS Implementation</a:t>
            </a:r>
            <a:endParaRPr lang="en-US" dirty="0"/>
          </a:p>
        </p:txBody>
      </p:sp>
      <p:graphicFrame>
        <p:nvGraphicFramePr>
          <p:cNvPr id="4" name="Content Placeholder 3">
            <a:extLst>
              <a:ext uri="{FF2B5EF4-FFF2-40B4-BE49-F238E27FC236}">
                <a16:creationId xmlns:a16="http://schemas.microsoft.com/office/drawing/2014/main" id="{04F3ACD8-F195-42C0-9F4A-6A1B7F84ABB5}"/>
              </a:ext>
            </a:extLst>
          </p:cNvPr>
          <p:cNvGraphicFramePr>
            <a:graphicFrameLocks noGrp="1"/>
          </p:cNvGraphicFramePr>
          <p:nvPr>
            <p:ph idx="1"/>
            <p:extLst>
              <p:ext uri="{D42A27DB-BD31-4B8C-83A1-F6EECF244321}">
                <p14:modId xmlns:p14="http://schemas.microsoft.com/office/powerpoint/2010/main" val="348383549"/>
              </p:ext>
            </p:extLst>
          </p:nvPr>
        </p:nvGraphicFramePr>
        <p:xfrm>
          <a:off x="482322" y="1337102"/>
          <a:ext cx="10982849" cy="5017841"/>
        </p:xfrm>
        <a:graphic>
          <a:graphicData uri="http://schemas.openxmlformats.org/drawingml/2006/table">
            <a:tbl>
              <a:tblPr firstRow="1" firstCol="1" bandRow="1">
                <a:tableStyleId>{5C22544A-7EE6-4342-B048-85BDC9FD1C3A}</a:tableStyleId>
              </a:tblPr>
              <a:tblGrid>
                <a:gridCol w="578942">
                  <a:extLst>
                    <a:ext uri="{9D8B030D-6E8A-4147-A177-3AD203B41FA5}">
                      <a16:colId xmlns:a16="http://schemas.microsoft.com/office/drawing/2014/main" val="974250667"/>
                    </a:ext>
                  </a:extLst>
                </a:gridCol>
                <a:gridCol w="7921962">
                  <a:extLst>
                    <a:ext uri="{9D8B030D-6E8A-4147-A177-3AD203B41FA5}">
                      <a16:colId xmlns:a16="http://schemas.microsoft.com/office/drawing/2014/main" val="3327447475"/>
                    </a:ext>
                  </a:extLst>
                </a:gridCol>
                <a:gridCol w="2481945">
                  <a:extLst>
                    <a:ext uri="{9D8B030D-6E8A-4147-A177-3AD203B41FA5}">
                      <a16:colId xmlns:a16="http://schemas.microsoft.com/office/drawing/2014/main" val="1870651734"/>
                    </a:ext>
                  </a:extLst>
                </a:gridCol>
              </a:tblGrid>
              <a:tr h="413952">
                <a:tc>
                  <a:txBody>
                    <a:bodyPr/>
                    <a:lstStyle/>
                    <a:p>
                      <a:pPr marL="0" marR="0" algn="ctr">
                        <a:lnSpc>
                          <a:spcPct val="115000"/>
                        </a:lnSpc>
                        <a:spcBef>
                          <a:spcPts val="0"/>
                        </a:spcBef>
                        <a:spcAft>
                          <a:spcPts val="0"/>
                        </a:spcAft>
                      </a:pPr>
                      <a:r>
                        <a:rPr lang="en-US" sz="2400" dirty="0">
                          <a:effectLst/>
                        </a:rPr>
                        <a:t>No</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2400" dirty="0">
                          <a:effectLst/>
                        </a:rPr>
                        <a:t>Strategy</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2400" dirty="0">
                          <a:effectLst/>
                        </a:rPr>
                        <a:t>Estimated Cost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492630779"/>
                  </a:ext>
                </a:extLst>
              </a:tr>
              <a:tr h="464369">
                <a:tc>
                  <a:txBody>
                    <a:bodyPr/>
                    <a:lstStyle/>
                    <a:p>
                      <a:pPr marL="0" marR="0" algn="r">
                        <a:lnSpc>
                          <a:spcPct val="115000"/>
                        </a:lnSpc>
                        <a:spcBef>
                          <a:spcPts val="0"/>
                        </a:spcBef>
                        <a:spcAft>
                          <a:spcPts val="0"/>
                        </a:spcAft>
                      </a:pPr>
                      <a:r>
                        <a:rPr lang="en-US" sz="2400" dirty="0">
                          <a:effectLst/>
                        </a:rPr>
                        <a:t>1</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2400">
                          <a:effectLst/>
                        </a:rPr>
                        <a:t>Plan of Action – National Export and Investment Strategy</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2400">
                          <a:effectLst/>
                        </a:rPr>
                        <a:t>117,640,000</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993076444"/>
                  </a:ext>
                </a:extLst>
              </a:tr>
              <a:tr h="413952">
                <a:tc>
                  <a:txBody>
                    <a:bodyPr/>
                    <a:lstStyle/>
                    <a:p>
                      <a:pPr marL="0" marR="0" algn="r">
                        <a:lnSpc>
                          <a:spcPct val="115000"/>
                        </a:lnSpc>
                        <a:spcBef>
                          <a:spcPts val="0"/>
                        </a:spcBef>
                        <a:spcAft>
                          <a:spcPts val="0"/>
                        </a:spcAft>
                      </a:pPr>
                      <a:r>
                        <a:rPr lang="en-US" sz="2400" dirty="0">
                          <a:effectLst/>
                        </a:rPr>
                        <a:t>2</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2400" dirty="0">
                          <a:effectLst/>
                        </a:rPr>
                        <a:t>Plan of Action – Skills Development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2400" dirty="0">
                          <a:effectLst/>
                        </a:rPr>
                        <a:t>26,850,000</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605232223"/>
                  </a:ext>
                </a:extLst>
              </a:tr>
              <a:tr h="413952">
                <a:tc>
                  <a:txBody>
                    <a:bodyPr/>
                    <a:lstStyle/>
                    <a:p>
                      <a:pPr marL="0" marR="0" algn="r">
                        <a:lnSpc>
                          <a:spcPct val="115000"/>
                        </a:lnSpc>
                        <a:spcBef>
                          <a:spcPts val="0"/>
                        </a:spcBef>
                        <a:spcAft>
                          <a:spcPts val="0"/>
                        </a:spcAft>
                      </a:pPr>
                      <a:r>
                        <a:rPr lang="en-US" sz="2400">
                          <a:effectLst/>
                        </a:rPr>
                        <a:t>3</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2400">
                          <a:effectLst/>
                        </a:rPr>
                        <a:t>Plan of Action – Trade Information and Promotion</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2400" dirty="0">
                          <a:effectLst/>
                        </a:rPr>
                        <a:t>13,577,000</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232561063"/>
                  </a:ext>
                </a:extLst>
              </a:tr>
              <a:tr h="413952">
                <a:tc>
                  <a:txBody>
                    <a:bodyPr/>
                    <a:lstStyle/>
                    <a:p>
                      <a:pPr marL="0" marR="0" algn="r">
                        <a:lnSpc>
                          <a:spcPct val="115000"/>
                        </a:lnSpc>
                        <a:spcBef>
                          <a:spcPts val="0"/>
                        </a:spcBef>
                        <a:spcAft>
                          <a:spcPts val="0"/>
                        </a:spcAft>
                      </a:pPr>
                      <a:r>
                        <a:rPr lang="en-US" sz="2400">
                          <a:effectLst/>
                        </a:rPr>
                        <a:t>4</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2400">
                          <a:effectLst/>
                        </a:rPr>
                        <a:t>Plan of Action – Investment Promotion</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2400" dirty="0">
                          <a:effectLst/>
                        </a:rPr>
                        <a:t>40,840,000</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556927226"/>
                  </a:ext>
                </a:extLst>
              </a:tr>
              <a:tr h="413952">
                <a:tc>
                  <a:txBody>
                    <a:bodyPr/>
                    <a:lstStyle/>
                    <a:p>
                      <a:pPr marL="0" marR="0" algn="r">
                        <a:lnSpc>
                          <a:spcPct val="115000"/>
                        </a:lnSpc>
                        <a:spcBef>
                          <a:spcPts val="0"/>
                        </a:spcBef>
                        <a:spcAft>
                          <a:spcPts val="0"/>
                        </a:spcAft>
                      </a:pPr>
                      <a:r>
                        <a:rPr lang="en-US" sz="2400">
                          <a:effectLst/>
                        </a:rPr>
                        <a:t>5</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2400">
                          <a:effectLst/>
                        </a:rPr>
                        <a:t>Plan of Action – Transport and Trade Facilitation</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2400" dirty="0">
                          <a:effectLst/>
                        </a:rPr>
                        <a:t>46,686,000</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4015747733"/>
                  </a:ext>
                </a:extLst>
              </a:tr>
              <a:tr h="413952">
                <a:tc>
                  <a:txBody>
                    <a:bodyPr/>
                    <a:lstStyle/>
                    <a:p>
                      <a:pPr marL="0" marR="0" algn="r">
                        <a:lnSpc>
                          <a:spcPct val="115000"/>
                        </a:lnSpc>
                        <a:spcBef>
                          <a:spcPts val="0"/>
                        </a:spcBef>
                        <a:spcAft>
                          <a:spcPts val="0"/>
                        </a:spcAft>
                      </a:pPr>
                      <a:r>
                        <a:rPr lang="en-US" sz="2400">
                          <a:effectLst/>
                        </a:rPr>
                        <a:t>6</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2400">
                          <a:effectLst/>
                        </a:rPr>
                        <a:t>Plan of Action – Natural Honey</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2400" dirty="0">
                          <a:effectLst/>
                        </a:rPr>
                        <a:t>15,696,000</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066374543"/>
                  </a:ext>
                </a:extLst>
              </a:tr>
              <a:tr h="413952">
                <a:tc>
                  <a:txBody>
                    <a:bodyPr/>
                    <a:lstStyle/>
                    <a:p>
                      <a:pPr marL="0" marR="0" algn="r">
                        <a:lnSpc>
                          <a:spcPct val="115000"/>
                        </a:lnSpc>
                        <a:spcBef>
                          <a:spcPts val="0"/>
                        </a:spcBef>
                        <a:spcAft>
                          <a:spcPts val="0"/>
                        </a:spcAft>
                      </a:pPr>
                      <a:r>
                        <a:rPr lang="en-US" sz="2400">
                          <a:effectLst/>
                        </a:rPr>
                        <a:t>7</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2400">
                          <a:effectLst/>
                        </a:rPr>
                        <a:t>Plan of Action – Gum Arabic</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2400" dirty="0">
                          <a:effectLst/>
                        </a:rPr>
                        <a:t>30,707,500</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589430697"/>
                  </a:ext>
                </a:extLst>
              </a:tr>
              <a:tr h="413952">
                <a:tc>
                  <a:txBody>
                    <a:bodyPr/>
                    <a:lstStyle/>
                    <a:p>
                      <a:pPr marL="0" marR="0" algn="r">
                        <a:lnSpc>
                          <a:spcPct val="115000"/>
                        </a:lnSpc>
                        <a:spcBef>
                          <a:spcPts val="0"/>
                        </a:spcBef>
                        <a:spcAft>
                          <a:spcPts val="0"/>
                        </a:spcAft>
                      </a:pPr>
                      <a:r>
                        <a:rPr lang="en-US" sz="2400">
                          <a:effectLst/>
                        </a:rPr>
                        <a:t>8</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2400" dirty="0">
                          <a:effectLst/>
                        </a:rPr>
                        <a:t>Plan of Action – Hides and Skins</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2400" dirty="0">
                          <a:effectLst/>
                        </a:rPr>
                        <a:t>45,912,000</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041938377"/>
                  </a:ext>
                </a:extLst>
              </a:tr>
              <a:tr h="413952">
                <a:tc>
                  <a:txBody>
                    <a:bodyPr/>
                    <a:lstStyle/>
                    <a:p>
                      <a:pPr marL="0" marR="0" algn="r">
                        <a:lnSpc>
                          <a:spcPct val="115000"/>
                        </a:lnSpc>
                        <a:spcBef>
                          <a:spcPts val="0"/>
                        </a:spcBef>
                        <a:spcAft>
                          <a:spcPts val="0"/>
                        </a:spcAft>
                      </a:pPr>
                      <a:r>
                        <a:rPr lang="en-US" sz="2400">
                          <a:effectLst/>
                        </a:rPr>
                        <a:t>9</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2400">
                          <a:effectLst/>
                        </a:rPr>
                        <a:t>Plan of Action - Oilseeds</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2400" dirty="0">
                          <a:effectLst/>
                        </a:rPr>
                        <a:t>29,702,000</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174624954"/>
                  </a:ext>
                </a:extLst>
              </a:tr>
              <a:tr h="413952">
                <a:tc>
                  <a:txBody>
                    <a:bodyPr/>
                    <a:lstStyle/>
                    <a:p>
                      <a:pPr marL="0" marR="0" algn="r">
                        <a:lnSpc>
                          <a:spcPct val="115000"/>
                        </a:lnSpc>
                        <a:spcBef>
                          <a:spcPts val="0"/>
                        </a:spcBef>
                        <a:spcAft>
                          <a:spcPts val="0"/>
                        </a:spcAft>
                      </a:pPr>
                      <a:r>
                        <a:rPr lang="en-US" sz="2400">
                          <a:effectLst/>
                        </a:rPr>
                        <a:t>10</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2400">
                          <a:effectLst/>
                        </a:rPr>
                        <a:t>Plan of Action – Wildlife Tourism</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2400" dirty="0">
                          <a:effectLst/>
                        </a:rPr>
                        <a:t>37,682,000</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807214651"/>
                  </a:ext>
                </a:extLst>
              </a:tr>
              <a:tr h="413952">
                <a:tc>
                  <a:txBody>
                    <a:bodyPr/>
                    <a:lstStyle/>
                    <a:p>
                      <a:pPr marL="0" marR="0">
                        <a:lnSpc>
                          <a:spcPct val="115000"/>
                        </a:lnSpc>
                        <a:spcBef>
                          <a:spcPts val="0"/>
                        </a:spcBef>
                        <a:spcAft>
                          <a:spcPts val="0"/>
                        </a:spcAft>
                      </a:pPr>
                      <a:r>
                        <a:rPr lang="en-US" sz="2400">
                          <a:effectLst/>
                        </a:rPr>
                        <a:t> </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2400">
                          <a:effectLst/>
                        </a:rPr>
                        <a:t>Total</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r">
                        <a:lnSpc>
                          <a:spcPct val="115000"/>
                        </a:lnSpc>
                        <a:spcBef>
                          <a:spcPts val="0"/>
                        </a:spcBef>
                        <a:spcAft>
                          <a:spcPts val="0"/>
                        </a:spcAft>
                      </a:pPr>
                      <a:r>
                        <a:rPr lang="en-US" sz="2400" dirty="0">
                          <a:effectLst/>
                        </a:rPr>
                        <a:t>USD 405,292,500</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687431134"/>
                  </a:ext>
                </a:extLst>
              </a:tr>
            </a:tbl>
          </a:graphicData>
        </a:graphic>
      </p:graphicFrame>
      <p:sp>
        <p:nvSpPr>
          <p:cNvPr id="5" name="Rectangle 1">
            <a:extLst>
              <a:ext uri="{FF2B5EF4-FFF2-40B4-BE49-F238E27FC236}">
                <a16:creationId xmlns:a16="http://schemas.microsoft.com/office/drawing/2014/main" id="{F49BB435-803A-40CF-9A16-5D3211A04E26}"/>
              </a:ext>
            </a:extLst>
          </p:cNvPr>
          <p:cNvSpPr>
            <a:spLocks noChangeArrowheads="1"/>
          </p:cNvSpPr>
          <p:nvPr/>
        </p:nvSpPr>
        <p:spPr bwMode="auto">
          <a:xfrm>
            <a:off x="677333" y="211350"/>
            <a:ext cx="1827214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AU"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endParaRPr kumimoji="0" lang="en-AU"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61853483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bg>
      <p:bgPr>
        <a:pattFill prst="pct20">
          <a:fgClr>
            <a:schemeClr val="bg1"/>
          </a:fgClr>
          <a:bgClr>
            <a:schemeClr val="bg1"/>
          </a:bgClr>
        </a:pattFill>
        <a:effectLst/>
      </p:bgPr>
    </p:bg>
    <p:spTree>
      <p:nvGrpSpPr>
        <p:cNvPr id="1" name=""/>
        <p:cNvGrpSpPr/>
        <p:nvPr/>
      </p:nvGrpSpPr>
      <p:grpSpPr>
        <a:xfrm>
          <a:off x="0" y="0"/>
          <a:ext cx="0" cy="0"/>
          <a:chOff x="0" y="0"/>
          <a:chExt cx="0" cy="0"/>
        </a:xfrm>
      </p:grpSpPr>
      <p:sp>
        <p:nvSpPr>
          <p:cNvPr id="50178" name="Text Box 1">
            <a:extLst>
              <a:ext uri="{FF2B5EF4-FFF2-40B4-BE49-F238E27FC236}">
                <a16:creationId xmlns:a16="http://schemas.microsoft.com/office/drawing/2014/main" id="{77C877F9-2984-4032-A51D-12C22F81E443}"/>
              </a:ext>
            </a:extLst>
          </p:cNvPr>
          <p:cNvSpPr txBox="1">
            <a:spLocks noChangeArrowheads="1"/>
          </p:cNvSpPr>
          <p:nvPr/>
        </p:nvSpPr>
        <p:spPr bwMode="auto">
          <a:xfrm>
            <a:off x="3276600" y="0"/>
            <a:ext cx="4343400" cy="46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b"/>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ahoma" panose="020B0604030504040204" pitchFamily="34" charset="0"/>
                <a:ea typeface="ＭＳ Ｐゴシック" panose="020B0600070205080204" pitchFamily="34"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ahoma" panose="020B0604030504040204" pitchFamily="34" charset="0"/>
                <a:ea typeface="ＭＳ Ｐゴシック" panose="020B0600070205080204" pitchFamily="34"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ahoma" panose="020B0604030504040204" pitchFamily="34" charset="0"/>
                <a:ea typeface="ＭＳ Ｐゴシック" panose="020B0600070205080204" pitchFamily="34"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ahoma" panose="020B0604030504040204" pitchFamily="34" charset="0"/>
                <a:ea typeface="ＭＳ Ｐゴシック" panose="020B0600070205080204" pitchFamily="34"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ahoma" panose="020B0604030504040204" pitchFamily="34" charset="0"/>
                <a:ea typeface="ＭＳ Ｐゴシック" panose="020B0600070205080204" pitchFamily="34" charset="-128"/>
              </a:defRPr>
            </a:lvl5pPr>
            <a:lvl6pPr marL="25146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ahoma" panose="020B0604030504040204" pitchFamily="34" charset="0"/>
                <a:ea typeface="ＭＳ Ｐゴシック" panose="020B0600070205080204" pitchFamily="34" charset="-128"/>
              </a:defRPr>
            </a:lvl6pPr>
            <a:lvl7pPr marL="29718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ahoma" panose="020B0604030504040204" pitchFamily="34" charset="0"/>
                <a:ea typeface="ＭＳ Ｐゴシック" panose="020B0600070205080204" pitchFamily="34" charset="-128"/>
              </a:defRPr>
            </a:lvl7pPr>
            <a:lvl8pPr marL="34290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ahoma" panose="020B0604030504040204" pitchFamily="34" charset="0"/>
                <a:ea typeface="ＭＳ Ｐゴシック" panose="020B0600070205080204" pitchFamily="34" charset="-128"/>
              </a:defRPr>
            </a:lvl8pPr>
            <a:lvl9pPr marL="38862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ahoma" panose="020B0604030504040204" pitchFamily="34" charset="0"/>
                <a:ea typeface="ＭＳ Ｐゴシック" panose="020B0600070205080204" pitchFamily="34" charset="-128"/>
              </a:defRPr>
            </a:lvl9pPr>
          </a:lstStyle>
          <a:p>
            <a:pPr algn="ctr" eaLnBrk="1" hangingPunct="1">
              <a:buClr>
                <a:srgbClr val="000000"/>
              </a:buClr>
              <a:buSzPct val="100000"/>
              <a:buFont typeface="Times New Roman" panose="02020603050405020304" pitchFamily="18" charset="0"/>
              <a:buNone/>
            </a:pPr>
            <a:endParaRPr lang="fr-CH" altLang="en-US" sz="2800" b="1">
              <a:solidFill>
                <a:schemeClr val="tx1"/>
              </a:solidFill>
              <a:latin typeface="Arial" panose="020B0604020202020204" pitchFamily="34" charset="0"/>
              <a:cs typeface="Arial" panose="020B0604020202020204" pitchFamily="34" charset="0"/>
            </a:endParaRPr>
          </a:p>
        </p:txBody>
      </p:sp>
      <p:sp>
        <p:nvSpPr>
          <p:cNvPr id="22531" name="Text Box 2">
            <a:extLst>
              <a:ext uri="{FF2B5EF4-FFF2-40B4-BE49-F238E27FC236}">
                <a16:creationId xmlns:a16="http://schemas.microsoft.com/office/drawing/2014/main" id="{EF1047A9-EF19-4727-88A3-1361B849C49F}"/>
              </a:ext>
            </a:extLst>
          </p:cNvPr>
          <p:cNvSpPr txBox="1">
            <a:spLocks noChangeArrowheads="1"/>
          </p:cNvSpPr>
          <p:nvPr/>
        </p:nvSpPr>
        <p:spPr bwMode="auto">
          <a:xfrm>
            <a:off x="1498600" y="615950"/>
            <a:ext cx="9067800" cy="5715000"/>
          </a:xfrm>
          <a:prstGeom prst="rect">
            <a:avLst/>
          </a:prstGeom>
          <a:noFill/>
          <a:ln w="9525">
            <a:noFill/>
            <a:round/>
            <a:headEnd/>
            <a:tailEnd/>
          </a:ln>
        </p:spPr>
        <p:txBody>
          <a:bodyPr>
            <a:prstTxWarp prst="textChevron">
              <a:avLst/>
            </a:prstTxWarp>
          </a:bodyPr>
          <a:lstStyle/>
          <a:p>
            <a:pPr algn="ctr">
              <a:lnSpc>
                <a:spcPct val="96000"/>
              </a:lnSpc>
              <a:spcAft>
                <a:spcPts val="270"/>
              </a:spcAft>
              <a:buClr>
                <a:srgbClr val="000000"/>
              </a:buClr>
              <a:buSzPts val="1150"/>
              <a:defRPr/>
            </a:pPr>
            <a:r>
              <a:rPr lang="en-GB" sz="6000" b="1" i="1" dirty="0">
                <a:ln w="9525">
                  <a:solidFill>
                    <a:schemeClr val="bg1"/>
                  </a:solidFill>
                  <a:prstDash val="solid"/>
                </a:ln>
                <a:effectLst>
                  <a:outerShdw blurRad="12700" dist="38100" dir="2700000" algn="tl" rotWithShape="0">
                    <a:schemeClr val="bg1">
                      <a:lumMod val="50000"/>
                    </a:schemeClr>
                  </a:outerShdw>
                </a:effectLst>
                <a:uFill>
                  <a:solidFill>
                    <a:srgbClr val="000000"/>
                  </a:solidFill>
                </a:uFill>
                <a:latin typeface="Arial" panose="020B0604020202020204" pitchFamily="34" charset="0"/>
                <a:ea typeface="Calibri" panose="020F0502020204030204" pitchFamily="34" charset="0"/>
                <a:cs typeface="Arial" panose="020B0604020202020204" pitchFamily="34" charset="0"/>
              </a:rPr>
              <a:t>Thank You</a:t>
            </a:r>
          </a:p>
        </p:txBody>
      </p:sp>
      <p:sp>
        <p:nvSpPr>
          <p:cNvPr id="22534" name="Slide Number Placeholder 8">
            <a:extLst>
              <a:ext uri="{FF2B5EF4-FFF2-40B4-BE49-F238E27FC236}">
                <a16:creationId xmlns:a16="http://schemas.microsoft.com/office/drawing/2014/main" id="{FDCD3667-654D-4F1E-89F0-88F3D092999F}"/>
              </a:ext>
            </a:extLst>
          </p:cNvPr>
          <p:cNvSpPr>
            <a:spLocks noGrp="1"/>
          </p:cNvSpPr>
          <p:nvPr>
            <p:ph type="sldNum" sz="quarter" idx="12"/>
          </p:nvPr>
        </p:nvSpPr>
        <p:spPr bwMode="auto">
          <a:ln>
            <a:miter lim="800000"/>
            <a:headEnd/>
            <a:tailEnd/>
          </a:ln>
        </p:spPr>
        <p:txBody>
          <a:bodyPr wrap="square" numCol="1" anchorCtr="0" compatLnSpc="1">
            <a:prstTxWarp prst="textNoShape">
              <a:avLst/>
            </a:prstTxWarp>
          </a:bodyPr>
          <a:lstStyle/>
          <a:p>
            <a:pPr>
              <a:defRPr/>
            </a:pPr>
            <a:fld id="{DC7B2951-10A9-4B4D-8F65-9F77BA1D5FD1}" type="slidenum">
              <a:rPr lang="en-GB"/>
              <a:pPr>
                <a:defRPr/>
              </a:pPr>
              <a:t>19</a:t>
            </a:fld>
            <a:endParaRPr lang="en-GB"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7BC633-07CA-4189-A45A-5273E7DC2AAB}"/>
              </a:ext>
            </a:extLst>
          </p:cNvPr>
          <p:cNvSpPr>
            <a:spLocks noGrp="1"/>
          </p:cNvSpPr>
          <p:nvPr>
            <p:ph type="title"/>
          </p:nvPr>
        </p:nvSpPr>
        <p:spPr>
          <a:xfrm>
            <a:off x="677334" y="609600"/>
            <a:ext cx="10858174" cy="696686"/>
          </a:xfrm>
        </p:spPr>
        <p:txBody>
          <a:bodyPr/>
          <a:lstStyle/>
          <a:p>
            <a:pPr algn="ctr"/>
            <a:r>
              <a:rPr lang="en-US" b="1" dirty="0">
                <a:latin typeface="Arial" panose="020B0604020202020204" pitchFamily="34" charset="0"/>
                <a:cs typeface="Arial" panose="020B0604020202020204" pitchFamily="34" charset="0"/>
              </a:rPr>
              <a:t>1</a:t>
            </a:r>
            <a:r>
              <a:rPr lang="en-US" b="1" baseline="30000" dirty="0">
                <a:latin typeface="Arial" panose="020B0604020202020204" pitchFamily="34" charset="0"/>
                <a:cs typeface="Arial" panose="020B0604020202020204" pitchFamily="34" charset="0"/>
              </a:rPr>
              <a:t>st</a:t>
            </a:r>
            <a:r>
              <a:rPr lang="en-US" b="1" dirty="0">
                <a:latin typeface="Arial" panose="020B0604020202020204" pitchFamily="34" charset="0"/>
                <a:cs typeface="Arial" panose="020B0604020202020204" pitchFamily="34" charset="0"/>
              </a:rPr>
              <a:t> NATIONAL ECONOMIC CONFERENCE</a:t>
            </a:r>
          </a:p>
        </p:txBody>
      </p:sp>
      <p:sp>
        <p:nvSpPr>
          <p:cNvPr id="3" name="Content Placeholder 2">
            <a:extLst>
              <a:ext uri="{FF2B5EF4-FFF2-40B4-BE49-F238E27FC236}">
                <a16:creationId xmlns:a16="http://schemas.microsoft.com/office/drawing/2014/main" id="{6E32A5DC-4C92-45D4-9DD1-1FA4C0D07D48}"/>
              </a:ext>
            </a:extLst>
          </p:cNvPr>
          <p:cNvSpPr>
            <a:spLocks noGrp="1"/>
          </p:cNvSpPr>
          <p:nvPr>
            <p:ph idx="1"/>
          </p:nvPr>
        </p:nvSpPr>
        <p:spPr>
          <a:xfrm>
            <a:off x="677333" y="1165610"/>
            <a:ext cx="10787835" cy="5305528"/>
          </a:xfrm>
        </p:spPr>
        <p:txBody>
          <a:bodyPr>
            <a:noAutofit/>
          </a:bodyPr>
          <a:lstStyle/>
          <a:p>
            <a:pPr marL="0" indent="0" algn="ctr">
              <a:buNone/>
            </a:pPr>
            <a:endParaRPr lang="en-GB" sz="2400" b="1" dirty="0">
              <a:latin typeface="Arial" panose="020B0604020202020204" pitchFamily="34" charset="0"/>
              <a:cs typeface="Arial" panose="020B0604020202020204" pitchFamily="34" charset="0"/>
            </a:endParaRPr>
          </a:p>
          <a:p>
            <a:pPr marL="0" indent="0" algn="ctr">
              <a:buNone/>
            </a:pPr>
            <a:r>
              <a:rPr lang="en-GB" sz="2400" b="1" dirty="0">
                <a:latin typeface="Arial" panose="020B0604020202020204" pitchFamily="34" charset="0"/>
                <a:cs typeface="Arial" panose="020B0604020202020204" pitchFamily="34" charset="0"/>
              </a:rPr>
              <a:t>THROUGH:</a:t>
            </a:r>
          </a:p>
          <a:p>
            <a:pPr marL="0" indent="0" algn="ctr">
              <a:buNone/>
            </a:pPr>
            <a:r>
              <a:rPr lang="en-GB" sz="2400" b="1" dirty="0">
                <a:latin typeface="Arial" panose="020B0604020202020204" pitchFamily="34" charset="0"/>
                <a:cs typeface="Arial" panose="020B0604020202020204" pitchFamily="34" charset="0"/>
              </a:rPr>
              <a:t>Diversified and Inclusive Trade, Industrialization and Private Sector Competitiveness”</a:t>
            </a:r>
          </a:p>
          <a:p>
            <a:pPr marL="0" indent="0" algn="ctr">
              <a:buNone/>
            </a:pPr>
            <a:endParaRPr lang="en-GB" sz="2400" b="1" dirty="0">
              <a:latin typeface="Arial" panose="020B0604020202020204" pitchFamily="34" charset="0"/>
              <a:cs typeface="Arial" panose="020B0604020202020204" pitchFamily="34" charset="0"/>
            </a:endParaRPr>
          </a:p>
          <a:p>
            <a:pPr marL="0" indent="0" algn="ctr">
              <a:buNone/>
            </a:pPr>
            <a:r>
              <a:rPr lang="en-GB" sz="2400" b="1" dirty="0">
                <a:latin typeface="Arial" panose="020B0604020202020204" pitchFamily="34" charset="0"/>
                <a:cs typeface="Arial" panose="020B0604020202020204" pitchFamily="34" charset="0"/>
              </a:rPr>
              <a:t>Presenter</a:t>
            </a:r>
          </a:p>
          <a:p>
            <a:pPr marL="0" indent="0" algn="ctr">
              <a:buNone/>
            </a:pPr>
            <a:r>
              <a:rPr lang="en-GB" sz="2400" b="1" dirty="0">
                <a:latin typeface="Arial" panose="020B0604020202020204" pitchFamily="34" charset="0"/>
                <a:cs typeface="Arial" panose="020B0604020202020204" pitchFamily="34" charset="0"/>
              </a:rPr>
              <a:t>Mr. Thomas Serafino Ohure</a:t>
            </a:r>
          </a:p>
          <a:p>
            <a:pPr marL="0" indent="0" algn="ctr">
              <a:buNone/>
            </a:pPr>
            <a:r>
              <a:rPr lang="en-GB" sz="2400" b="1" dirty="0">
                <a:latin typeface="Arial" panose="020B0604020202020204" pitchFamily="34" charset="0"/>
                <a:cs typeface="Arial" panose="020B0604020202020204" pitchFamily="34" charset="0"/>
              </a:rPr>
              <a:t>Director for Policy Advocacy and programs</a:t>
            </a:r>
          </a:p>
          <a:p>
            <a:pPr marL="0" indent="0" algn="ctr">
              <a:buNone/>
            </a:pPr>
            <a:endParaRPr lang="en-US" sz="2400" b="1" dirty="0">
              <a:latin typeface="Arial" panose="020B0604020202020204" pitchFamily="34" charset="0"/>
              <a:cs typeface="Arial" panose="020B0604020202020204" pitchFamily="34" charset="0"/>
            </a:endParaRPr>
          </a:p>
          <a:p>
            <a:pPr marL="0" indent="0" algn="ctr">
              <a:buNone/>
            </a:pPr>
            <a:r>
              <a:rPr lang="en-US" sz="2400" b="1" dirty="0">
                <a:latin typeface="Arial" panose="020B0604020202020204" pitchFamily="34" charset="0"/>
                <a:cs typeface="Arial" panose="020B0604020202020204" pitchFamily="34" charset="0"/>
              </a:rPr>
              <a:t>Venue</a:t>
            </a:r>
          </a:p>
          <a:p>
            <a:pPr marL="0" indent="0" algn="ctr">
              <a:buNone/>
            </a:pPr>
            <a:r>
              <a:rPr lang="en-GB" sz="2400" b="1" dirty="0">
                <a:latin typeface="Arial" panose="020B0604020202020204" pitchFamily="34" charset="0"/>
                <a:cs typeface="Arial" panose="020B0604020202020204" pitchFamily="34" charset="0"/>
              </a:rPr>
              <a:t>Freedom Hall, </a:t>
            </a:r>
            <a:r>
              <a:rPr lang="en-US" sz="2400" b="1" dirty="0">
                <a:latin typeface="Arial" panose="020B0604020202020204" pitchFamily="34" charset="0"/>
                <a:cs typeface="Arial" panose="020B0604020202020204" pitchFamily="34" charset="0"/>
              </a:rPr>
              <a:t>4</a:t>
            </a:r>
            <a:r>
              <a:rPr lang="en-US" sz="2400" b="1" baseline="30000" dirty="0">
                <a:latin typeface="Arial" panose="020B0604020202020204" pitchFamily="34" charset="0"/>
                <a:cs typeface="Arial" panose="020B0604020202020204" pitchFamily="34" charset="0"/>
              </a:rPr>
              <a:t>th</a:t>
            </a:r>
            <a:r>
              <a:rPr lang="en-US" sz="2400" b="1" dirty="0">
                <a:latin typeface="Arial" panose="020B0604020202020204" pitchFamily="34" charset="0"/>
                <a:cs typeface="Arial" panose="020B0604020202020204" pitchFamily="34" charset="0"/>
              </a:rPr>
              <a:t> – 8</a:t>
            </a:r>
            <a:r>
              <a:rPr lang="en-US" sz="2400" b="1" baseline="30000" dirty="0">
                <a:latin typeface="Arial" panose="020B0604020202020204" pitchFamily="34" charset="0"/>
                <a:cs typeface="Arial" panose="020B0604020202020204" pitchFamily="34" charset="0"/>
              </a:rPr>
              <a:t>th</a:t>
            </a:r>
            <a:r>
              <a:rPr lang="en-US" sz="2400" b="1" dirty="0">
                <a:latin typeface="Arial" panose="020B0604020202020204" pitchFamily="34" charset="0"/>
                <a:cs typeface="Arial" panose="020B0604020202020204" pitchFamily="34" charset="0"/>
              </a:rPr>
              <a:t> September 2023</a:t>
            </a:r>
          </a:p>
          <a:p>
            <a:pPr marL="0" indent="0" algn="ctr">
              <a:buNone/>
            </a:pPr>
            <a:br>
              <a:rPr lang="en-US" sz="2400" b="1" dirty="0">
                <a:latin typeface="Arial" panose="020B0604020202020204" pitchFamily="34" charset="0"/>
                <a:cs typeface="Arial" panose="020B0604020202020204" pitchFamily="34" charset="0"/>
              </a:rPr>
            </a:br>
            <a:br>
              <a:rPr lang="en-GB" sz="2400" b="1" dirty="0">
                <a:latin typeface="Arial" panose="020B0604020202020204" pitchFamily="34" charset="0"/>
                <a:cs typeface="Arial" panose="020B0604020202020204" pitchFamily="34" charset="0"/>
              </a:rPr>
            </a:b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889009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CBED94-1EE9-4DA8-84CB-AAB83AEFE369}"/>
              </a:ext>
            </a:extLst>
          </p:cNvPr>
          <p:cNvSpPr>
            <a:spLocks noGrp="1"/>
          </p:cNvSpPr>
          <p:nvPr>
            <p:ph type="title"/>
          </p:nvPr>
        </p:nvSpPr>
        <p:spPr>
          <a:xfrm>
            <a:off x="677333" y="418290"/>
            <a:ext cx="10863025" cy="573931"/>
          </a:xfrm>
        </p:spPr>
        <p:txBody>
          <a:bodyPr>
            <a:noAutofit/>
          </a:bodyPr>
          <a:lstStyle/>
          <a:p>
            <a:pPr algn="ctr"/>
            <a:r>
              <a:rPr lang="en-US" b="1" dirty="0">
                <a:latin typeface="Arial" panose="020B0604020202020204" pitchFamily="34" charset="0"/>
                <a:cs typeface="Arial" panose="020B0604020202020204" pitchFamily="34" charset="0"/>
              </a:rPr>
              <a:t>INTRODUCTION</a:t>
            </a:r>
            <a:r>
              <a:rPr lang="en-US" dirty="0">
                <a:latin typeface="Arial" panose="020B0604020202020204" pitchFamily="34" charset="0"/>
                <a:cs typeface="Arial" panose="020B0604020202020204" pitchFamily="34" charset="0"/>
              </a:rPr>
              <a:t> </a:t>
            </a:r>
          </a:p>
        </p:txBody>
      </p:sp>
      <p:sp>
        <p:nvSpPr>
          <p:cNvPr id="3" name="Content Placeholder 2">
            <a:extLst>
              <a:ext uri="{FF2B5EF4-FFF2-40B4-BE49-F238E27FC236}">
                <a16:creationId xmlns:a16="http://schemas.microsoft.com/office/drawing/2014/main" id="{0901E9E0-6C03-4807-A251-F0B78D1C79F1}"/>
              </a:ext>
            </a:extLst>
          </p:cNvPr>
          <p:cNvSpPr>
            <a:spLocks noGrp="1"/>
          </p:cNvSpPr>
          <p:nvPr>
            <p:ph idx="1"/>
          </p:nvPr>
        </p:nvSpPr>
        <p:spPr>
          <a:xfrm>
            <a:off x="677333" y="992221"/>
            <a:ext cx="10781849" cy="5534703"/>
          </a:xfrm>
        </p:spPr>
        <p:txBody>
          <a:bodyPr>
            <a:noAutofit/>
          </a:bodyPr>
          <a:lstStyle/>
          <a:p>
            <a:pPr marL="0" indent="0" algn="just">
              <a:buNone/>
            </a:pPr>
            <a:r>
              <a:rPr lang="en-US" sz="2200" dirty="0">
                <a:latin typeface="Arial" panose="020B0604020202020204" pitchFamily="34" charset="0"/>
                <a:cs typeface="Arial" panose="020B0604020202020204" pitchFamily="34" charset="0"/>
              </a:rPr>
              <a:t>The Ministry of Trade and Industry is a lead trade and industry advisory agency of the government and private sector development, responsible for formulation and implementation of policies that promote growth and development of domestic and foreign trade and industry.</a:t>
            </a:r>
          </a:p>
          <a:p>
            <a:pPr marL="0" indent="0" algn="just">
              <a:buNone/>
            </a:pPr>
            <a:r>
              <a:rPr lang="en-US" sz="2200" b="1" dirty="0">
                <a:latin typeface="Arial" panose="020B0604020202020204" pitchFamily="34" charset="0"/>
                <a:cs typeface="Arial" panose="020B0604020202020204" pitchFamily="34" charset="0"/>
              </a:rPr>
              <a:t>MANDATE</a:t>
            </a:r>
          </a:p>
          <a:p>
            <a:pPr marL="0" indent="0" algn="just">
              <a:buNone/>
            </a:pPr>
            <a:r>
              <a:rPr lang="en-US" sz="2200" dirty="0">
                <a:latin typeface="Arial" panose="020B0604020202020204" pitchFamily="34" charset="0"/>
                <a:cs typeface="Arial" panose="020B0604020202020204" pitchFamily="34" charset="0"/>
              </a:rPr>
              <a:t>The Ministry’s mandate is derived from the Transitional Constitution of the Republic of South Sudan, Presidential Decree No. 101 of 2008 and No. 62 of 2010 and decree of formation of the Government of RSS in September 2011. </a:t>
            </a:r>
          </a:p>
          <a:p>
            <a:pPr marL="0" indent="0" algn="just">
              <a:buNone/>
            </a:pPr>
            <a:r>
              <a:rPr lang="en-US" sz="2200" dirty="0">
                <a:latin typeface="Arial" panose="020B0604020202020204" pitchFamily="34" charset="0"/>
                <a:cs typeface="Arial" panose="020B0604020202020204" pitchFamily="34" charset="0"/>
              </a:rPr>
              <a:t>The broader platform areas through which the mandate are:</a:t>
            </a:r>
          </a:p>
          <a:p>
            <a:pPr marL="0" indent="0" algn="just">
              <a:buNone/>
            </a:pPr>
            <a:r>
              <a:rPr lang="en-US" sz="2200" b="1" dirty="0">
                <a:latin typeface="Arial" panose="020B0604020202020204" pitchFamily="34" charset="0"/>
                <a:cs typeface="Arial" panose="020B0604020202020204" pitchFamily="34" charset="0"/>
              </a:rPr>
              <a:t>Vision Statement  </a:t>
            </a:r>
            <a:r>
              <a:rPr lang="en-US" sz="2200" dirty="0">
                <a:latin typeface="Arial" panose="020B0604020202020204" pitchFamily="34" charset="0"/>
                <a:cs typeface="Arial" panose="020B0604020202020204" pitchFamily="34" charset="0"/>
              </a:rPr>
              <a:t>“An industrialized South Sudan fully integrated into the world trade and global business sector.”</a:t>
            </a:r>
          </a:p>
          <a:p>
            <a:pPr marL="0" indent="0" algn="just">
              <a:buNone/>
            </a:pPr>
            <a:r>
              <a:rPr lang="en-US" sz="2200" b="1" dirty="0">
                <a:latin typeface="Arial" panose="020B0604020202020204" pitchFamily="34" charset="0"/>
                <a:cs typeface="Arial" panose="020B0604020202020204" pitchFamily="34" charset="0"/>
              </a:rPr>
              <a:t>Mission Statement </a:t>
            </a:r>
            <a:r>
              <a:rPr lang="en-US" sz="2200" i="1" dirty="0">
                <a:latin typeface="Arial" panose="020B0604020202020204" pitchFamily="34" charset="0"/>
                <a:cs typeface="Arial" panose="020B0604020202020204" pitchFamily="34" charset="0"/>
              </a:rPr>
              <a:t>“</a:t>
            </a:r>
            <a:r>
              <a:rPr lang="en-US" sz="2200" dirty="0">
                <a:latin typeface="Arial" panose="020B0604020202020204" pitchFamily="34" charset="0"/>
                <a:cs typeface="Arial" panose="020B0604020202020204" pitchFamily="34" charset="0"/>
              </a:rPr>
              <a:t>To foster internal and external trade and to systematically build an industrial sector that is dynamic, competitive and integrated into the domestic, regional and global economies”.</a:t>
            </a:r>
          </a:p>
        </p:txBody>
      </p:sp>
    </p:spTree>
    <p:extLst>
      <p:ext uri="{BB962C8B-B14F-4D97-AF65-F5344CB8AC3E}">
        <p14:creationId xmlns:p14="http://schemas.microsoft.com/office/powerpoint/2010/main" val="629721571"/>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486501-A472-4523-B9A7-145CD1C8DD70}"/>
              </a:ext>
            </a:extLst>
          </p:cNvPr>
          <p:cNvSpPr>
            <a:spLocks noGrp="1"/>
          </p:cNvSpPr>
          <p:nvPr>
            <p:ph type="title"/>
          </p:nvPr>
        </p:nvSpPr>
        <p:spPr>
          <a:xfrm>
            <a:off x="677334" y="418290"/>
            <a:ext cx="10927764" cy="544748"/>
          </a:xfrm>
        </p:spPr>
        <p:txBody>
          <a:bodyPr>
            <a:noAutofit/>
          </a:bodyPr>
          <a:lstStyle/>
          <a:p>
            <a:pPr algn="ctr"/>
            <a:r>
              <a:rPr lang="en-US" b="1" dirty="0"/>
              <a:t>INTRODUCTION</a:t>
            </a:r>
            <a:r>
              <a:rPr lang="en-US" dirty="0"/>
              <a:t> </a:t>
            </a:r>
          </a:p>
        </p:txBody>
      </p:sp>
      <p:sp>
        <p:nvSpPr>
          <p:cNvPr id="3" name="Content Placeholder 2">
            <a:extLst>
              <a:ext uri="{FF2B5EF4-FFF2-40B4-BE49-F238E27FC236}">
                <a16:creationId xmlns:a16="http://schemas.microsoft.com/office/drawing/2014/main" id="{D09F6069-5421-471C-9660-B03AF6F5636A}"/>
              </a:ext>
            </a:extLst>
          </p:cNvPr>
          <p:cNvSpPr>
            <a:spLocks noGrp="1"/>
          </p:cNvSpPr>
          <p:nvPr>
            <p:ph idx="1"/>
          </p:nvPr>
        </p:nvSpPr>
        <p:spPr>
          <a:xfrm>
            <a:off x="677333" y="963037"/>
            <a:ext cx="10927763" cy="5749047"/>
          </a:xfrm>
        </p:spPr>
        <p:txBody>
          <a:bodyPr>
            <a:noAutofit/>
          </a:bodyPr>
          <a:lstStyle/>
          <a:p>
            <a:pPr marL="0" indent="0" algn="just">
              <a:buNone/>
            </a:pPr>
            <a:r>
              <a:rPr lang="en-US" b="1" dirty="0">
                <a:latin typeface="Arial" panose="020B0604020202020204" pitchFamily="34" charset="0"/>
                <a:cs typeface="Arial" panose="020B0604020202020204" pitchFamily="34" charset="0"/>
              </a:rPr>
              <a:t>Goal    </a:t>
            </a:r>
            <a:r>
              <a:rPr lang="en-US" dirty="0">
                <a:latin typeface="Arial" panose="020B0604020202020204" pitchFamily="34" charset="0"/>
                <a:cs typeface="Arial" panose="020B0604020202020204" pitchFamily="34" charset="0"/>
              </a:rPr>
              <a:t>“To build sustainable and diversified economy that must contributes towards increased productivity, wealth creation, and poverty reduction in South Sudan.”</a:t>
            </a:r>
          </a:p>
          <a:p>
            <a:pPr marL="0" indent="0" algn="just">
              <a:buNone/>
            </a:pPr>
            <a:r>
              <a:rPr lang="en-US" b="1" dirty="0">
                <a:latin typeface="Arial" panose="020B0604020202020204" pitchFamily="34" charset="0"/>
                <a:cs typeface="Arial" panose="020B0604020202020204" pitchFamily="34" charset="0"/>
              </a:rPr>
              <a:t> Core Values; </a:t>
            </a:r>
            <a:r>
              <a:rPr lang="en-US" dirty="0">
                <a:latin typeface="Arial" panose="020B0604020202020204" pitchFamily="34" charset="0"/>
                <a:cs typeface="Arial" panose="020B0604020202020204" pitchFamily="34" charset="0"/>
              </a:rPr>
              <a:t>To complement its Vision and Mission and build its own culture, the Ministry’s values are:</a:t>
            </a:r>
          </a:p>
          <a:p>
            <a:pPr lvl="1" algn="just">
              <a:buFont typeface="+mj-lt"/>
              <a:buAutoNum type="arabicPeriod"/>
            </a:pPr>
            <a:r>
              <a:rPr lang="en-US" sz="1800" dirty="0">
                <a:latin typeface="Arial" panose="020B0604020202020204" pitchFamily="34" charset="0"/>
                <a:cs typeface="Arial" panose="020B0604020202020204" pitchFamily="34" charset="0"/>
              </a:rPr>
              <a:t>Professionalism - The existing skills in the Ministry will be harmonized for effective service delivery. We will continuously assess our training and capacity needs in order to create synergy and build a professional human resource base.</a:t>
            </a:r>
          </a:p>
          <a:p>
            <a:pPr lvl="1" algn="just">
              <a:buFont typeface="+mj-lt"/>
              <a:buAutoNum type="arabicPeriod"/>
            </a:pPr>
            <a:r>
              <a:rPr lang="en-US" sz="1800" dirty="0">
                <a:latin typeface="Arial" panose="020B0604020202020204" pitchFamily="34" charset="0"/>
                <a:cs typeface="Arial" panose="020B0604020202020204" pitchFamily="34" charset="0"/>
              </a:rPr>
              <a:t>Accountability and Transparency</a:t>
            </a:r>
            <a:r>
              <a:rPr lang="en-US" sz="1800" i="1" dirty="0">
                <a:latin typeface="Arial" panose="020B0604020202020204" pitchFamily="34" charset="0"/>
                <a:cs typeface="Arial" panose="020B0604020202020204" pitchFamily="34" charset="0"/>
              </a:rPr>
              <a:t>   </a:t>
            </a:r>
            <a:r>
              <a:rPr lang="en-US" sz="1800" dirty="0">
                <a:latin typeface="Arial" panose="020B0604020202020204" pitchFamily="34" charset="0"/>
                <a:cs typeface="Arial" panose="020B0604020202020204" pitchFamily="34" charset="0"/>
              </a:rPr>
              <a:t>-   As a Ministry, we will endeavor to be accountable and transparent to the government and our clients and uphold high moral integrity in provision of services.</a:t>
            </a:r>
          </a:p>
          <a:p>
            <a:pPr lvl="1" algn="just">
              <a:buFont typeface="+mj-lt"/>
              <a:buAutoNum type="arabicPeriod"/>
            </a:pPr>
            <a:r>
              <a:rPr lang="en-US" sz="1800" dirty="0">
                <a:latin typeface="Arial" panose="020B0604020202020204" pitchFamily="34" charset="0"/>
                <a:cs typeface="Arial" panose="020B0604020202020204" pitchFamily="34" charset="0"/>
              </a:rPr>
              <a:t>Commitment - We will be totally dedicated in all we do and embrace the culture of customer-oriented services.</a:t>
            </a:r>
          </a:p>
          <a:p>
            <a:pPr lvl="1" algn="just">
              <a:buFont typeface="+mj-lt"/>
              <a:buAutoNum type="arabicPeriod"/>
            </a:pPr>
            <a:r>
              <a:rPr lang="en-US" sz="1800" dirty="0">
                <a:latin typeface="Arial" panose="020B0604020202020204" pitchFamily="34" charset="0"/>
                <a:cs typeface="Arial" panose="020B0604020202020204" pitchFamily="34" charset="0"/>
              </a:rPr>
              <a:t>Efficiency and responsiveness</a:t>
            </a:r>
            <a:r>
              <a:rPr lang="en-US" sz="1800" i="1" dirty="0">
                <a:latin typeface="Arial" panose="020B0604020202020204" pitchFamily="34" charset="0"/>
                <a:cs typeface="Arial" panose="020B0604020202020204" pitchFamily="34" charset="0"/>
              </a:rPr>
              <a:t> </a:t>
            </a:r>
            <a:r>
              <a:rPr lang="en-US" sz="1800" dirty="0">
                <a:latin typeface="Arial" panose="020B0604020202020204" pitchFamily="34" charset="0"/>
                <a:cs typeface="Arial" panose="020B0604020202020204" pitchFamily="34" charset="0"/>
              </a:rPr>
              <a:t>– We will strive to conduct our function efficiently and serve our clients promptly in a fair manner.</a:t>
            </a:r>
          </a:p>
          <a:p>
            <a:pPr lvl="1" algn="just">
              <a:buFont typeface="+mj-lt"/>
              <a:buAutoNum type="arabicPeriod"/>
            </a:pPr>
            <a:r>
              <a:rPr lang="en-US" sz="1800" dirty="0">
                <a:latin typeface="Arial" panose="020B0604020202020204" pitchFamily="34" charset="0"/>
                <a:cs typeface="Arial" panose="020B0604020202020204" pitchFamily="34" charset="0"/>
              </a:rPr>
              <a:t>Teamwork </a:t>
            </a:r>
            <a:r>
              <a:rPr lang="en-US" sz="1800" i="1" dirty="0">
                <a:latin typeface="Arial" panose="020B0604020202020204" pitchFamily="34" charset="0"/>
                <a:cs typeface="Arial" panose="020B0604020202020204" pitchFamily="34" charset="0"/>
              </a:rPr>
              <a:t>–</a:t>
            </a:r>
            <a:r>
              <a:rPr lang="en-US" sz="1800" dirty="0">
                <a:latin typeface="Arial" panose="020B0604020202020204" pitchFamily="34" charset="0"/>
                <a:cs typeface="Arial" panose="020B0604020202020204" pitchFamily="34" charset="0"/>
              </a:rPr>
              <a:t> In all we do, we will cultivate team spirit,</a:t>
            </a:r>
          </a:p>
          <a:p>
            <a:pPr lvl="1" algn="just">
              <a:buFont typeface="+mj-lt"/>
              <a:buAutoNum type="arabicPeriod"/>
            </a:pPr>
            <a:r>
              <a:rPr lang="en-US" sz="1800" dirty="0">
                <a:latin typeface="Arial" panose="020B0604020202020204" pitchFamily="34" charset="0"/>
                <a:cs typeface="Arial" panose="020B0604020202020204" pitchFamily="34" charset="0"/>
              </a:rPr>
              <a:t>Collaboration and consultation for effective service delivery</a:t>
            </a:r>
          </a:p>
          <a:p>
            <a:pPr lvl="1" algn="just">
              <a:buFont typeface="+mj-lt"/>
              <a:buAutoNum type="arabicPeriod"/>
            </a:pPr>
            <a:r>
              <a:rPr lang="en-US" sz="1800" dirty="0">
                <a:latin typeface="Arial" panose="020B0604020202020204" pitchFamily="34" charset="0"/>
                <a:cs typeface="Arial" panose="020B0604020202020204" pitchFamily="34" charset="0"/>
              </a:rPr>
              <a:t>Innovativeness and creativity</a:t>
            </a:r>
            <a:r>
              <a:rPr lang="en-US" sz="1800" i="1" dirty="0">
                <a:latin typeface="Arial" panose="020B0604020202020204" pitchFamily="34" charset="0"/>
                <a:cs typeface="Arial" panose="020B0604020202020204" pitchFamily="34" charset="0"/>
              </a:rPr>
              <a:t> </a:t>
            </a:r>
            <a:r>
              <a:rPr lang="en-US" sz="1800" dirty="0">
                <a:latin typeface="Arial" panose="020B0604020202020204" pitchFamily="34" charset="0"/>
                <a:cs typeface="Arial" panose="020B0604020202020204" pitchFamily="34" charset="0"/>
              </a:rPr>
              <a:t>– As a Ministry we shall be opened and proactive in seeking better ways of service delivery.</a:t>
            </a:r>
          </a:p>
        </p:txBody>
      </p:sp>
    </p:spTree>
    <p:extLst>
      <p:ext uri="{BB962C8B-B14F-4D97-AF65-F5344CB8AC3E}">
        <p14:creationId xmlns:p14="http://schemas.microsoft.com/office/powerpoint/2010/main" val="1654656479"/>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8207ED-46D3-4BBC-961A-3B757403FBF1}"/>
              </a:ext>
            </a:extLst>
          </p:cNvPr>
          <p:cNvSpPr>
            <a:spLocks noGrp="1"/>
          </p:cNvSpPr>
          <p:nvPr>
            <p:ph type="title"/>
          </p:nvPr>
        </p:nvSpPr>
        <p:spPr>
          <a:xfrm>
            <a:off x="677334" y="398835"/>
            <a:ext cx="10837332" cy="554476"/>
          </a:xfrm>
        </p:spPr>
        <p:txBody>
          <a:bodyPr>
            <a:noAutofit/>
          </a:bodyPr>
          <a:lstStyle/>
          <a:p>
            <a:pPr algn="ctr"/>
            <a:r>
              <a:rPr lang="en-US" b="1" dirty="0">
                <a:latin typeface="Arial" panose="020B0604020202020204" pitchFamily="34" charset="0"/>
                <a:cs typeface="Arial" panose="020B0604020202020204" pitchFamily="34" charset="0"/>
              </a:rPr>
              <a:t>CORE FUNCTIONS</a:t>
            </a:r>
          </a:p>
        </p:txBody>
      </p:sp>
      <p:sp>
        <p:nvSpPr>
          <p:cNvPr id="3" name="Content Placeholder 2">
            <a:extLst>
              <a:ext uri="{FF2B5EF4-FFF2-40B4-BE49-F238E27FC236}">
                <a16:creationId xmlns:a16="http://schemas.microsoft.com/office/drawing/2014/main" id="{20413F20-8B97-473A-98CE-36EF080BA084}"/>
              </a:ext>
            </a:extLst>
          </p:cNvPr>
          <p:cNvSpPr>
            <a:spLocks noGrp="1"/>
          </p:cNvSpPr>
          <p:nvPr>
            <p:ph idx="1"/>
          </p:nvPr>
        </p:nvSpPr>
        <p:spPr>
          <a:xfrm>
            <a:off x="677334" y="1031132"/>
            <a:ext cx="10837332" cy="5573949"/>
          </a:xfrm>
        </p:spPr>
        <p:txBody>
          <a:bodyPr>
            <a:noAutofit/>
          </a:bodyPr>
          <a:lstStyle/>
          <a:p>
            <a:r>
              <a:rPr lang="en-US" sz="2400" dirty="0">
                <a:latin typeface="Arial" panose="020B0604020202020204" pitchFamily="34" charset="0"/>
                <a:cs typeface="Arial" panose="020B0604020202020204" pitchFamily="34" charset="0"/>
              </a:rPr>
              <a:t>Formulation and harmonization of policies, laws and guidelines related to trade and industry at all levels both domestic, regional and global markets. </a:t>
            </a:r>
          </a:p>
          <a:p>
            <a:r>
              <a:rPr lang="en-US" sz="2400" dirty="0">
                <a:latin typeface="Arial" panose="020B0604020202020204" pitchFamily="34" charset="0"/>
                <a:cs typeface="Arial" panose="020B0604020202020204" pitchFamily="34" charset="0"/>
              </a:rPr>
              <a:t>Develop programs and activities for institutional capacity building to meet the challenge of domestic, regional and global dynamic markets;</a:t>
            </a:r>
          </a:p>
          <a:p>
            <a:r>
              <a:rPr lang="en-US" sz="2400" dirty="0">
                <a:latin typeface="Arial" panose="020B0604020202020204" pitchFamily="34" charset="0"/>
                <a:cs typeface="Arial" panose="020B0604020202020204" pitchFamily="34" charset="0"/>
              </a:rPr>
              <a:t>Improve entrepreneurial skills, technological capabilities and accessibility to affordable and inclusive credits and markets.</a:t>
            </a:r>
          </a:p>
          <a:p>
            <a:r>
              <a:rPr lang="en-US" sz="2400" dirty="0">
                <a:latin typeface="Arial" panose="020B0604020202020204" pitchFamily="34" charset="0"/>
                <a:cs typeface="Arial" panose="020B0604020202020204" pitchFamily="34" charset="0"/>
              </a:rPr>
              <a:t>Ensure domestic trade is conducted in a smooth and orderly manner (fair, prudent and ethical trade);</a:t>
            </a:r>
          </a:p>
          <a:p>
            <a:r>
              <a:rPr lang="en-US" sz="2400" dirty="0">
                <a:latin typeface="Arial" panose="020B0604020202020204" pitchFamily="34" charset="0"/>
                <a:cs typeface="Arial" panose="020B0604020202020204" pitchFamily="34" charset="0"/>
              </a:rPr>
              <a:t>Facilitate the development of standards and quality system to meet production of goods and services requirements for local, regional and global markets;</a:t>
            </a:r>
          </a:p>
          <a:p>
            <a:r>
              <a:rPr lang="en-US" sz="2400" dirty="0">
                <a:latin typeface="Arial" panose="020B0604020202020204" pitchFamily="34" charset="0"/>
                <a:cs typeface="Arial" panose="020B0604020202020204" pitchFamily="34" charset="0"/>
              </a:rPr>
              <a:t>Facilitate and promote the development of non traditional exports products;</a:t>
            </a:r>
          </a:p>
          <a:p>
            <a:r>
              <a:rPr lang="en-US" sz="2400" dirty="0">
                <a:latin typeface="Arial" panose="020B0604020202020204" pitchFamily="34" charset="0"/>
                <a:cs typeface="Arial" panose="020B0604020202020204" pitchFamily="34" charset="0"/>
              </a:rPr>
              <a:t>Expand inter-state and cross-border trade with the Neighbouring countries;</a:t>
            </a:r>
          </a:p>
        </p:txBody>
      </p:sp>
    </p:spTree>
    <p:extLst>
      <p:ext uri="{BB962C8B-B14F-4D97-AF65-F5344CB8AC3E}">
        <p14:creationId xmlns:p14="http://schemas.microsoft.com/office/powerpoint/2010/main" val="3107048880"/>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4DF535-1BCD-40E9-ACD5-8635CFE19F0D}"/>
              </a:ext>
            </a:extLst>
          </p:cNvPr>
          <p:cNvSpPr>
            <a:spLocks noGrp="1"/>
          </p:cNvSpPr>
          <p:nvPr>
            <p:ph type="title"/>
          </p:nvPr>
        </p:nvSpPr>
        <p:spPr>
          <a:xfrm>
            <a:off x="677333" y="609600"/>
            <a:ext cx="10869397" cy="693906"/>
          </a:xfrm>
        </p:spPr>
        <p:txBody>
          <a:bodyPr/>
          <a:lstStyle/>
          <a:p>
            <a:pPr algn="ctr"/>
            <a:r>
              <a:rPr lang="en-US" b="1" dirty="0">
                <a:latin typeface="Arial" panose="020B0604020202020204" pitchFamily="34" charset="0"/>
                <a:cs typeface="Arial" panose="020B0604020202020204" pitchFamily="34" charset="0"/>
              </a:rPr>
              <a:t>CORE FUNCTIONS</a:t>
            </a:r>
            <a:endParaRPr lang="en-US"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DBFD2525-779E-435F-B805-71CA00CE2850}"/>
              </a:ext>
            </a:extLst>
          </p:cNvPr>
          <p:cNvSpPr>
            <a:spLocks noGrp="1"/>
          </p:cNvSpPr>
          <p:nvPr>
            <p:ph idx="1"/>
          </p:nvPr>
        </p:nvSpPr>
        <p:spPr>
          <a:xfrm>
            <a:off x="677334" y="1303506"/>
            <a:ext cx="10869398" cy="5252937"/>
          </a:xfrm>
        </p:spPr>
        <p:txBody>
          <a:bodyPr>
            <a:noAutofit/>
          </a:bodyPr>
          <a:lstStyle/>
          <a:p>
            <a:r>
              <a:rPr lang="en-US" dirty="0">
                <a:latin typeface="Arial" panose="020B0604020202020204" pitchFamily="34" charset="0"/>
                <a:cs typeface="Arial" panose="020B0604020202020204" pitchFamily="34" charset="0"/>
              </a:rPr>
              <a:t>Advocate for removal of institutional and legal bottlenecks (NTBs, TBT);</a:t>
            </a:r>
          </a:p>
          <a:p>
            <a:r>
              <a:rPr lang="en-US" dirty="0">
                <a:latin typeface="Arial" panose="020B0604020202020204" pitchFamily="34" charset="0"/>
                <a:cs typeface="Arial" panose="020B0604020202020204" pitchFamily="34" charset="0"/>
              </a:rPr>
              <a:t>Facilitate PPP/PPD mechanisms.</a:t>
            </a:r>
          </a:p>
          <a:p>
            <a:r>
              <a:rPr lang="en-US" dirty="0">
                <a:latin typeface="Arial" panose="020B0604020202020204" pitchFamily="34" charset="0"/>
                <a:cs typeface="Arial" panose="020B0604020202020204" pitchFamily="34" charset="0"/>
              </a:rPr>
              <a:t>Regulate trade and industry, increase efficiency and effectiveness of ministry’s human and financial resources; </a:t>
            </a:r>
          </a:p>
          <a:p>
            <a:r>
              <a:rPr lang="en-US" dirty="0">
                <a:latin typeface="Arial" panose="020B0604020202020204" pitchFamily="34" charset="0"/>
                <a:cs typeface="Arial" panose="020B0604020202020204" pitchFamily="34" charset="0"/>
              </a:rPr>
              <a:t>Advocates and implement the private sector development programmes;</a:t>
            </a:r>
          </a:p>
          <a:p>
            <a:r>
              <a:rPr lang="en-US" dirty="0">
                <a:latin typeface="Arial" panose="020B0604020202020204" pitchFamily="34" charset="0"/>
                <a:cs typeface="Arial" panose="020B0604020202020204" pitchFamily="34" charset="0"/>
              </a:rPr>
              <a:t>Drive and ensure South Sudan derived maximum benefits from regional and international trade relations;</a:t>
            </a:r>
          </a:p>
          <a:p>
            <a:r>
              <a:rPr lang="en-US" dirty="0">
                <a:latin typeface="Arial" panose="020B0604020202020204" pitchFamily="34" charset="0"/>
                <a:cs typeface="Arial" panose="020B0604020202020204" pitchFamily="34" charset="0"/>
              </a:rPr>
              <a:t>Strengthen trade relationships with all friendly countries on a Most Favoured Nations (MFN) bases;</a:t>
            </a:r>
          </a:p>
          <a:p>
            <a:r>
              <a:rPr lang="en-US" dirty="0">
                <a:latin typeface="Arial" panose="020B0604020202020204" pitchFamily="34" charset="0"/>
                <a:cs typeface="Arial" panose="020B0604020202020204" pitchFamily="34" charset="0"/>
              </a:rPr>
              <a:t>Champion diversification of markets and commodity export based by using comparative advantage;</a:t>
            </a:r>
          </a:p>
          <a:p>
            <a:r>
              <a:rPr lang="en-US" dirty="0">
                <a:latin typeface="Arial" panose="020B0604020202020204" pitchFamily="34" charset="0"/>
                <a:cs typeface="Arial" panose="020B0604020202020204" pitchFamily="34" charset="0"/>
              </a:rPr>
              <a:t>Foster value addition through promoting manufacturing of natural resources raw materials for value added goods for exports. </a:t>
            </a:r>
          </a:p>
          <a:p>
            <a:r>
              <a:rPr lang="en-US" dirty="0">
                <a:latin typeface="Arial" panose="020B0604020202020204" pitchFamily="34" charset="0"/>
                <a:cs typeface="Arial" panose="020B0604020202020204" pitchFamily="34" charset="0"/>
              </a:rPr>
              <a:t>Provide guidance to its’ parastatals (SSNBS, Competition and Consumer protection Authority, Export promotion board Etc.,)</a:t>
            </a:r>
          </a:p>
          <a:p>
            <a:r>
              <a:rPr lang="en-US" dirty="0">
                <a:latin typeface="Arial" panose="020B0604020202020204" pitchFamily="34" charset="0"/>
                <a:cs typeface="Arial" panose="020B0604020202020204" pitchFamily="34" charset="0"/>
              </a:rPr>
              <a:t>Promote all commercial sectors of the economy.</a:t>
            </a:r>
          </a:p>
        </p:txBody>
      </p:sp>
    </p:spTree>
    <p:extLst>
      <p:ext uri="{BB962C8B-B14F-4D97-AF65-F5344CB8AC3E}">
        <p14:creationId xmlns:p14="http://schemas.microsoft.com/office/powerpoint/2010/main" val="371597611"/>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FD6CC7-AC1A-498B-A67E-2DA2944508CE}"/>
              </a:ext>
            </a:extLst>
          </p:cNvPr>
          <p:cNvSpPr>
            <a:spLocks noGrp="1"/>
          </p:cNvSpPr>
          <p:nvPr>
            <p:ph type="title"/>
          </p:nvPr>
        </p:nvSpPr>
        <p:spPr>
          <a:xfrm>
            <a:off x="677334" y="369651"/>
            <a:ext cx="10817980" cy="564204"/>
          </a:xfrm>
        </p:spPr>
        <p:txBody>
          <a:bodyPr>
            <a:normAutofit fontScale="90000"/>
          </a:bodyPr>
          <a:lstStyle/>
          <a:p>
            <a:pPr algn="ctr"/>
            <a:r>
              <a:rPr lang="en-GB" b="1" dirty="0">
                <a:latin typeface="Arial" panose="020B0604020202020204" pitchFamily="34" charset="0"/>
                <a:cs typeface="Arial" panose="020B0604020202020204" pitchFamily="34" charset="0"/>
              </a:rPr>
              <a:t>OVERVIEW OF TRADE PATTERNS</a:t>
            </a:r>
            <a:endParaRPr lang="en-US"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2EE13511-B2D7-459C-AD10-BCA774417B38}"/>
              </a:ext>
            </a:extLst>
          </p:cNvPr>
          <p:cNvSpPr>
            <a:spLocks noGrp="1"/>
          </p:cNvSpPr>
          <p:nvPr>
            <p:ph idx="1"/>
          </p:nvPr>
        </p:nvSpPr>
        <p:spPr>
          <a:xfrm>
            <a:off x="677334" y="1011677"/>
            <a:ext cx="10697400" cy="5554493"/>
          </a:xfrm>
        </p:spPr>
        <p:txBody>
          <a:bodyPr>
            <a:noAutofit/>
          </a:bodyPr>
          <a:lstStyle/>
          <a:p>
            <a:pPr algn="just"/>
            <a:r>
              <a:rPr lang="en-US" sz="2200" dirty="0">
                <a:latin typeface="Arial" panose="020B0604020202020204" pitchFamily="34" charset="0"/>
                <a:cs typeface="Arial" panose="020B0604020202020204" pitchFamily="34" charset="0"/>
              </a:rPr>
              <a:t>South Sudan adopted a liberalize, open economy, private sector lead and free market systems;</a:t>
            </a:r>
          </a:p>
          <a:p>
            <a:pPr algn="just"/>
            <a:r>
              <a:rPr lang="en-US" sz="2200" dirty="0">
                <a:latin typeface="Arial" panose="020B0604020202020204" pitchFamily="34" charset="0"/>
                <a:cs typeface="Arial" panose="020B0604020202020204" pitchFamily="34" charset="0"/>
              </a:rPr>
              <a:t>South Sudan is land and air-link country which posts a challenge of high cost transport;</a:t>
            </a:r>
          </a:p>
          <a:p>
            <a:pPr algn="just"/>
            <a:r>
              <a:rPr lang="en-US" sz="2200" dirty="0">
                <a:latin typeface="Arial" panose="020B0604020202020204" pitchFamily="34" charset="0"/>
                <a:cs typeface="Arial" panose="020B0604020202020204" pitchFamily="34" charset="0"/>
              </a:rPr>
              <a:t>South Sudan’s does not have a system for production of reliable and timely aggregated trade statistics;</a:t>
            </a:r>
          </a:p>
          <a:p>
            <a:pPr algn="just"/>
            <a:r>
              <a:rPr lang="en-US" sz="2200" dirty="0">
                <a:latin typeface="Arial" panose="020B0604020202020204" pitchFamily="34" charset="0"/>
                <a:cs typeface="Arial" panose="020B0604020202020204" pitchFamily="34" charset="0"/>
              </a:rPr>
              <a:t>Import and export transactions currently recorded at the border are the only domestic source of trade data; </a:t>
            </a:r>
          </a:p>
          <a:p>
            <a:pPr algn="just"/>
            <a:r>
              <a:rPr lang="en-US" sz="2200" dirty="0">
                <a:latin typeface="Arial" panose="020B0604020202020204" pitchFamily="34" charset="0"/>
                <a:cs typeface="Arial" panose="020B0604020202020204" pitchFamily="34" charset="0"/>
              </a:rPr>
              <a:t>South Sudan is crucially dependent on imports for the vast majority of consumption goods and services;</a:t>
            </a:r>
          </a:p>
          <a:p>
            <a:pPr algn="just"/>
            <a:r>
              <a:rPr lang="en-US" sz="2200" dirty="0">
                <a:latin typeface="Arial" panose="020B0604020202020204" pitchFamily="34" charset="0"/>
                <a:cs typeface="Arial" panose="020B0604020202020204" pitchFamily="34" charset="0"/>
              </a:rPr>
              <a:t>In South Sudan, trade is dominated by imports of all goods and services, hence both (domestic and foreign) trade are distorted by unfair conduct of trade at all levels.</a:t>
            </a:r>
          </a:p>
          <a:p>
            <a:pPr algn="just"/>
            <a:r>
              <a:rPr lang="en-US" sz="2200" dirty="0">
                <a:latin typeface="Arial" panose="020B0604020202020204" pitchFamily="34" charset="0"/>
                <a:cs typeface="Arial" panose="020B0604020202020204" pitchFamily="34" charset="0"/>
              </a:rPr>
              <a:t>Ongoing cross border trade characterize by smuggling</a:t>
            </a:r>
          </a:p>
        </p:txBody>
      </p:sp>
    </p:spTree>
    <p:extLst>
      <p:ext uri="{BB962C8B-B14F-4D97-AF65-F5344CB8AC3E}">
        <p14:creationId xmlns:p14="http://schemas.microsoft.com/office/powerpoint/2010/main" val="4180654575"/>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712A0F-B203-4E0E-9C60-12A4E939B619}"/>
              </a:ext>
            </a:extLst>
          </p:cNvPr>
          <p:cNvSpPr>
            <a:spLocks noGrp="1"/>
          </p:cNvSpPr>
          <p:nvPr>
            <p:ph type="title"/>
          </p:nvPr>
        </p:nvSpPr>
        <p:spPr>
          <a:xfrm>
            <a:off x="677333" y="340468"/>
            <a:ext cx="10956947" cy="1128409"/>
          </a:xfrm>
        </p:spPr>
        <p:txBody>
          <a:bodyPr>
            <a:noAutofit/>
          </a:bodyPr>
          <a:lstStyle/>
          <a:p>
            <a:pPr algn="ctr"/>
            <a:r>
              <a:rPr lang="en-US" b="1" dirty="0">
                <a:latin typeface="Arial" panose="020B0604020202020204" pitchFamily="34" charset="0"/>
                <a:cs typeface="Arial" panose="020B0604020202020204" pitchFamily="34" charset="0"/>
              </a:rPr>
              <a:t>OVERVIEW OF TRADE AND INDUSTRY PARTNERS Cont…</a:t>
            </a:r>
          </a:p>
        </p:txBody>
      </p:sp>
      <p:sp>
        <p:nvSpPr>
          <p:cNvPr id="3" name="Content Placeholder 2">
            <a:extLst>
              <a:ext uri="{FF2B5EF4-FFF2-40B4-BE49-F238E27FC236}">
                <a16:creationId xmlns:a16="http://schemas.microsoft.com/office/drawing/2014/main" id="{34EE693F-57F9-4E2B-AE97-E523B9CED673}"/>
              </a:ext>
            </a:extLst>
          </p:cNvPr>
          <p:cNvSpPr>
            <a:spLocks noGrp="1"/>
          </p:cNvSpPr>
          <p:nvPr>
            <p:ph idx="1"/>
          </p:nvPr>
        </p:nvSpPr>
        <p:spPr>
          <a:xfrm>
            <a:off x="677334" y="1468877"/>
            <a:ext cx="10956946" cy="5048655"/>
          </a:xfrm>
        </p:spPr>
        <p:txBody>
          <a:bodyPr>
            <a:noAutofit/>
          </a:bodyPr>
          <a:lstStyle/>
          <a:p>
            <a:pPr marL="0" indent="0">
              <a:buNone/>
            </a:pPr>
            <a:r>
              <a:rPr lang="en-US" sz="2600" dirty="0">
                <a:latin typeface="Arial" panose="020B0604020202020204" pitchFamily="34" charset="0"/>
                <a:cs typeface="Arial" panose="020B0604020202020204" pitchFamily="34" charset="0"/>
              </a:rPr>
              <a:t>Industrial development is an important precursor for eradication of poverty and unemployment in any developing country</a:t>
            </a:r>
          </a:p>
          <a:p>
            <a:pPr marL="0" indent="0">
              <a:buNone/>
            </a:pPr>
            <a:r>
              <a:rPr lang="en-US" sz="2600" dirty="0">
                <a:latin typeface="Arial" panose="020B0604020202020204" pitchFamily="34" charset="0"/>
                <a:cs typeface="Arial" panose="020B0604020202020204" pitchFamily="34" charset="0"/>
              </a:rPr>
              <a:t>The are three types of industry;</a:t>
            </a:r>
          </a:p>
          <a:p>
            <a:r>
              <a:rPr lang="en-US" sz="2600" dirty="0">
                <a:latin typeface="Arial" panose="020B0604020202020204" pitchFamily="34" charset="0"/>
                <a:cs typeface="Arial" panose="020B0604020202020204" pitchFamily="34" charset="0"/>
              </a:rPr>
              <a:t>Primary industry - raw materials extraction</a:t>
            </a:r>
          </a:p>
          <a:p>
            <a:r>
              <a:rPr lang="en-US" sz="2600" dirty="0">
                <a:latin typeface="Arial" panose="020B0604020202020204" pitchFamily="34" charset="0"/>
                <a:cs typeface="Arial" panose="020B0604020202020204" pitchFamily="34" charset="0"/>
              </a:rPr>
              <a:t>Secondary industry - Manufacturing of goods</a:t>
            </a:r>
          </a:p>
          <a:p>
            <a:r>
              <a:rPr lang="en-US" sz="2600" dirty="0">
                <a:latin typeface="Arial" panose="020B0604020202020204" pitchFamily="34" charset="0"/>
                <a:cs typeface="Arial" panose="020B0604020202020204" pitchFamily="34" charset="0"/>
              </a:rPr>
              <a:t>Tertiary industry – technical service sector of economy covering a range of services (Financial sector, schools, hotel and restaurants etc.,)</a:t>
            </a:r>
          </a:p>
          <a:p>
            <a:pPr marL="0" indent="0">
              <a:buNone/>
            </a:pPr>
            <a:r>
              <a:rPr lang="en-US" sz="2600" dirty="0">
                <a:latin typeface="Arial" panose="020B0604020202020204" pitchFamily="34" charset="0"/>
                <a:cs typeface="Arial" panose="020B0604020202020204" pitchFamily="34" charset="0"/>
              </a:rPr>
              <a:t>Given this parameters, South Sudan meet the qualification of having industries though limited number and capacity with concentration within the city the capital city of Juba. </a:t>
            </a:r>
          </a:p>
        </p:txBody>
      </p:sp>
    </p:spTree>
    <p:extLst>
      <p:ext uri="{BB962C8B-B14F-4D97-AF65-F5344CB8AC3E}">
        <p14:creationId xmlns:p14="http://schemas.microsoft.com/office/powerpoint/2010/main" val="1605942628"/>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91C284-F5EA-47BE-B5F6-D5FC83C0EDCC}"/>
              </a:ext>
            </a:extLst>
          </p:cNvPr>
          <p:cNvSpPr>
            <a:spLocks noGrp="1"/>
          </p:cNvSpPr>
          <p:nvPr>
            <p:ph type="title"/>
          </p:nvPr>
        </p:nvSpPr>
        <p:spPr>
          <a:xfrm>
            <a:off x="677333" y="609600"/>
            <a:ext cx="10956947" cy="1092740"/>
          </a:xfrm>
        </p:spPr>
        <p:txBody>
          <a:bodyPr>
            <a:noAutofit/>
          </a:bodyPr>
          <a:lstStyle/>
          <a:p>
            <a:pPr algn="ctr"/>
            <a:r>
              <a:rPr lang="en-US" b="1" dirty="0"/>
              <a:t>OVERVIEW OF PRIVATE SECTOR COMPETITIVENESS PATTERNS</a:t>
            </a:r>
          </a:p>
        </p:txBody>
      </p:sp>
      <p:sp>
        <p:nvSpPr>
          <p:cNvPr id="3" name="Content Placeholder 2">
            <a:extLst>
              <a:ext uri="{FF2B5EF4-FFF2-40B4-BE49-F238E27FC236}">
                <a16:creationId xmlns:a16="http://schemas.microsoft.com/office/drawing/2014/main" id="{434D2EA8-0A38-4216-975B-1635BF93F312}"/>
              </a:ext>
            </a:extLst>
          </p:cNvPr>
          <p:cNvSpPr>
            <a:spLocks noGrp="1"/>
          </p:cNvSpPr>
          <p:nvPr>
            <p:ph idx="1"/>
          </p:nvPr>
        </p:nvSpPr>
        <p:spPr>
          <a:xfrm>
            <a:off x="677334" y="1799617"/>
            <a:ext cx="10956946" cy="4620638"/>
          </a:xfrm>
        </p:spPr>
        <p:txBody>
          <a:bodyPr>
            <a:normAutofit/>
          </a:bodyPr>
          <a:lstStyle/>
          <a:p>
            <a:r>
              <a:rPr lang="en-US" sz="2400" dirty="0">
                <a:latin typeface="Arial" panose="020B0604020202020204" pitchFamily="34" charset="0"/>
                <a:cs typeface="Arial" panose="020B0604020202020204" pitchFamily="34" charset="0"/>
              </a:rPr>
              <a:t>The Private Sector in South Sudan is organized in umbrella associations; </a:t>
            </a:r>
            <a:r>
              <a:rPr lang="en-US" sz="2400" b="1" dirty="0">
                <a:latin typeface="Arial" panose="020B0604020202020204" pitchFamily="34" charset="0"/>
                <a:cs typeface="Arial" panose="020B0604020202020204" pitchFamily="34" charset="0"/>
              </a:rPr>
              <a:t>Chamber of Commerce, Industry and Agriculture</a:t>
            </a:r>
            <a:r>
              <a:rPr lang="en-US" sz="2400" dirty="0">
                <a:latin typeface="Arial" panose="020B0604020202020204" pitchFamily="34" charset="0"/>
                <a:cs typeface="Arial" panose="020B0604020202020204" pitchFamily="34" charset="0"/>
              </a:rPr>
              <a:t> both at the National and State;</a:t>
            </a:r>
          </a:p>
          <a:p>
            <a:r>
              <a:rPr lang="en-US" sz="2400" dirty="0">
                <a:latin typeface="Arial" panose="020B0604020202020204" pitchFamily="34" charset="0"/>
                <a:cs typeface="Arial" panose="020B0604020202020204" pitchFamily="34" charset="0"/>
              </a:rPr>
              <a:t>Significant institutional capacity </a:t>
            </a:r>
          </a:p>
          <a:p>
            <a:r>
              <a:rPr lang="en-US" sz="2400" dirty="0">
                <a:latin typeface="Arial" panose="020B0604020202020204" pitchFamily="34" charset="0"/>
                <a:cs typeface="Arial" panose="020B0604020202020204" pitchFamily="34" charset="0"/>
              </a:rPr>
              <a:t>Significant entrepreneurial skills, disintegrated and aggregated into many smaller and independent sectors.</a:t>
            </a:r>
          </a:p>
          <a:p>
            <a:r>
              <a:rPr lang="en-US" sz="2400" dirty="0" err="1">
                <a:latin typeface="Arial" panose="020B0604020202020204" pitchFamily="34" charset="0"/>
                <a:cs typeface="Arial" panose="020B0604020202020204" pitchFamily="34" charset="0"/>
              </a:rPr>
              <a:t>Etablished</a:t>
            </a:r>
            <a:r>
              <a:rPr lang="en-US" sz="2400" dirty="0">
                <a:latin typeface="Arial" panose="020B0604020202020204" pitchFamily="34" charset="0"/>
                <a:cs typeface="Arial" panose="020B0604020202020204" pitchFamily="34" charset="0"/>
              </a:rPr>
              <a:t> South Sudan Microfinance Development Facility (SSMDF) could not sustain its operations due to funding constraints;</a:t>
            </a:r>
          </a:p>
          <a:p>
            <a:r>
              <a:rPr lang="en-US" sz="2400" dirty="0">
                <a:latin typeface="Arial" panose="020B0604020202020204" pitchFamily="34" charset="0"/>
                <a:cs typeface="Arial" panose="020B0604020202020204" pitchFamily="34" charset="0"/>
              </a:rPr>
              <a:t>South Sudan Business Forum (SSBF) scaled down activities due to funding constraints</a:t>
            </a:r>
          </a:p>
          <a:p>
            <a:pPr marL="0" indent="0">
              <a:buNone/>
            </a:pPr>
            <a:endParaRPr lang="en-US" sz="2400" dirty="0">
              <a:latin typeface="Arial" panose="020B0604020202020204" pitchFamily="34" charset="0"/>
              <a:cs typeface="Arial" panose="020B0604020202020204" pitchFamily="34" charset="0"/>
            </a:endParaRPr>
          </a:p>
          <a:p>
            <a:pPr marL="0" indent="0">
              <a:buNone/>
            </a:pPr>
            <a:endParaRPr lang="en-US" sz="2400" dirty="0">
              <a:latin typeface="Arial" panose="020B0604020202020204" pitchFamily="34" charset="0"/>
              <a:cs typeface="Arial" panose="020B0604020202020204" pitchFamily="34" charset="0"/>
            </a:endParaRPr>
          </a:p>
          <a:p>
            <a:pPr marL="0" indent="0">
              <a:buNone/>
            </a:pP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10608829"/>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15406</TotalTime>
  <Words>1968</Words>
  <Application>Microsoft Office PowerPoint</Application>
  <PresentationFormat>Widescreen</PresentationFormat>
  <Paragraphs>187</Paragraphs>
  <Slides>19</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Arial</vt:lpstr>
      <vt:lpstr>Calibri</vt:lpstr>
      <vt:lpstr>Courier New</vt:lpstr>
      <vt:lpstr>Times New Roman</vt:lpstr>
      <vt:lpstr>Trebuchet MS</vt:lpstr>
      <vt:lpstr>Wingdings 3</vt:lpstr>
      <vt:lpstr>Facet</vt:lpstr>
      <vt:lpstr>                     1st NATIONAL ECONOMIC CONFRERRENCE  THEME:  “TOWARDDS A DIVERSIFIED, INCLUSIVE AND SUSTAINABLE ECONOMIC GROWTH      PRESENTATION  Hon. Kuol Athian Mawien, Minister Hon. Mary Akech Milla Taban, Undersecretary</vt:lpstr>
      <vt:lpstr>1st NATIONAL ECONOMIC CONFERENCE</vt:lpstr>
      <vt:lpstr>INTRODUCTION </vt:lpstr>
      <vt:lpstr>INTRODUCTION </vt:lpstr>
      <vt:lpstr>CORE FUNCTIONS</vt:lpstr>
      <vt:lpstr>CORE FUNCTIONS</vt:lpstr>
      <vt:lpstr>OVERVIEW OF TRADE PATTERNS</vt:lpstr>
      <vt:lpstr>OVERVIEW OF TRADE AND INDUSTRY PARTNERS Cont…</vt:lpstr>
      <vt:lpstr>OVERVIEW OF PRIVATE SECTOR COMPETITIVENESS PATTERNS</vt:lpstr>
      <vt:lpstr>ACHIEVED MILESTONES</vt:lpstr>
      <vt:lpstr>ACHIEVED MILESTONES Cont…..</vt:lpstr>
      <vt:lpstr>BOTTLENECKS TO EFFICIENT AND EFFECTIVE TRADE</vt:lpstr>
      <vt:lpstr>MAINSTREAMING TRADE AND INVESTMENT</vt:lpstr>
      <vt:lpstr> The National Exports and Investment Strategy</vt:lpstr>
      <vt:lpstr>NEIS - Strategic Objectives</vt:lpstr>
      <vt:lpstr>The Social Development Dimension</vt:lpstr>
      <vt:lpstr>Selected Sectors for NEIS Action Points</vt:lpstr>
      <vt:lpstr>The Estimated Cost of NEIS Implementation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on the Draft National Trade Policy</dc:title>
  <dc:creator>Boboya James Barnaba</dc:creator>
  <cp:lastModifiedBy>HP</cp:lastModifiedBy>
  <cp:revision>155</cp:revision>
  <cp:lastPrinted>2023-08-29T13:44:39Z</cp:lastPrinted>
  <dcterms:created xsi:type="dcterms:W3CDTF">2021-07-14T07:05:00Z</dcterms:created>
  <dcterms:modified xsi:type="dcterms:W3CDTF">2023-09-07T16:16:20Z</dcterms:modified>
</cp:coreProperties>
</file>