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6" r:id="rId1"/>
  </p:sldMasterIdLst>
  <p:sldIdLst>
    <p:sldId id="256" r:id="rId2"/>
    <p:sldId id="257" r:id="rId3"/>
    <p:sldId id="299" r:id="rId4"/>
    <p:sldId id="300" r:id="rId5"/>
    <p:sldId id="301" r:id="rId6"/>
    <p:sldId id="302" r:id="rId7"/>
    <p:sldId id="298" r:id="rId8"/>
    <p:sldId id="290" r:id="rId9"/>
    <p:sldId id="259" r:id="rId10"/>
    <p:sldId id="296" r:id="rId11"/>
    <p:sldId id="304" r:id="rId12"/>
    <p:sldId id="305" r:id="rId13"/>
    <p:sldId id="265" r:id="rId14"/>
    <p:sldId id="293" r:id="rId15"/>
    <p:sldId id="294" r:id="rId16"/>
    <p:sldId id="295" r:id="rId17"/>
    <p:sldId id="303" r:id="rId18"/>
    <p:sldId id="306" r:id="rId19"/>
    <p:sldId id="307" r:id="rId20"/>
    <p:sldId id="308" r:id="rId21"/>
    <p:sldId id="309" r:id="rId22"/>
    <p:sldId id="269" r:id="rId23"/>
    <p:sldId id="279" r:id="rId24"/>
    <p:sldId id="280" r:id="rId25"/>
    <p:sldId id="289" r:id="rId26"/>
    <p:sldId id="28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5" autoAdjust="0"/>
    <p:restoredTop sz="94660"/>
  </p:normalViewPr>
  <p:slideViewPr>
    <p:cSldViewPr snapToGrid="0">
      <p:cViewPr varScale="1">
        <p:scale>
          <a:sx n="116" d="100"/>
          <a:sy n="116" d="100"/>
        </p:scale>
        <p:origin x="48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Chart No. 5: Percentage of the Companies not registered both Foreign and National</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71F0-4912-BCA8-12FAA368DF8D}"/>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71F0-4912-BCA8-12FAA368DF8D}"/>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71F0-4912-BCA8-12FAA368DF8D}"/>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71F0-4912-BCA8-12FAA368DF8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S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Foreign Companies </c:v>
                </c:pt>
                <c:pt idx="1">
                  <c:v>National Companis </c:v>
                </c:pt>
              </c:strCache>
            </c:strRef>
          </c:cat>
          <c:val>
            <c:numRef>
              <c:f>Sheet1!$B$2:$B$5</c:f>
              <c:numCache>
                <c:formatCode>General</c:formatCode>
                <c:ptCount val="4"/>
                <c:pt idx="0">
                  <c:v>69</c:v>
                </c:pt>
                <c:pt idx="1">
                  <c:v>31</c:v>
                </c:pt>
              </c:numCache>
            </c:numRef>
          </c:val>
          <c:extLst>
            <c:ext xmlns:c16="http://schemas.microsoft.com/office/drawing/2014/chart" uri="{C3380CC4-5D6E-409C-BE32-E72D297353CC}">
              <c16:uniqueId val="{00000000-9D87-4382-B14D-A90754D3C592}"/>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S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S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A477A-2795-8A7A-E7CD-49EF5B16A0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4B79F5-3F31-99A6-D2CE-A1B31D5E8E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107306-FDEA-5938-CE57-4082380AF96C}"/>
              </a:ext>
            </a:extLst>
          </p:cNvPr>
          <p:cNvSpPr>
            <a:spLocks noGrp="1"/>
          </p:cNvSpPr>
          <p:nvPr>
            <p:ph type="dt" sz="half" idx="10"/>
          </p:nvPr>
        </p:nvSpPr>
        <p:spPr/>
        <p:txBody>
          <a:bodyPr/>
          <a:lstStyle/>
          <a:p>
            <a:fld id="{B61BEF0D-F0BB-DE4B-95CE-6DB70DBA9567}" type="datetimeFigureOut">
              <a:rPr lang="en-US" smtClean="0"/>
              <a:pPr/>
              <a:t>9/7/23</a:t>
            </a:fld>
            <a:endParaRPr lang="en-US" dirty="0"/>
          </a:p>
        </p:txBody>
      </p:sp>
      <p:sp>
        <p:nvSpPr>
          <p:cNvPr id="5" name="Footer Placeholder 4">
            <a:extLst>
              <a:ext uri="{FF2B5EF4-FFF2-40B4-BE49-F238E27FC236}">
                <a16:creationId xmlns:a16="http://schemas.microsoft.com/office/drawing/2014/main" id="{77D040AE-F464-3BC2-A82D-AE38B133F4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122642-1E58-AB39-4AD4-46EF2C3B78C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750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51C68-0D97-E93F-A695-A8436E3E95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8274E6-D5C2-665D-AA99-0FA27D7A15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A689B4-C50A-0149-7A8A-C75BE894817A}"/>
              </a:ext>
            </a:extLst>
          </p:cNvPr>
          <p:cNvSpPr>
            <a:spLocks noGrp="1"/>
          </p:cNvSpPr>
          <p:nvPr>
            <p:ph type="dt" sz="half" idx="10"/>
          </p:nvPr>
        </p:nvSpPr>
        <p:spPr/>
        <p:txBody>
          <a:bodyPr/>
          <a:lstStyle/>
          <a:p>
            <a:fld id="{B61BEF0D-F0BB-DE4B-95CE-6DB70DBA9567}" type="datetimeFigureOut">
              <a:rPr lang="en-US" smtClean="0"/>
              <a:pPr/>
              <a:t>9/7/23</a:t>
            </a:fld>
            <a:endParaRPr lang="en-US" dirty="0"/>
          </a:p>
        </p:txBody>
      </p:sp>
      <p:sp>
        <p:nvSpPr>
          <p:cNvPr id="5" name="Footer Placeholder 4">
            <a:extLst>
              <a:ext uri="{FF2B5EF4-FFF2-40B4-BE49-F238E27FC236}">
                <a16:creationId xmlns:a16="http://schemas.microsoft.com/office/drawing/2014/main" id="{F3BA8724-6055-F0FA-56EC-13EDF14B50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472003-AF51-E05A-AE8F-793EDBBA3A3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490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22A0C8-B1B4-9CCC-F636-B40109C85F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767F0-713A-1BBC-2618-F2F4490001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0C157-8FA6-AFC4-938C-70E537F55260}"/>
              </a:ext>
            </a:extLst>
          </p:cNvPr>
          <p:cNvSpPr>
            <a:spLocks noGrp="1"/>
          </p:cNvSpPr>
          <p:nvPr>
            <p:ph type="dt" sz="half" idx="10"/>
          </p:nvPr>
        </p:nvSpPr>
        <p:spPr/>
        <p:txBody>
          <a:bodyPr/>
          <a:lstStyle/>
          <a:p>
            <a:fld id="{B61BEF0D-F0BB-DE4B-95CE-6DB70DBA9567}" type="datetimeFigureOut">
              <a:rPr lang="en-US" smtClean="0"/>
              <a:pPr/>
              <a:t>9/7/23</a:t>
            </a:fld>
            <a:endParaRPr lang="en-US" dirty="0"/>
          </a:p>
        </p:txBody>
      </p:sp>
      <p:sp>
        <p:nvSpPr>
          <p:cNvPr id="5" name="Footer Placeholder 4">
            <a:extLst>
              <a:ext uri="{FF2B5EF4-FFF2-40B4-BE49-F238E27FC236}">
                <a16:creationId xmlns:a16="http://schemas.microsoft.com/office/drawing/2014/main" id="{058FCFBB-33D4-4466-04FE-FDD080004D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3BC0A71-A2CF-12B2-7302-162CCAE4333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7574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4E39D-A679-77B3-E2FB-15E9B26BF2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4A6440-B40E-B245-ED12-522ABE947D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BDB366-9FDB-12C9-AAB5-4C4430DE9AD1}"/>
              </a:ext>
            </a:extLst>
          </p:cNvPr>
          <p:cNvSpPr>
            <a:spLocks noGrp="1"/>
          </p:cNvSpPr>
          <p:nvPr>
            <p:ph type="dt" sz="half" idx="10"/>
          </p:nvPr>
        </p:nvSpPr>
        <p:spPr/>
        <p:txBody>
          <a:bodyPr/>
          <a:lstStyle/>
          <a:p>
            <a:fld id="{52647F38-B617-4D2F-AE0A-013F0C4D2C57}" type="datetimeFigureOut">
              <a:rPr lang="en-US" smtClean="0"/>
              <a:t>9/7/23</a:t>
            </a:fld>
            <a:endParaRPr lang="en-US" dirty="0"/>
          </a:p>
        </p:txBody>
      </p:sp>
      <p:sp>
        <p:nvSpPr>
          <p:cNvPr id="5" name="Footer Placeholder 4">
            <a:extLst>
              <a:ext uri="{FF2B5EF4-FFF2-40B4-BE49-F238E27FC236}">
                <a16:creationId xmlns:a16="http://schemas.microsoft.com/office/drawing/2014/main" id="{A5FDAF66-B17E-AE4E-034F-37737EEFD7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B778E8F-9760-0EF8-3D78-F592867DB80F}"/>
              </a:ext>
            </a:extLst>
          </p:cNvPr>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220963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0965C-59C9-5339-A1DB-5B8E6649A0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506779-079E-ACF9-910E-8D1CFC2674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9CC9C5-EA6D-D748-3595-287D544C2EC6}"/>
              </a:ext>
            </a:extLst>
          </p:cNvPr>
          <p:cNvSpPr>
            <a:spLocks noGrp="1"/>
          </p:cNvSpPr>
          <p:nvPr>
            <p:ph type="dt" sz="half" idx="10"/>
          </p:nvPr>
        </p:nvSpPr>
        <p:spPr/>
        <p:txBody>
          <a:bodyPr/>
          <a:lstStyle/>
          <a:p>
            <a:fld id="{B61BEF0D-F0BB-DE4B-95CE-6DB70DBA9567}" type="datetimeFigureOut">
              <a:rPr lang="en-US" smtClean="0"/>
              <a:pPr/>
              <a:t>9/7/23</a:t>
            </a:fld>
            <a:endParaRPr lang="en-US" dirty="0"/>
          </a:p>
        </p:txBody>
      </p:sp>
      <p:sp>
        <p:nvSpPr>
          <p:cNvPr id="5" name="Footer Placeholder 4">
            <a:extLst>
              <a:ext uri="{FF2B5EF4-FFF2-40B4-BE49-F238E27FC236}">
                <a16:creationId xmlns:a16="http://schemas.microsoft.com/office/drawing/2014/main" id="{569EFD66-35C5-A81D-B6B6-A7F312846A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C0BFA8-5203-20F4-B10E-753167591D3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8763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A9913-25EC-4C63-A2E5-DC67B49816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59C384-DA8A-F72C-21A7-228F66E069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DF024F-0F66-0908-510E-52BAB23DE0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901264-D9F2-1474-688E-D9061DC18BA8}"/>
              </a:ext>
            </a:extLst>
          </p:cNvPr>
          <p:cNvSpPr>
            <a:spLocks noGrp="1"/>
          </p:cNvSpPr>
          <p:nvPr>
            <p:ph type="dt" sz="half" idx="10"/>
          </p:nvPr>
        </p:nvSpPr>
        <p:spPr/>
        <p:txBody>
          <a:bodyPr/>
          <a:lstStyle/>
          <a:p>
            <a:fld id="{05BFA754-D5C3-4E66-96A6-867B257F58DC}" type="datetimeFigureOut">
              <a:rPr lang="en-US" smtClean="0"/>
              <a:t>9/7/23</a:t>
            </a:fld>
            <a:endParaRPr lang="en-US" dirty="0"/>
          </a:p>
        </p:txBody>
      </p:sp>
      <p:sp>
        <p:nvSpPr>
          <p:cNvPr id="6" name="Footer Placeholder 5">
            <a:extLst>
              <a:ext uri="{FF2B5EF4-FFF2-40B4-BE49-F238E27FC236}">
                <a16:creationId xmlns:a16="http://schemas.microsoft.com/office/drawing/2014/main" id="{23E178F4-13FD-0BD8-E0E9-4D461202DA2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70BD88-DFC5-EAB9-99BA-AF3CE874EA5E}"/>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1496926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61A2B-72F2-CE3C-E2D2-6A360CD1E6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18F26C-006F-E248-B4AF-BC3754D0D3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53D686-CC5E-5D0A-EC6E-88C11B0CB4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42378-2610-1C1F-C5B7-4042FDE047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528AB-5C47-90E3-9A76-D24DCA4EEC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5A08DE-50CC-46DC-1492-F43F5C6D86EF}"/>
              </a:ext>
            </a:extLst>
          </p:cNvPr>
          <p:cNvSpPr>
            <a:spLocks noGrp="1"/>
          </p:cNvSpPr>
          <p:nvPr>
            <p:ph type="dt" sz="half" idx="10"/>
          </p:nvPr>
        </p:nvSpPr>
        <p:spPr/>
        <p:txBody>
          <a:bodyPr/>
          <a:lstStyle/>
          <a:p>
            <a:fld id="{B61BEF0D-F0BB-DE4B-95CE-6DB70DBA9567}" type="datetimeFigureOut">
              <a:rPr lang="en-US" smtClean="0"/>
              <a:pPr/>
              <a:t>9/7/23</a:t>
            </a:fld>
            <a:endParaRPr lang="en-US" dirty="0"/>
          </a:p>
        </p:txBody>
      </p:sp>
      <p:sp>
        <p:nvSpPr>
          <p:cNvPr id="8" name="Footer Placeholder 7">
            <a:extLst>
              <a:ext uri="{FF2B5EF4-FFF2-40B4-BE49-F238E27FC236}">
                <a16:creationId xmlns:a16="http://schemas.microsoft.com/office/drawing/2014/main" id="{C571ED1A-576A-9BD0-131F-54739B3DE8C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9D59012-BE34-2E71-DAE0-03FCDEB43D1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5698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E42C4-B2C2-A131-34BB-4A08237EF5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FE28E8-FAB1-957C-7DB6-8CABCB33F2DB}"/>
              </a:ext>
            </a:extLst>
          </p:cNvPr>
          <p:cNvSpPr>
            <a:spLocks noGrp="1"/>
          </p:cNvSpPr>
          <p:nvPr>
            <p:ph type="dt" sz="half" idx="10"/>
          </p:nvPr>
        </p:nvSpPr>
        <p:spPr/>
        <p:txBody>
          <a:bodyPr/>
          <a:lstStyle/>
          <a:p>
            <a:fld id="{B61BEF0D-F0BB-DE4B-95CE-6DB70DBA9567}" type="datetimeFigureOut">
              <a:rPr lang="en-US" smtClean="0"/>
              <a:pPr/>
              <a:t>9/7/23</a:t>
            </a:fld>
            <a:endParaRPr lang="en-US" dirty="0"/>
          </a:p>
        </p:txBody>
      </p:sp>
      <p:sp>
        <p:nvSpPr>
          <p:cNvPr id="4" name="Footer Placeholder 3">
            <a:extLst>
              <a:ext uri="{FF2B5EF4-FFF2-40B4-BE49-F238E27FC236}">
                <a16:creationId xmlns:a16="http://schemas.microsoft.com/office/drawing/2014/main" id="{D8C6BC89-0D9F-6B7D-CDA4-8CF5EA46447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23064FA-F723-E3E9-6457-E2EA8A71E14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0837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FD9B5A-2BB1-FC6E-AF52-72AB286099CD}"/>
              </a:ext>
            </a:extLst>
          </p:cNvPr>
          <p:cNvSpPr>
            <a:spLocks noGrp="1"/>
          </p:cNvSpPr>
          <p:nvPr>
            <p:ph type="dt" sz="half" idx="10"/>
          </p:nvPr>
        </p:nvSpPr>
        <p:spPr/>
        <p:txBody>
          <a:bodyPr/>
          <a:lstStyle/>
          <a:p>
            <a:fld id="{B61BEF0D-F0BB-DE4B-95CE-6DB70DBA9567}" type="datetimeFigureOut">
              <a:rPr lang="en-US" smtClean="0"/>
              <a:pPr/>
              <a:t>9/7/23</a:t>
            </a:fld>
            <a:endParaRPr lang="en-US" dirty="0"/>
          </a:p>
        </p:txBody>
      </p:sp>
      <p:sp>
        <p:nvSpPr>
          <p:cNvPr id="3" name="Footer Placeholder 2">
            <a:extLst>
              <a:ext uri="{FF2B5EF4-FFF2-40B4-BE49-F238E27FC236}">
                <a16:creationId xmlns:a16="http://schemas.microsoft.com/office/drawing/2014/main" id="{8A1709E8-6DA4-1905-34A0-3DDE252303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01003E6-B456-8820-0720-4F661DD25B0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199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CA412-DBDD-2192-82B5-515D3539FA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2FDE74-BDBF-BAE7-D2B9-367BA3BFB4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9EC25E-42FA-9CB2-EFE7-0C6479FEE7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D7694B-50EE-A3D0-D899-075B86831830}"/>
              </a:ext>
            </a:extLst>
          </p:cNvPr>
          <p:cNvSpPr>
            <a:spLocks noGrp="1"/>
          </p:cNvSpPr>
          <p:nvPr>
            <p:ph type="dt" sz="half" idx="10"/>
          </p:nvPr>
        </p:nvSpPr>
        <p:spPr/>
        <p:txBody>
          <a:bodyPr/>
          <a:lstStyle/>
          <a:p>
            <a:fld id="{B61BEF0D-F0BB-DE4B-95CE-6DB70DBA9567}" type="datetimeFigureOut">
              <a:rPr lang="en-US" smtClean="0"/>
              <a:pPr/>
              <a:t>9/7/23</a:t>
            </a:fld>
            <a:endParaRPr lang="en-US" dirty="0"/>
          </a:p>
        </p:txBody>
      </p:sp>
      <p:sp>
        <p:nvSpPr>
          <p:cNvPr id="6" name="Footer Placeholder 5">
            <a:extLst>
              <a:ext uri="{FF2B5EF4-FFF2-40B4-BE49-F238E27FC236}">
                <a16:creationId xmlns:a16="http://schemas.microsoft.com/office/drawing/2014/main" id="{8EA85123-FFB5-4D6D-6593-BB56413ADB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4A982B9-5EC7-B467-AB93-C57B7A217B5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726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A9AF3-9563-6B61-42C3-905AB2C13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83C993-9F86-9191-5F6B-F66FA11513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F7C04F-4D5B-9684-30B0-8011D0C253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DBF871-D518-6445-788B-6C6581CD1C1C}"/>
              </a:ext>
            </a:extLst>
          </p:cNvPr>
          <p:cNvSpPr>
            <a:spLocks noGrp="1"/>
          </p:cNvSpPr>
          <p:nvPr>
            <p:ph type="dt" sz="half" idx="10"/>
          </p:nvPr>
        </p:nvSpPr>
        <p:spPr/>
        <p:txBody>
          <a:bodyPr/>
          <a:lstStyle/>
          <a:p>
            <a:fld id="{B61BEF0D-F0BB-DE4B-95CE-6DB70DBA9567}" type="datetimeFigureOut">
              <a:rPr lang="en-US" smtClean="0"/>
              <a:pPr/>
              <a:t>9/7/23</a:t>
            </a:fld>
            <a:endParaRPr lang="en-US" dirty="0"/>
          </a:p>
        </p:txBody>
      </p:sp>
      <p:sp>
        <p:nvSpPr>
          <p:cNvPr id="6" name="Footer Placeholder 5">
            <a:extLst>
              <a:ext uri="{FF2B5EF4-FFF2-40B4-BE49-F238E27FC236}">
                <a16:creationId xmlns:a16="http://schemas.microsoft.com/office/drawing/2014/main" id="{3DF89202-2622-8ACA-5BA2-7C5A3F09E7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58210D-3386-650F-502F-DB4A2EBAB22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7959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9FC579-ED6A-7EDD-B438-DFBD963CEB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02926D-7875-5EC7-8648-DA5061B964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D01161-DF43-2A7A-00A1-F1752594D6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9/7/23</a:t>
            </a:fld>
            <a:endParaRPr lang="en-US" dirty="0"/>
          </a:p>
        </p:txBody>
      </p:sp>
      <p:sp>
        <p:nvSpPr>
          <p:cNvPr id="5" name="Footer Placeholder 4">
            <a:extLst>
              <a:ext uri="{FF2B5EF4-FFF2-40B4-BE49-F238E27FC236}">
                <a16:creationId xmlns:a16="http://schemas.microsoft.com/office/drawing/2014/main" id="{41BDC534-FCB1-DAD1-8844-972850D2B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9402210-34DF-9D10-0DF4-B105B5AD1A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532482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15B7C6-CCE2-CA97-EF34-58494DBB1D35}"/>
              </a:ext>
            </a:extLst>
          </p:cNvPr>
          <p:cNvPicPr>
            <a:picLocks noChangeAspect="1"/>
          </p:cNvPicPr>
          <p:nvPr/>
        </p:nvPicPr>
        <p:blipFill>
          <a:blip r:embed="rId2"/>
          <a:stretch>
            <a:fillRect/>
          </a:stretch>
        </p:blipFill>
        <p:spPr>
          <a:xfrm>
            <a:off x="5176630" y="306438"/>
            <a:ext cx="1838739" cy="1881689"/>
          </a:xfrm>
          <a:prstGeom prst="rect">
            <a:avLst/>
          </a:prstGeom>
        </p:spPr>
      </p:pic>
      <p:sp>
        <p:nvSpPr>
          <p:cNvPr id="2" name="Title 1">
            <a:extLst>
              <a:ext uri="{FF2B5EF4-FFF2-40B4-BE49-F238E27FC236}">
                <a16:creationId xmlns:a16="http://schemas.microsoft.com/office/drawing/2014/main" id="{BFC94A78-015E-DAED-5EC8-C71B78607327}"/>
              </a:ext>
            </a:extLst>
          </p:cNvPr>
          <p:cNvSpPr>
            <a:spLocks noGrp="1"/>
          </p:cNvSpPr>
          <p:nvPr>
            <p:ph type="ctrTitle"/>
          </p:nvPr>
        </p:nvSpPr>
        <p:spPr>
          <a:xfrm>
            <a:off x="2692398" y="1555846"/>
            <a:ext cx="6815669" cy="1604798"/>
          </a:xfrm>
        </p:spPr>
        <p:txBody>
          <a:bodyPr>
            <a:normAutofit fontScale="90000"/>
          </a:bodyPr>
          <a:lstStyle/>
          <a:p>
            <a:br>
              <a:rPr lang="en-US" sz="1800" b="1" kern="100" dirty="0">
                <a:effectLst/>
                <a:latin typeface="Arial Rounded MT Bold" panose="020F0704030504030204" pitchFamily="34" charset="0"/>
                <a:ea typeface="Calibri" panose="020F0502020204030204" pitchFamily="34" charset="0"/>
                <a:cs typeface="Times New Roman" panose="02020603050405020304" pitchFamily="18" charset="0"/>
              </a:rPr>
            </a:br>
            <a:br>
              <a:rPr lang="en-US" sz="1800" b="1" kern="100" dirty="0">
                <a:effectLst/>
                <a:latin typeface="Arial Rounded MT Bold" panose="020F0704030504030204" pitchFamily="34" charset="0"/>
                <a:ea typeface="Calibri" panose="020F0502020204030204" pitchFamily="34" charset="0"/>
                <a:cs typeface="Times New Roman" panose="02020603050405020304" pitchFamily="18" charset="0"/>
              </a:rPr>
            </a:br>
            <a:br>
              <a:rPr lang="en-US" sz="1800" b="1" kern="100" dirty="0">
                <a:effectLst/>
                <a:latin typeface="Arial Rounded MT Bold" panose="020F0704030504030204" pitchFamily="34" charset="0"/>
                <a:ea typeface="Calibri" panose="020F0502020204030204" pitchFamily="34" charset="0"/>
                <a:cs typeface="Times New Roman" panose="02020603050405020304" pitchFamily="18" charset="0"/>
              </a:rPr>
            </a:br>
            <a:br>
              <a:rPr lang="en-US" sz="1800" b="1" kern="100" dirty="0">
                <a:effectLst/>
                <a:latin typeface="Arial Rounded MT Bold" panose="020F0704030504030204" pitchFamily="34" charset="0"/>
                <a:ea typeface="Calibri" panose="020F0502020204030204" pitchFamily="34" charset="0"/>
                <a:cs typeface="Times New Roman" panose="02020603050405020304" pitchFamily="18" charset="0"/>
              </a:rPr>
            </a:br>
            <a:br>
              <a:rPr lang="en-US" sz="1800" b="1" kern="100" dirty="0">
                <a:effectLst/>
                <a:latin typeface="Arial Rounded MT Bold" panose="020F0704030504030204" pitchFamily="34" charset="0"/>
                <a:ea typeface="Calibri" panose="020F0502020204030204" pitchFamily="34" charset="0"/>
                <a:cs typeface="Times New Roman" panose="02020603050405020304" pitchFamily="18" charset="0"/>
              </a:rPr>
            </a:br>
            <a:br>
              <a:rPr lang="en-US" sz="1800" b="1" kern="100" dirty="0">
                <a:effectLst/>
                <a:latin typeface="Arial Rounded MT Bold" panose="020F0704030504030204" pitchFamily="34" charset="0"/>
                <a:ea typeface="Calibri" panose="020F0502020204030204" pitchFamily="34" charset="0"/>
                <a:cs typeface="Times New Roman" panose="02020603050405020304" pitchFamily="18" charset="0"/>
              </a:rPr>
            </a:br>
            <a:r>
              <a:rPr lang="en-US" sz="2800" b="1" kern="100" dirty="0">
                <a:solidFill>
                  <a:srgbClr val="002060"/>
                </a:solidFill>
                <a:effectLst/>
                <a:latin typeface="Arial Rounded MT Bold" panose="020F0704030504030204" pitchFamily="34" charset="0"/>
                <a:ea typeface="Calibri" panose="020F0502020204030204" pitchFamily="34" charset="0"/>
                <a:cs typeface="Times New Roman" panose="02020603050405020304" pitchFamily="18" charset="0"/>
              </a:rPr>
              <a:t>***</a:t>
            </a:r>
            <a:endParaRPr lang="en-US" sz="2800" dirty="0">
              <a:solidFill>
                <a:srgbClr val="002060"/>
              </a:solidFill>
            </a:endParaRPr>
          </a:p>
        </p:txBody>
      </p:sp>
      <p:sp>
        <p:nvSpPr>
          <p:cNvPr id="3" name="Subtitle 2">
            <a:extLst>
              <a:ext uri="{FF2B5EF4-FFF2-40B4-BE49-F238E27FC236}">
                <a16:creationId xmlns:a16="http://schemas.microsoft.com/office/drawing/2014/main" id="{7A757417-2E42-0642-19E6-9CBF46D11B57}"/>
              </a:ext>
            </a:extLst>
          </p:cNvPr>
          <p:cNvSpPr>
            <a:spLocks noGrp="1"/>
          </p:cNvSpPr>
          <p:nvPr>
            <p:ph type="subTitle" idx="1"/>
          </p:nvPr>
        </p:nvSpPr>
        <p:spPr>
          <a:xfrm>
            <a:off x="1801505" y="2990526"/>
            <a:ext cx="8557146" cy="3867473"/>
          </a:xfrm>
        </p:spPr>
        <p:txBody>
          <a:bodyPr>
            <a:normAutofit fontScale="32500" lnSpcReduction="20000"/>
          </a:bodyPr>
          <a:lstStyle/>
          <a:p>
            <a:pPr>
              <a:lnSpc>
                <a:spcPct val="110000"/>
              </a:lnSpc>
            </a:pPr>
            <a:r>
              <a:rPr lang="en-US" sz="5600" b="1" kern="100" dirty="0">
                <a:latin typeface="Arial Rounded MT Bold" panose="020F0704030504030204" pitchFamily="34" charset="0"/>
                <a:ea typeface="Calibri" panose="020F0502020204030204" pitchFamily="34" charset="0"/>
                <a:cs typeface="Times New Roman" panose="02020603050405020304" pitchFamily="18" charset="0"/>
              </a:rPr>
              <a:t>1</a:t>
            </a:r>
            <a:r>
              <a:rPr lang="en-US" sz="5600" b="1" kern="100" baseline="30000" dirty="0">
                <a:latin typeface="Arial Rounded MT Bold" panose="020F0704030504030204" pitchFamily="34" charset="0"/>
                <a:ea typeface="Calibri" panose="020F0502020204030204" pitchFamily="34" charset="0"/>
                <a:cs typeface="Times New Roman" panose="02020603050405020304" pitchFamily="18" charset="0"/>
              </a:rPr>
              <a:t>st</a:t>
            </a:r>
            <a:r>
              <a:rPr lang="en-US" sz="5600" b="1" kern="100" dirty="0">
                <a:latin typeface="Arial Rounded MT Bold" panose="020F0704030504030204" pitchFamily="34" charset="0"/>
                <a:ea typeface="Calibri" panose="020F0502020204030204" pitchFamily="34" charset="0"/>
                <a:cs typeface="Times New Roman" panose="02020603050405020304" pitchFamily="18" charset="0"/>
              </a:rPr>
              <a:t> National Economic Conference</a:t>
            </a:r>
          </a:p>
          <a:p>
            <a:pPr>
              <a:lnSpc>
                <a:spcPct val="110000"/>
              </a:lnSpc>
            </a:pPr>
            <a:r>
              <a:rPr lang="en-US" sz="5600" b="1" kern="100" dirty="0">
                <a:latin typeface="Arial Rounded MT Bold" panose="020F0704030504030204" pitchFamily="34" charset="0"/>
                <a:ea typeface="Calibri" panose="020F0502020204030204" pitchFamily="34" charset="0"/>
                <a:cs typeface="Times New Roman" panose="02020603050405020304" pitchFamily="18" charset="0"/>
              </a:rPr>
              <a:t>4</a:t>
            </a:r>
            <a:r>
              <a:rPr lang="en-US" sz="5600" b="1" kern="100" baseline="30000" dirty="0">
                <a:latin typeface="Arial Rounded MT Bold" panose="020F0704030504030204" pitchFamily="34" charset="0"/>
                <a:ea typeface="Calibri" panose="020F0502020204030204" pitchFamily="34" charset="0"/>
                <a:cs typeface="Times New Roman" panose="02020603050405020304" pitchFamily="18" charset="0"/>
              </a:rPr>
              <a:t>th</a:t>
            </a:r>
            <a:r>
              <a:rPr lang="en-US" sz="5600" b="1" kern="100" dirty="0">
                <a:latin typeface="Arial Rounded MT Bold" panose="020F0704030504030204" pitchFamily="34" charset="0"/>
                <a:ea typeface="Calibri" panose="020F0502020204030204" pitchFamily="34" charset="0"/>
                <a:cs typeface="Times New Roman" panose="02020603050405020304" pitchFamily="18" charset="0"/>
              </a:rPr>
              <a:t> - 8</a:t>
            </a:r>
            <a:r>
              <a:rPr lang="en-US" sz="5600" b="1" kern="100" baseline="30000" dirty="0">
                <a:latin typeface="Arial Rounded MT Bold" panose="020F0704030504030204" pitchFamily="34" charset="0"/>
                <a:ea typeface="Calibri" panose="020F0502020204030204" pitchFamily="34" charset="0"/>
                <a:cs typeface="Times New Roman" panose="02020603050405020304" pitchFamily="18" charset="0"/>
              </a:rPr>
              <a:t>th</a:t>
            </a:r>
            <a:r>
              <a:rPr lang="en-US" sz="5600" b="1" kern="100" dirty="0">
                <a:latin typeface="Arial Rounded MT Bold" panose="020F0704030504030204" pitchFamily="34" charset="0"/>
                <a:ea typeface="Calibri" panose="020F0502020204030204" pitchFamily="34" charset="0"/>
                <a:cs typeface="Times New Roman" panose="02020603050405020304" pitchFamily="18" charset="0"/>
              </a:rPr>
              <a:t> September 2023</a:t>
            </a:r>
          </a:p>
          <a:p>
            <a:pPr>
              <a:lnSpc>
                <a:spcPct val="110000"/>
              </a:lnSpc>
            </a:pPr>
            <a:endParaRPr lang="en-US" sz="2800" b="1" kern="100" dirty="0">
              <a:latin typeface="Arial Rounded MT Bold" panose="020F0704030504030204" pitchFamily="34" charset="0"/>
              <a:ea typeface="Calibri" panose="020F0502020204030204" pitchFamily="34" charset="0"/>
              <a:cs typeface="Times New Roman" panose="02020603050405020304" pitchFamily="18" charset="0"/>
            </a:endParaRPr>
          </a:p>
          <a:p>
            <a:pPr>
              <a:lnSpc>
                <a:spcPct val="110000"/>
              </a:lnSpc>
            </a:pPr>
            <a:r>
              <a:rPr lang="en-US" sz="5500" b="1" kern="100" dirty="0">
                <a:latin typeface="Arial Rounded MT Bold" panose="020F0704030504030204" pitchFamily="34" charset="0"/>
                <a:ea typeface="Calibri" panose="020F0502020204030204" pitchFamily="34" charset="0"/>
                <a:cs typeface="Times New Roman" panose="02020603050405020304" pitchFamily="18" charset="0"/>
              </a:rPr>
              <a:t>***</a:t>
            </a:r>
          </a:p>
          <a:p>
            <a:pPr>
              <a:lnSpc>
                <a:spcPct val="110000"/>
              </a:lnSpc>
            </a:pPr>
            <a:r>
              <a:rPr lang="en-US" sz="5600" b="1" i="1" kern="100" dirty="0">
                <a:latin typeface="Calibri" panose="020F0502020204030204" pitchFamily="34" charset="0"/>
                <a:ea typeface="Calibri" panose="020F0502020204030204" pitchFamily="34" charset="0"/>
                <a:cs typeface="Times New Roman" panose="02020603050405020304" pitchFamily="18" charset="0"/>
              </a:rPr>
              <a:t>Under the Theme:</a:t>
            </a:r>
          </a:p>
          <a:p>
            <a:pPr>
              <a:lnSpc>
                <a:spcPct val="110000"/>
              </a:lnSpc>
            </a:pPr>
            <a:r>
              <a:rPr lang="en-US" sz="5600" b="1" i="1" kern="100" dirty="0">
                <a:latin typeface="Calibri" panose="020F0502020204030204" pitchFamily="34" charset="0"/>
                <a:ea typeface="Calibri" panose="020F0502020204030204" pitchFamily="34" charset="0"/>
                <a:cs typeface="Times New Roman" panose="02020603050405020304" pitchFamily="18" charset="0"/>
              </a:rPr>
              <a:t> “</a:t>
            </a:r>
            <a:r>
              <a:rPr lang="en-US" sz="5600" b="1" i="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Towards a diversified, inclusive &amp; sustainable economic growth”</a:t>
            </a:r>
            <a:endParaRPr lang="en-US" sz="56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endParaRPr lang="en-US" sz="5600" kern="100" dirty="0">
              <a:latin typeface="Berlin Sans FB Demi" panose="020E0802020502020306" pitchFamily="34" charset="0"/>
              <a:ea typeface="Calibri" panose="020F0502020204030204" pitchFamily="34" charset="0"/>
              <a:cs typeface="Times New Roman" panose="02020603050405020304" pitchFamily="18" charset="0"/>
            </a:endParaRPr>
          </a:p>
          <a:p>
            <a:pPr>
              <a:lnSpc>
                <a:spcPct val="110000"/>
              </a:lnSpc>
            </a:pPr>
            <a:r>
              <a:rPr lang="en-US" sz="5600" kern="100" dirty="0">
                <a:latin typeface="Berlin Sans FB Demi" panose="020E0802020502020306" pitchFamily="34" charset="0"/>
                <a:ea typeface="Calibri" panose="020F0502020204030204" pitchFamily="34" charset="0"/>
                <a:cs typeface="Times New Roman" panose="02020603050405020304" pitchFamily="18" charset="0"/>
              </a:rPr>
              <a:t>South Sudan Investment Prospectives and Challenges</a:t>
            </a:r>
          </a:p>
          <a:p>
            <a:pPr>
              <a:lnSpc>
                <a:spcPct val="110000"/>
              </a:lnSpc>
            </a:pPr>
            <a:r>
              <a:rPr lang="en-US" sz="5600" kern="100">
                <a:latin typeface="Berlin Sans FB Demi" panose="020E0802020502020306" pitchFamily="34" charset="0"/>
                <a:ea typeface="Calibri" panose="020F0502020204030204" pitchFamily="34" charset="0"/>
                <a:cs typeface="Times New Roman" panose="02020603050405020304" pitchFamily="18" charset="0"/>
              </a:rPr>
              <a:t>Hon. Dhieu</a:t>
            </a:r>
            <a:r>
              <a:rPr lang="en-US" sz="5600" kern="100" dirty="0">
                <a:latin typeface="Berlin Sans FB Demi" panose="020E0802020502020306" pitchFamily="34" charset="0"/>
                <a:ea typeface="Calibri" panose="020F0502020204030204" pitchFamily="34" charset="0"/>
                <a:cs typeface="Times New Roman" panose="02020603050405020304" pitchFamily="18" charset="0"/>
              </a:rPr>
              <a:t> Mathok Diing </a:t>
            </a:r>
            <a:r>
              <a:rPr lang="en-US" sz="5600" kern="100" dirty="0" err="1">
                <a:latin typeface="Berlin Sans FB Demi" panose="020E0802020502020306" pitchFamily="34" charset="0"/>
                <a:ea typeface="Calibri" panose="020F0502020204030204" pitchFamily="34" charset="0"/>
                <a:cs typeface="Times New Roman" panose="02020603050405020304" pitchFamily="18" charset="0"/>
              </a:rPr>
              <a:t>Wol</a:t>
            </a:r>
            <a:r>
              <a:rPr lang="en-US" sz="5600" kern="100" dirty="0">
                <a:latin typeface="Berlin Sans FB Demi" panose="020E0802020502020306" pitchFamily="34" charset="0"/>
                <a:ea typeface="Calibri" panose="020F0502020204030204" pitchFamily="34" charset="0"/>
                <a:cs typeface="Times New Roman" panose="02020603050405020304" pitchFamily="18" charset="0"/>
              </a:rPr>
              <a:t>, PhD</a:t>
            </a:r>
          </a:p>
          <a:p>
            <a:endParaRPr lang="en-US" sz="3000" b="1" dirty="0">
              <a:solidFill>
                <a:schemeClr val="tx1"/>
              </a:solidFill>
            </a:endParaRPr>
          </a:p>
          <a:p>
            <a:r>
              <a:rPr lang="en-US" sz="5600" b="1" dirty="0">
                <a:solidFill>
                  <a:schemeClr val="tx1"/>
                </a:solidFill>
              </a:rPr>
              <a:t> Ministry of Investment</a:t>
            </a:r>
          </a:p>
        </p:txBody>
      </p:sp>
      <p:sp>
        <p:nvSpPr>
          <p:cNvPr id="6" name="TextBox 5">
            <a:extLst>
              <a:ext uri="{FF2B5EF4-FFF2-40B4-BE49-F238E27FC236}">
                <a16:creationId xmlns:a16="http://schemas.microsoft.com/office/drawing/2014/main" id="{2D87CD68-B1DD-794A-1310-9D8312415A9F}"/>
              </a:ext>
            </a:extLst>
          </p:cNvPr>
          <p:cNvSpPr txBox="1"/>
          <p:nvPr/>
        </p:nvSpPr>
        <p:spPr>
          <a:xfrm>
            <a:off x="4187817" y="2358245"/>
            <a:ext cx="4075045" cy="406714"/>
          </a:xfrm>
          <a:prstGeom prst="rect">
            <a:avLst/>
          </a:prstGeom>
          <a:noFill/>
        </p:spPr>
        <p:txBody>
          <a:bodyPr wrap="square">
            <a:spAutoFit/>
          </a:bodyPr>
          <a:lstStyle/>
          <a:p>
            <a:pPr marL="0" marR="0" algn="ctr">
              <a:lnSpc>
                <a:spcPct val="107000"/>
              </a:lnSpc>
              <a:spcBef>
                <a:spcPts val="0"/>
              </a:spcBef>
              <a:spcAft>
                <a:spcPts val="800"/>
              </a:spcAft>
            </a:pPr>
            <a:r>
              <a:rPr lang="en-US" sz="2000" kern="100" dirty="0">
                <a:effectLst/>
                <a:latin typeface="Bodoni MT Black" panose="02070A03080606020203" pitchFamily="18" charset="0"/>
                <a:ea typeface="Calibri" panose="020F0502020204030204" pitchFamily="34" charset="0"/>
                <a:cs typeface="Times New Roman" panose="02020603050405020304" pitchFamily="18" charset="0"/>
              </a:rPr>
              <a:t>Ministry of Investment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5200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421"/>
            <a:ext cx="10515600" cy="382137"/>
          </a:xfrm>
        </p:spPr>
        <p:txBody>
          <a:bodyPr>
            <a:normAutofit fontScale="90000"/>
          </a:bodyPr>
          <a:lstStyle/>
          <a:p>
            <a:br>
              <a:rPr lang="en-US" sz="2200" b="1" dirty="0"/>
            </a:br>
            <a:r>
              <a:rPr lang="en-US" sz="2200" b="1" dirty="0">
                <a:latin typeface="Times New Roman" panose="02020603050405020304" pitchFamily="18" charset="0"/>
                <a:cs typeface="Times New Roman" panose="02020603050405020304" pitchFamily="18" charset="0"/>
              </a:rPr>
              <a:t>Chart N0 4:</a:t>
            </a:r>
            <a:r>
              <a:rPr lang="en-US" sz="2200" dirty="0">
                <a:latin typeface="Times New Roman" panose="02020603050405020304" pitchFamily="18" charset="0"/>
                <a:cs typeface="Times New Roman" panose="02020603050405020304" pitchFamily="18" charset="0"/>
              </a:rPr>
              <a:t>  Companies by country of origin</a:t>
            </a: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9242" y="682388"/>
            <a:ext cx="8941557" cy="641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8056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99533A0-F9F9-D26D-09C7-75EF032AD437}"/>
              </a:ext>
            </a:extLst>
          </p:cNvPr>
          <p:cNvGraphicFramePr>
            <a:graphicFrameLocks noGrp="1"/>
          </p:cNvGraphicFramePr>
          <p:nvPr>
            <p:ph idx="1"/>
            <p:extLst>
              <p:ext uri="{D42A27DB-BD31-4B8C-83A1-F6EECF244321}">
                <p14:modId xmlns:p14="http://schemas.microsoft.com/office/powerpoint/2010/main" val="1965747261"/>
              </p:ext>
            </p:extLst>
          </p:nvPr>
        </p:nvGraphicFramePr>
        <p:xfrm>
          <a:off x="509666" y="928914"/>
          <a:ext cx="10956620" cy="5744934"/>
        </p:xfrm>
        <a:graphic>
          <a:graphicData uri="http://schemas.openxmlformats.org/drawingml/2006/table">
            <a:tbl>
              <a:tblPr firstRow="1" firstCol="1" bandRow="1">
                <a:tableStyleId>{5C22544A-7EE6-4342-B048-85BDC9FD1C3A}</a:tableStyleId>
              </a:tblPr>
              <a:tblGrid>
                <a:gridCol w="621539">
                  <a:extLst>
                    <a:ext uri="{9D8B030D-6E8A-4147-A177-3AD203B41FA5}">
                      <a16:colId xmlns:a16="http://schemas.microsoft.com/office/drawing/2014/main" val="2572887361"/>
                    </a:ext>
                  </a:extLst>
                </a:gridCol>
                <a:gridCol w="2138960">
                  <a:extLst>
                    <a:ext uri="{9D8B030D-6E8A-4147-A177-3AD203B41FA5}">
                      <a16:colId xmlns:a16="http://schemas.microsoft.com/office/drawing/2014/main" val="79614855"/>
                    </a:ext>
                  </a:extLst>
                </a:gridCol>
                <a:gridCol w="2049030">
                  <a:extLst>
                    <a:ext uri="{9D8B030D-6E8A-4147-A177-3AD203B41FA5}">
                      <a16:colId xmlns:a16="http://schemas.microsoft.com/office/drawing/2014/main" val="88794675"/>
                    </a:ext>
                  </a:extLst>
                </a:gridCol>
                <a:gridCol w="6147091">
                  <a:extLst>
                    <a:ext uri="{9D8B030D-6E8A-4147-A177-3AD203B41FA5}">
                      <a16:colId xmlns:a16="http://schemas.microsoft.com/office/drawing/2014/main" val="138632865"/>
                    </a:ext>
                  </a:extLst>
                </a:gridCol>
              </a:tblGrid>
              <a:tr h="159276">
                <a:tc>
                  <a:txBody>
                    <a:bodyPr/>
                    <a:lstStyle/>
                    <a:p>
                      <a:pPr marL="0" marR="0" algn="ctr">
                        <a:lnSpc>
                          <a:spcPct val="107000"/>
                        </a:lnSpc>
                        <a:spcBef>
                          <a:spcPts val="0"/>
                        </a:spcBef>
                        <a:spcAft>
                          <a:spcPts val="0"/>
                        </a:spcAft>
                      </a:pPr>
                      <a:r>
                        <a:rPr lang="en-US" sz="1600" b="1" dirty="0">
                          <a:effectLst/>
                        </a:rPr>
                        <a:t>N/S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dirty="0">
                          <a:effectLst/>
                        </a:rPr>
                        <a:t>Sector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dirty="0">
                          <a:effectLst/>
                        </a:rPr>
                        <a:t>Number of Companies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Area of activity</a:t>
                      </a:r>
                    </a:p>
                  </a:txBody>
                  <a:tcPr marL="68580" marR="68580" marT="0" marB="0"/>
                </a:tc>
                <a:extLst>
                  <a:ext uri="{0D108BD9-81ED-4DB2-BD59-A6C34878D82A}">
                    <a16:rowId xmlns:a16="http://schemas.microsoft.com/office/drawing/2014/main" val="2382224405"/>
                  </a:ext>
                </a:extLst>
              </a:tr>
              <a:tr h="3466107">
                <a:tc>
                  <a:txBody>
                    <a:bodyPr/>
                    <a:lstStyle/>
                    <a:p>
                      <a:pPr marL="0" marR="0">
                        <a:lnSpc>
                          <a:spcPct val="107000"/>
                        </a:lnSpc>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1400" dirty="0">
                        <a:effectLst/>
                      </a:endParaRPr>
                    </a:p>
                    <a:p>
                      <a:pPr marL="0" marR="0">
                        <a:lnSpc>
                          <a:spcPct val="107000"/>
                        </a:lnSpc>
                        <a:spcBef>
                          <a:spcPts val="0"/>
                        </a:spcBef>
                        <a:spcAft>
                          <a:spcPts val="0"/>
                        </a:spcAft>
                      </a:pPr>
                      <a:endParaRPr lang="en-US" sz="1400" dirty="0">
                        <a:effectLst/>
                      </a:endParaRPr>
                    </a:p>
                    <a:p>
                      <a:pPr marL="0" marR="0">
                        <a:lnSpc>
                          <a:spcPct val="107000"/>
                        </a:lnSpc>
                        <a:spcBef>
                          <a:spcPts val="0"/>
                        </a:spcBef>
                        <a:spcAft>
                          <a:spcPts val="0"/>
                        </a:spcAft>
                      </a:pPr>
                      <a:endParaRPr lang="en-US" sz="1400" dirty="0">
                        <a:effectLst/>
                      </a:endParaRPr>
                    </a:p>
                    <a:p>
                      <a:pPr marL="0" marR="0">
                        <a:lnSpc>
                          <a:spcPct val="107000"/>
                        </a:lnSpc>
                        <a:spcBef>
                          <a:spcPts val="0"/>
                        </a:spcBef>
                        <a:spcAft>
                          <a:spcPts val="0"/>
                        </a:spcAft>
                      </a:pPr>
                      <a:endParaRPr lang="en-US" sz="1400" dirty="0">
                        <a:effectLst/>
                      </a:endParaRPr>
                    </a:p>
                    <a:p>
                      <a:pPr marL="0" marR="0">
                        <a:lnSpc>
                          <a:spcPct val="107000"/>
                        </a:lnSpc>
                        <a:spcBef>
                          <a:spcPts val="0"/>
                        </a:spcBef>
                        <a:spcAft>
                          <a:spcPts val="0"/>
                        </a:spcAft>
                      </a:pPr>
                      <a:endParaRPr lang="en-US" sz="1400" dirty="0">
                        <a:effectLst/>
                      </a:endParaRPr>
                    </a:p>
                    <a:p>
                      <a:pPr marL="0" marR="0">
                        <a:lnSpc>
                          <a:spcPct val="107000"/>
                        </a:lnSpc>
                        <a:spcBef>
                          <a:spcPts val="0"/>
                        </a:spcBef>
                        <a:spcAft>
                          <a:spcPts val="0"/>
                        </a:spcAft>
                      </a:pPr>
                      <a:endParaRPr lang="en-US" sz="1400" dirty="0">
                        <a:effectLst/>
                      </a:endParaRPr>
                    </a:p>
                    <a:p>
                      <a:pPr marL="0" marR="0">
                        <a:lnSpc>
                          <a:spcPct val="107000"/>
                        </a:lnSpc>
                        <a:spcBef>
                          <a:spcPts val="0"/>
                        </a:spcBef>
                        <a:spcAft>
                          <a:spcPts val="0"/>
                        </a:spcAft>
                      </a:pPr>
                      <a:r>
                        <a:rPr lang="en-US" sz="1800" dirty="0">
                          <a:effectLst/>
                        </a:rPr>
                        <a:t>Services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r>
                        <a:rPr lang="en-US" sz="1800" dirty="0">
                          <a:effectLst/>
                        </a:rPr>
                        <a:t>469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endParaRPr lang="en-US" sz="1100" dirty="0">
                        <a:effectLst/>
                      </a:endParaRPr>
                    </a:p>
                    <a:p>
                      <a:pPr marL="0" marR="0">
                        <a:lnSpc>
                          <a:spcPct val="107000"/>
                        </a:lnSpc>
                        <a:spcBef>
                          <a:spcPts val="0"/>
                        </a:spcBef>
                        <a:spcAft>
                          <a:spcPts val="0"/>
                        </a:spcAft>
                      </a:pPr>
                      <a:r>
                        <a:rPr lang="en-US" sz="1800" dirty="0">
                          <a:effectLst/>
                        </a:rPr>
                        <a:t>Infrastructure, Education, General Trading, Insurance, Security Services, Hospitality and Hotel, Tourism, Travel Agents, Aviation, Health services, Disaster Management, Warehousing, Oil and Gas, Banking Services, Logistics, Water, Drillings, Telecommunication. Electronics, Engineering, Information Technology, Printing Press, Betting Sport, Mining, and Hardware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9483914"/>
                  </a:ext>
                </a:extLst>
              </a:tr>
              <a:tr h="1178846">
                <a:tc>
                  <a:txBody>
                    <a:bodyPr/>
                    <a:lstStyle/>
                    <a:p>
                      <a:pPr marL="0" marR="0">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Industrial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Beverages, Water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7946441"/>
                  </a:ext>
                </a:extLst>
              </a:tr>
              <a:tr h="850680">
                <a:tc>
                  <a:txBody>
                    <a:bodyPr/>
                    <a:lstStyle/>
                    <a:p>
                      <a:pPr marL="0" marR="0">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Agriculture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Farming, seeds, and agricultural equipment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7885457"/>
                  </a:ext>
                </a:extLst>
              </a:tr>
            </a:tbl>
          </a:graphicData>
        </a:graphic>
      </p:graphicFrame>
      <p:sp>
        <p:nvSpPr>
          <p:cNvPr id="5" name="Rectangle 1">
            <a:extLst>
              <a:ext uri="{FF2B5EF4-FFF2-40B4-BE49-F238E27FC236}">
                <a16:creationId xmlns:a16="http://schemas.microsoft.com/office/drawing/2014/main" id="{D707C03B-C292-3A73-56A1-EC14B42F605D}"/>
              </a:ext>
            </a:extLst>
          </p:cNvPr>
          <p:cNvSpPr>
            <a:spLocks noChangeArrowheads="1"/>
          </p:cNvSpPr>
          <p:nvPr/>
        </p:nvSpPr>
        <p:spPr bwMode="auto">
          <a:xfrm>
            <a:off x="509666" y="590360"/>
            <a:ext cx="101533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number of registered Companies by Sectors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22331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0D3CE-43BC-F5B1-FE76-19363976D06B}"/>
              </a:ext>
            </a:extLst>
          </p:cNvPr>
          <p:cNvSpPr>
            <a:spLocks noGrp="1"/>
          </p:cNvSpPr>
          <p:nvPr>
            <p:ph type="title"/>
          </p:nvPr>
        </p:nvSpPr>
        <p:spPr>
          <a:xfrm>
            <a:off x="838200" y="365126"/>
            <a:ext cx="10515600" cy="489314"/>
          </a:xfrm>
        </p:spPr>
        <p:txBody>
          <a:bodyPr>
            <a:normAutofi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Registered Companies by the Countries of Origin from January 2022 to date</a:t>
            </a:r>
            <a:endParaRPr lang="en-US" dirty="0"/>
          </a:p>
        </p:txBody>
      </p:sp>
      <p:graphicFrame>
        <p:nvGraphicFramePr>
          <p:cNvPr id="6" name="Content Placeholder 5">
            <a:extLst>
              <a:ext uri="{FF2B5EF4-FFF2-40B4-BE49-F238E27FC236}">
                <a16:creationId xmlns:a16="http://schemas.microsoft.com/office/drawing/2014/main" id="{FCF870F1-36FA-0854-0762-E1F857C02A7C}"/>
              </a:ext>
            </a:extLst>
          </p:cNvPr>
          <p:cNvGraphicFramePr>
            <a:graphicFrameLocks noGrp="1"/>
          </p:cNvGraphicFramePr>
          <p:nvPr>
            <p:ph idx="1"/>
            <p:extLst>
              <p:ext uri="{D42A27DB-BD31-4B8C-83A1-F6EECF244321}">
                <p14:modId xmlns:p14="http://schemas.microsoft.com/office/powerpoint/2010/main" val="650055725"/>
              </p:ext>
            </p:extLst>
          </p:nvPr>
        </p:nvGraphicFramePr>
        <p:xfrm>
          <a:off x="943429" y="854439"/>
          <a:ext cx="10682514" cy="6442537"/>
        </p:xfrm>
        <a:graphic>
          <a:graphicData uri="http://schemas.openxmlformats.org/drawingml/2006/table">
            <a:tbl>
              <a:tblPr firstRow="1" firstCol="1" bandRow="1">
                <a:tableStyleId>{5C22544A-7EE6-4342-B048-85BDC9FD1C3A}</a:tableStyleId>
              </a:tblPr>
              <a:tblGrid>
                <a:gridCol w="1081186">
                  <a:extLst>
                    <a:ext uri="{9D8B030D-6E8A-4147-A177-3AD203B41FA5}">
                      <a16:colId xmlns:a16="http://schemas.microsoft.com/office/drawing/2014/main" val="1473471722"/>
                    </a:ext>
                  </a:extLst>
                </a:gridCol>
                <a:gridCol w="2927613">
                  <a:extLst>
                    <a:ext uri="{9D8B030D-6E8A-4147-A177-3AD203B41FA5}">
                      <a16:colId xmlns:a16="http://schemas.microsoft.com/office/drawing/2014/main" val="1982181985"/>
                    </a:ext>
                  </a:extLst>
                </a:gridCol>
                <a:gridCol w="6673715">
                  <a:extLst>
                    <a:ext uri="{9D8B030D-6E8A-4147-A177-3AD203B41FA5}">
                      <a16:colId xmlns:a16="http://schemas.microsoft.com/office/drawing/2014/main" val="837627668"/>
                    </a:ext>
                  </a:extLst>
                </a:gridCol>
              </a:tblGrid>
              <a:tr h="298303">
                <a:tc>
                  <a:txBody>
                    <a:bodyPr/>
                    <a:lstStyle/>
                    <a:p>
                      <a:pPr marL="0" marR="0">
                        <a:lnSpc>
                          <a:spcPct val="107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Nationality of Company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Number of Company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2473695309"/>
                  </a:ext>
                </a:extLst>
              </a:tr>
              <a:tr h="298303">
                <a:tc>
                  <a:txBody>
                    <a:bodyPr/>
                    <a:lstStyle/>
                    <a:p>
                      <a:pPr marL="0" marR="0">
                        <a:lnSpc>
                          <a:spcPct val="107000"/>
                        </a:lnSpc>
                        <a:spcBef>
                          <a:spcPts val="0"/>
                        </a:spcBef>
                        <a:spcAft>
                          <a:spcPts val="0"/>
                        </a:spcAft>
                      </a:pPr>
                      <a:r>
                        <a:rPr lang="en-US" sz="1200" dirty="0">
                          <a:effectLst/>
                        </a:rPr>
                        <a:t>S/n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South Sudan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98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489681630"/>
                  </a:ext>
                </a:extLst>
              </a:tr>
              <a:tr h="298303">
                <a:tc>
                  <a:txBody>
                    <a:bodyPr/>
                    <a:lstStyle/>
                    <a:p>
                      <a:pPr marL="0" marR="0">
                        <a:lnSpc>
                          <a:spcPct val="107000"/>
                        </a:lnSpc>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China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a:effectLst/>
                        </a:rPr>
                        <a:t>32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3907597600"/>
                  </a:ext>
                </a:extLst>
              </a:tr>
              <a:tr h="298303">
                <a:tc>
                  <a:txBody>
                    <a:bodyPr/>
                    <a:lstStyle/>
                    <a:p>
                      <a:pPr marL="0" marR="0">
                        <a:lnSpc>
                          <a:spcPct val="107000"/>
                        </a:lnSpc>
                        <a:spcBef>
                          <a:spcPts val="0"/>
                        </a:spcBef>
                        <a:spcAft>
                          <a:spcPts val="0"/>
                        </a:spcAft>
                      </a:pPr>
                      <a:r>
                        <a:rPr lang="en-US" sz="1200" dirty="0">
                          <a:effectLst/>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Ethiopia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a:effectLst/>
                        </a:rPr>
                        <a:t>26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2897221266"/>
                  </a:ext>
                </a:extLst>
              </a:tr>
              <a:tr h="298303">
                <a:tc>
                  <a:txBody>
                    <a:bodyPr/>
                    <a:lstStyle/>
                    <a:p>
                      <a:pPr marL="0" marR="0">
                        <a:lnSpc>
                          <a:spcPct val="107000"/>
                        </a:lnSpc>
                        <a:spcBef>
                          <a:spcPts val="0"/>
                        </a:spcBef>
                        <a:spcAft>
                          <a:spcPts val="0"/>
                        </a:spcAft>
                      </a:pPr>
                      <a:r>
                        <a:rPr lang="en-US" sz="1200" dirty="0">
                          <a:effectLst/>
                        </a:rPr>
                        <a:t>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Somalia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a:effectLst/>
                        </a:rPr>
                        <a:t>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2791720075"/>
                  </a:ext>
                </a:extLst>
              </a:tr>
              <a:tr h="298303">
                <a:tc>
                  <a:txBody>
                    <a:bodyPr/>
                    <a:lstStyle/>
                    <a:p>
                      <a:pPr marL="0" marR="0">
                        <a:lnSpc>
                          <a:spcPct val="107000"/>
                        </a:lnSpc>
                        <a:spcBef>
                          <a:spcPts val="0"/>
                        </a:spcBef>
                        <a:spcAft>
                          <a:spcPts val="0"/>
                        </a:spcAft>
                      </a:pPr>
                      <a:r>
                        <a:rPr lang="en-US" sz="1200" dirty="0">
                          <a:effectLst/>
                        </a:rPr>
                        <a:t>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Eritrea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a:effectLst/>
                        </a:rPr>
                        <a:t>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3792625013"/>
                  </a:ext>
                </a:extLst>
              </a:tr>
              <a:tr h="298303">
                <a:tc>
                  <a:txBody>
                    <a:bodyPr/>
                    <a:lstStyle/>
                    <a:p>
                      <a:pPr marL="0" marR="0">
                        <a:lnSpc>
                          <a:spcPct val="107000"/>
                        </a:lnSpc>
                        <a:spcBef>
                          <a:spcPts val="0"/>
                        </a:spcBef>
                        <a:spcAft>
                          <a:spcPts val="0"/>
                        </a:spcAft>
                      </a:pPr>
                      <a:r>
                        <a:rPr lang="en-US" sz="1200" dirty="0">
                          <a:effectLst/>
                        </a:rPr>
                        <a:t>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India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a:effectLst/>
                        </a:rPr>
                        <a:t>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3580488870"/>
                  </a:ext>
                </a:extLst>
              </a:tr>
              <a:tr h="298303">
                <a:tc>
                  <a:txBody>
                    <a:bodyPr/>
                    <a:lstStyle/>
                    <a:p>
                      <a:pPr marL="0" marR="0">
                        <a:lnSpc>
                          <a:spcPct val="107000"/>
                        </a:lnSpc>
                        <a:spcBef>
                          <a:spcPts val="0"/>
                        </a:spcBef>
                        <a:spcAft>
                          <a:spcPts val="0"/>
                        </a:spcAft>
                      </a:pPr>
                      <a:r>
                        <a:rPr lang="en-US" sz="1200" dirty="0">
                          <a:effectLst/>
                        </a:rPr>
                        <a:t>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Sudan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3456313264"/>
                  </a:ext>
                </a:extLst>
              </a:tr>
              <a:tr h="298303">
                <a:tc>
                  <a:txBody>
                    <a:bodyPr/>
                    <a:lstStyle/>
                    <a:p>
                      <a:pPr marL="0" marR="0">
                        <a:lnSpc>
                          <a:spcPct val="107000"/>
                        </a:lnSpc>
                        <a:spcBef>
                          <a:spcPts val="0"/>
                        </a:spcBef>
                        <a:spcAft>
                          <a:spcPts val="0"/>
                        </a:spcAft>
                      </a:pPr>
                      <a:r>
                        <a:rPr lang="en-US" sz="1200" dirty="0">
                          <a:effectLst/>
                        </a:rPr>
                        <a:t>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Kenya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1088231808"/>
                  </a:ext>
                </a:extLst>
              </a:tr>
              <a:tr h="203903">
                <a:tc>
                  <a:txBody>
                    <a:bodyPr/>
                    <a:lstStyle/>
                    <a:p>
                      <a:pPr marL="0" marR="0">
                        <a:lnSpc>
                          <a:spcPct val="107000"/>
                        </a:lnSpc>
                        <a:spcBef>
                          <a:spcPts val="0"/>
                        </a:spcBef>
                        <a:spcAft>
                          <a:spcPts val="0"/>
                        </a:spcAft>
                      </a:pPr>
                      <a:r>
                        <a:rPr lang="en-US" sz="1200" dirty="0">
                          <a:effectLst/>
                        </a:rPr>
                        <a:t>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America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1345539493"/>
                  </a:ext>
                </a:extLst>
              </a:tr>
              <a:tr h="203903">
                <a:tc>
                  <a:txBody>
                    <a:bodyPr/>
                    <a:lstStyle/>
                    <a:p>
                      <a:pPr marL="0" marR="0">
                        <a:lnSpc>
                          <a:spcPct val="107000"/>
                        </a:lnSpc>
                        <a:spcBef>
                          <a:spcPts val="0"/>
                        </a:spcBef>
                        <a:spcAft>
                          <a:spcPts val="0"/>
                        </a:spcAft>
                      </a:pPr>
                      <a:r>
                        <a:rPr lang="en-US" sz="1200" dirty="0">
                          <a:effectLst/>
                        </a:rPr>
                        <a:t>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Lebanon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4108730213"/>
                  </a:ext>
                </a:extLst>
              </a:tr>
              <a:tr h="203903">
                <a:tc>
                  <a:txBody>
                    <a:bodyPr/>
                    <a:lstStyle/>
                    <a:p>
                      <a:pPr marL="0" marR="0">
                        <a:lnSpc>
                          <a:spcPct val="107000"/>
                        </a:lnSpc>
                        <a:spcBef>
                          <a:spcPts val="0"/>
                        </a:spcBef>
                        <a:spcAft>
                          <a:spcPts val="0"/>
                        </a:spcAft>
                      </a:pPr>
                      <a:r>
                        <a:rPr lang="en-US" sz="1200" dirty="0">
                          <a:effectLst/>
                        </a:rPr>
                        <a:t>10.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Britain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4207253193"/>
                  </a:ext>
                </a:extLst>
              </a:tr>
              <a:tr h="203903">
                <a:tc>
                  <a:txBody>
                    <a:bodyPr/>
                    <a:lstStyle/>
                    <a:p>
                      <a:pPr marL="0" marR="0">
                        <a:lnSpc>
                          <a:spcPct val="107000"/>
                        </a:lnSpc>
                        <a:spcBef>
                          <a:spcPts val="0"/>
                        </a:spcBef>
                        <a:spcAft>
                          <a:spcPts val="0"/>
                        </a:spcAft>
                      </a:pPr>
                      <a:r>
                        <a:rPr lang="en-US" sz="1200" dirty="0">
                          <a:effectLst/>
                        </a:rPr>
                        <a:t>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Netherland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993885704"/>
                  </a:ext>
                </a:extLst>
              </a:tr>
              <a:tr h="203903">
                <a:tc>
                  <a:txBody>
                    <a:bodyPr/>
                    <a:lstStyle/>
                    <a:p>
                      <a:pPr marL="0" marR="0">
                        <a:lnSpc>
                          <a:spcPct val="107000"/>
                        </a:lnSpc>
                        <a:spcBef>
                          <a:spcPts val="0"/>
                        </a:spcBef>
                        <a:spcAft>
                          <a:spcPts val="0"/>
                        </a:spcAft>
                      </a:pPr>
                      <a:r>
                        <a:rPr lang="en-US" sz="1200" dirty="0">
                          <a:effectLst/>
                        </a:rPr>
                        <a:t>12.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South Africa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1618004914"/>
                  </a:ext>
                </a:extLst>
              </a:tr>
              <a:tr h="203903">
                <a:tc>
                  <a:txBody>
                    <a:bodyPr/>
                    <a:lstStyle/>
                    <a:p>
                      <a:pPr marL="0" marR="0">
                        <a:lnSpc>
                          <a:spcPct val="107000"/>
                        </a:lnSpc>
                        <a:spcBef>
                          <a:spcPts val="0"/>
                        </a:spcBef>
                        <a:spcAft>
                          <a:spcPts val="0"/>
                        </a:spcAft>
                      </a:pPr>
                      <a:r>
                        <a:rPr lang="en-US" sz="1200">
                          <a:effectLst/>
                        </a:rPr>
                        <a:t>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Bangladesh</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9266645"/>
                  </a:ext>
                </a:extLst>
              </a:tr>
              <a:tr h="203903">
                <a:tc>
                  <a:txBody>
                    <a:bodyPr/>
                    <a:lstStyle/>
                    <a:p>
                      <a:pPr marL="0" marR="0">
                        <a:lnSpc>
                          <a:spcPct val="107000"/>
                        </a:lnSpc>
                        <a:spcBef>
                          <a:spcPts val="0"/>
                        </a:spcBef>
                        <a:spcAft>
                          <a:spcPts val="0"/>
                        </a:spcAft>
                      </a:pPr>
                      <a:r>
                        <a:rPr lang="en-US" sz="1200" dirty="0">
                          <a:effectLst/>
                        </a:rPr>
                        <a:t>14.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Belgium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1999146831"/>
                  </a:ext>
                </a:extLst>
              </a:tr>
              <a:tr h="203903">
                <a:tc>
                  <a:txBody>
                    <a:bodyPr/>
                    <a:lstStyle/>
                    <a:p>
                      <a:pPr marL="0" marR="0">
                        <a:lnSpc>
                          <a:spcPct val="107000"/>
                        </a:lnSpc>
                        <a:spcBef>
                          <a:spcPts val="0"/>
                        </a:spcBef>
                        <a:spcAft>
                          <a:spcPts val="0"/>
                        </a:spcAft>
                      </a:pPr>
                      <a:r>
                        <a:rPr lang="en-US" sz="1200">
                          <a:effectLst/>
                        </a:rPr>
                        <a:t>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Canada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2670816823"/>
                  </a:ext>
                </a:extLst>
              </a:tr>
              <a:tr h="203903">
                <a:tc>
                  <a:txBody>
                    <a:bodyPr/>
                    <a:lstStyle/>
                    <a:p>
                      <a:pPr marL="0" marR="0">
                        <a:lnSpc>
                          <a:spcPct val="107000"/>
                        </a:lnSpc>
                        <a:spcBef>
                          <a:spcPts val="0"/>
                        </a:spcBef>
                        <a:spcAft>
                          <a:spcPts val="0"/>
                        </a:spcAft>
                      </a:pPr>
                      <a:r>
                        <a:rPr lang="en-US" sz="1200" dirty="0">
                          <a:effectLst/>
                        </a:rPr>
                        <a:t>16.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Deutsch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1686419979"/>
                  </a:ext>
                </a:extLst>
              </a:tr>
              <a:tr h="203903">
                <a:tc>
                  <a:txBody>
                    <a:bodyPr/>
                    <a:lstStyle/>
                    <a:p>
                      <a:pPr marL="0" marR="0">
                        <a:lnSpc>
                          <a:spcPct val="107000"/>
                        </a:lnSpc>
                        <a:spcBef>
                          <a:spcPts val="0"/>
                        </a:spcBef>
                        <a:spcAft>
                          <a:spcPts val="0"/>
                        </a:spcAft>
                      </a:pPr>
                      <a:r>
                        <a:rPr lang="en-US" sz="1200" dirty="0">
                          <a:effectLst/>
                        </a:rPr>
                        <a:t>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dirty="0">
                          <a:effectLst/>
                        </a:rPr>
                        <a:t>Djibouti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457422676"/>
                  </a:ext>
                </a:extLst>
              </a:tr>
              <a:tr h="203903">
                <a:tc>
                  <a:txBody>
                    <a:bodyPr/>
                    <a:lstStyle/>
                    <a:p>
                      <a:pPr marL="0" marR="0">
                        <a:lnSpc>
                          <a:spcPct val="107000"/>
                        </a:lnSpc>
                        <a:spcBef>
                          <a:spcPts val="0"/>
                        </a:spcBef>
                        <a:spcAft>
                          <a:spcPts val="0"/>
                        </a:spcAft>
                      </a:pPr>
                      <a:r>
                        <a:rPr lang="en-US" sz="1200" dirty="0">
                          <a:effectLst/>
                        </a:rPr>
                        <a:t>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Israel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585849429"/>
                  </a:ext>
                </a:extLst>
              </a:tr>
              <a:tr h="203903">
                <a:tc>
                  <a:txBody>
                    <a:bodyPr/>
                    <a:lstStyle/>
                    <a:p>
                      <a:pPr marL="0" marR="0">
                        <a:lnSpc>
                          <a:spcPct val="107000"/>
                        </a:lnSpc>
                        <a:spcBef>
                          <a:spcPts val="0"/>
                        </a:spcBef>
                        <a:spcAft>
                          <a:spcPts val="0"/>
                        </a:spcAft>
                      </a:pPr>
                      <a:r>
                        <a:rPr lang="en-US" sz="1200" dirty="0">
                          <a:effectLst/>
                        </a:rPr>
                        <a:t>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Pakistan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1143990802"/>
                  </a:ext>
                </a:extLst>
              </a:tr>
              <a:tr h="203903">
                <a:tc>
                  <a:txBody>
                    <a:bodyPr/>
                    <a:lstStyle/>
                    <a:p>
                      <a:pPr marL="0" marR="0">
                        <a:lnSpc>
                          <a:spcPct val="107000"/>
                        </a:lnSpc>
                        <a:spcBef>
                          <a:spcPts val="0"/>
                        </a:spcBef>
                        <a:spcAft>
                          <a:spcPts val="0"/>
                        </a:spcAft>
                      </a:pPr>
                      <a:r>
                        <a:rPr lang="en-US" sz="1200" dirty="0">
                          <a:effectLst/>
                        </a:rPr>
                        <a:t>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Qatar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2563023537"/>
                  </a:ext>
                </a:extLst>
              </a:tr>
              <a:tr h="203903">
                <a:tc>
                  <a:txBody>
                    <a:bodyPr/>
                    <a:lstStyle/>
                    <a:p>
                      <a:pPr marL="0" marR="0">
                        <a:lnSpc>
                          <a:spcPct val="107000"/>
                        </a:lnSpc>
                        <a:spcBef>
                          <a:spcPts val="0"/>
                        </a:spcBef>
                        <a:spcAft>
                          <a:spcPts val="0"/>
                        </a:spcAft>
                      </a:pPr>
                      <a:r>
                        <a:rPr lang="en-US" sz="1200" dirty="0">
                          <a:effectLst/>
                        </a:rPr>
                        <a:t>21.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Serbia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3172172963"/>
                  </a:ext>
                </a:extLst>
              </a:tr>
              <a:tr h="203903">
                <a:tc>
                  <a:txBody>
                    <a:bodyPr/>
                    <a:lstStyle/>
                    <a:p>
                      <a:pPr marL="0" marR="0">
                        <a:lnSpc>
                          <a:spcPct val="107000"/>
                        </a:lnSpc>
                        <a:spcBef>
                          <a:spcPts val="0"/>
                        </a:spcBef>
                        <a:spcAft>
                          <a:spcPts val="0"/>
                        </a:spcAft>
                      </a:pPr>
                      <a:r>
                        <a:rPr lang="en-US" sz="1200" dirty="0">
                          <a:effectLst/>
                        </a:rPr>
                        <a:t>22.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Syria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1147690570"/>
                  </a:ext>
                </a:extLst>
              </a:tr>
              <a:tr h="203903">
                <a:tc>
                  <a:txBody>
                    <a:bodyPr/>
                    <a:lstStyle/>
                    <a:p>
                      <a:pPr marL="0" marR="0">
                        <a:lnSpc>
                          <a:spcPct val="107000"/>
                        </a:lnSpc>
                        <a:spcBef>
                          <a:spcPts val="0"/>
                        </a:spcBef>
                        <a:spcAft>
                          <a:spcPts val="0"/>
                        </a:spcAft>
                      </a:pPr>
                      <a:r>
                        <a:rPr lang="en-US" sz="1200" dirty="0">
                          <a:effectLst/>
                        </a:rPr>
                        <a:t>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nSpc>
                          <a:spcPct val="107000"/>
                        </a:lnSpc>
                        <a:spcBef>
                          <a:spcPts val="0"/>
                        </a:spcBef>
                        <a:spcAft>
                          <a:spcPts val="0"/>
                        </a:spcAft>
                      </a:pPr>
                      <a:r>
                        <a:rPr lang="en-US" sz="1400">
                          <a:effectLst/>
                        </a:rPr>
                        <a:t>Uganda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390319611"/>
                  </a:ext>
                </a:extLst>
              </a:tr>
              <a:tr h="266834">
                <a:tc gridSpan="2">
                  <a:txBody>
                    <a:bodyPr/>
                    <a:lstStyle/>
                    <a:p>
                      <a:pPr marL="0" marR="0" algn="ctr">
                        <a:lnSpc>
                          <a:spcPct val="107000"/>
                        </a:lnSpc>
                        <a:spcBef>
                          <a:spcPts val="0"/>
                        </a:spcBef>
                        <a:spcAft>
                          <a:spcPts val="0"/>
                        </a:spcAft>
                      </a:pPr>
                      <a:r>
                        <a:rPr lang="en-US" sz="1600" dirty="0">
                          <a:effectLst/>
                        </a:rPr>
                        <a:t>Total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tc hMerge="1">
                  <a:txBody>
                    <a:bodyPr/>
                    <a:lstStyle/>
                    <a:p>
                      <a:endParaRPr lang="en-US"/>
                    </a:p>
                  </a:txBody>
                  <a:tcPr/>
                </a:tc>
                <a:tc>
                  <a:txBody>
                    <a:bodyPr/>
                    <a:lstStyle/>
                    <a:p>
                      <a:pPr marL="0" marR="0" algn="ctr">
                        <a:lnSpc>
                          <a:spcPct val="107000"/>
                        </a:lnSpc>
                        <a:spcBef>
                          <a:spcPts val="0"/>
                        </a:spcBef>
                        <a:spcAft>
                          <a:spcPts val="0"/>
                        </a:spcAft>
                      </a:pPr>
                      <a:r>
                        <a:rPr lang="en-US" sz="1600" dirty="0">
                          <a:effectLst/>
                        </a:rPr>
                        <a:t>278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tc>
                <a:extLst>
                  <a:ext uri="{0D108BD9-81ED-4DB2-BD59-A6C34878D82A}">
                    <a16:rowId xmlns:a16="http://schemas.microsoft.com/office/drawing/2014/main" val="2683361878"/>
                  </a:ext>
                </a:extLst>
              </a:tr>
            </a:tbl>
          </a:graphicData>
        </a:graphic>
      </p:graphicFrame>
    </p:spTree>
    <p:extLst>
      <p:ext uri="{BB962C8B-B14F-4D97-AF65-F5344CB8AC3E}">
        <p14:creationId xmlns:p14="http://schemas.microsoft.com/office/powerpoint/2010/main" val="4085468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943"/>
            <a:ext cx="10515600" cy="492126"/>
          </a:xfrm>
        </p:spPr>
        <p:txBody>
          <a:bodyPr>
            <a:normAutofit fontScale="90000"/>
          </a:bodyPr>
          <a:lstStyle/>
          <a:p>
            <a:br>
              <a:rPr lang="en-US" sz="2200" b="1" dirty="0"/>
            </a:br>
            <a:br>
              <a:rPr lang="en-US" sz="2200" b="1" dirty="0"/>
            </a:br>
            <a:r>
              <a:rPr lang="en-US" sz="2200" b="1" dirty="0"/>
              <a:t>Chart N0 6:</a:t>
            </a:r>
            <a:r>
              <a:rPr lang="en-US" sz="2200" dirty="0"/>
              <a:t> Investment according to Sectors</a:t>
            </a:r>
            <a:br>
              <a:rPr lang="en-US" b="1" dirty="0"/>
            </a:br>
            <a:endParaRPr lang="en-US"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748069"/>
            <a:ext cx="7086600" cy="5161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1"/>
          <p:cNvSpPr txBox="1">
            <a:spLocks/>
          </p:cNvSpPr>
          <p:nvPr/>
        </p:nvSpPr>
        <p:spPr>
          <a:xfrm>
            <a:off x="7858267" y="1279905"/>
            <a:ext cx="2535071" cy="1365913"/>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dirty="0">
                <a:latin typeface="Calibri"/>
                <a:ea typeface="Calibri"/>
                <a:cs typeface="Times New Roman"/>
              </a:rPr>
              <a:t>National:</a:t>
            </a:r>
            <a:endParaRPr lang="en-US" sz="1100" dirty="0">
              <a:latin typeface="Calibri"/>
              <a:ea typeface="Calibri"/>
              <a:cs typeface="Times New Roman"/>
            </a:endParaRPr>
          </a:p>
          <a:p>
            <a:pPr marL="457200" indent="-228600"/>
            <a:r>
              <a:rPr lang="en-GB" sz="1000" dirty="0">
                <a:latin typeface="Arial"/>
                <a:ea typeface="Times New Roman"/>
                <a:cs typeface="Times New Roman"/>
              </a:rPr>
              <a:t>1. General Trading</a:t>
            </a:r>
            <a:endParaRPr lang="en-US" sz="1000" dirty="0">
              <a:latin typeface="Arial"/>
              <a:ea typeface="Times New Roman"/>
              <a:cs typeface="Times New Roman"/>
            </a:endParaRPr>
          </a:p>
          <a:p>
            <a:pPr marL="457200" indent="-228600"/>
            <a:r>
              <a:rPr lang="en-GB" sz="1000" dirty="0">
                <a:latin typeface="Arial"/>
                <a:ea typeface="Times New Roman"/>
                <a:cs typeface="Times New Roman"/>
              </a:rPr>
              <a:t>2. Service</a:t>
            </a:r>
            <a:endParaRPr lang="en-US" sz="1000" dirty="0">
              <a:latin typeface="Arial"/>
              <a:ea typeface="Times New Roman"/>
              <a:cs typeface="Times New Roman"/>
            </a:endParaRPr>
          </a:p>
          <a:p>
            <a:pPr marL="457200" indent="-228600"/>
            <a:r>
              <a:rPr lang="en-GB" sz="1000" dirty="0">
                <a:latin typeface="Arial"/>
                <a:ea typeface="Times New Roman"/>
                <a:cs typeface="Times New Roman"/>
              </a:rPr>
              <a:t>3. Construction</a:t>
            </a:r>
            <a:endParaRPr lang="en-US" sz="1000" dirty="0">
              <a:latin typeface="Arial"/>
              <a:ea typeface="Times New Roman"/>
              <a:cs typeface="Times New Roman"/>
            </a:endParaRPr>
          </a:p>
          <a:p>
            <a:pPr marL="457200" indent="-228600"/>
            <a:r>
              <a:rPr lang="en-GB" sz="1000" dirty="0">
                <a:latin typeface="Arial"/>
                <a:ea typeface="Times New Roman"/>
                <a:cs typeface="Times New Roman"/>
              </a:rPr>
              <a:t>4. Oil</a:t>
            </a:r>
            <a:endParaRPr lang="en-US" sz="1000" dirty="0">
              <a:latin typeface="Arial"/>
              <a:ea typeface="Times New Roman"/>
              <a:cs typeface="Times New Roman"/>
            </a:endParaRPr>
          </a:p>
          <a:p>
            <a:pPr marL="228600">
              <a:lnSpc>
                <a:spcPct val="107000"/>
              </a:lnSpc>
              <a:spcAft>
                <a:spcPts val="800"/>
              </a:spcAft>
            </a:pPr>
            <a:r>
              <a:rPr lang="en-US" sz="1100" dirty="0">
                <a:latin typeface="Calibri"/>
                <a:ea typeface="Calibri"/>
                <a:cs typeface="Times New Roman"/>
              </a:rPr>
              <a:t>5. Hotels-Zero</a:t>
            </a:r>
          </a:p>
        </p:txBody>
      </p:sp>
      <p:sp>
        <p:nvSpPr>
          <p:cNvPr id="6" name="Text Box 3"/>
          <p:cNvSpPr txBox="1">
            <a:spLocks/>
          </p:cNvSpPr>
          <p:nvPr/>
        </p:nvSpPr>
        <p:spPr>
          <a:xfrm>
            <a:off x="8001001" y="4223983"/>
            <a:ext cx="2535071" cy="1481209"/>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dirty="0">
                <a:latin typeface="Calibri"/>
                <a:ea typeface="Calibri"/>
                <a:cs typeface="Times New Roman"/>
              </a:rPr>
              <a:t>Foreign:</a:t>
            </a:r>
            <a:endParaRPr lang="en-US" sz="1100" dirty="0">
              <a:latin typeface="Calibri"/>
              <a:ea typeface="Calibri"/>
              <a:cs typeface="Times New Roman"/>
            </a:endParaRPr>
          </a:p>
          <a:p>
            <a:pPr marL="342900" indent="-342900">
              <a:buFont typeface="+mj-lt"/>
              <a:buAutoNum type="arabicPeriod"/>
            </a:pPr>
            <a:r>
              <a:rPr lang="en-GB" sz="1000" dirty="0">
                <a:latin typeface="Arial"/>
                <a:ea typeface="Times New Roman"/>
                <a:cs typeface="Times New Roman"/>
              </a:rPr>
              <a:t>General Trading</a:t>
            </a:r>
            <a:endParaRPr lang="en-US" sz="1000" dirty="0">
              <a:latin typeface="Arial"/>
              <a:ea typeface="Times New Roman"/>
              <a:cs typeface="Times New Roman"/>
            </a:endParaRPr>
          </a:p>
          <a:p>
            <a:pPr marL="342900" indent="-342900">
              <a:buFont typeface="+mj-lt"/>
              <a:buAutoNum type="arabicPeriod"/>
            </a:pPr>
            <a:r>
              <a:rPr lang="en-GB" sz="1000" dirty="0">
                <a:latin typeface="Arial"/>
                <a:ea typeface="Times New Roman"/>
                <a:cs typeface="Times New Roman"/>
              </a:rPr>
              <a:t>Oil </a:t>
            </a:r>
            <a:endParaRPr lang="en-US" sz="1000" dirty="0">
              <a:latin typeface="Arial"/>
              <a:ea typeface="Times New Roman"/>
              <a:cs typeface="Times New Roman"/>
            </a:endParaRPr>
          </a:p>
          <a:p>
            <a:pPr marL="342900" indent="-342900">
              <a:buFont typeface="+mj-lt"/>
              <a:buAutoNum type="arabicPeriod"/>
            </a:pPr>
            <a:r>
              <a:rPr lang="en-GB" sz="1000" dirty="0">
                <a:latin typeface="Arial"/>
                <a:ea typeface="Times New Roman"/>
                <a:cs typeface="Times New Roman"/>
              </a:rPr>
              <a:t>Service</a:t>
            </a:r>
            <a:endParaRPr lang="en-US" sz="1000" dirty="0">
              <a:latin typeface="Arial"/>
              <a:ea typeface="Times New Roman"/>
              <a:cs typeface="Times New Roman"/>
            </a:endParaRPr>
          </a:p>
          <a:p>
            <a:pPr marL="342900" indent="-342900">
              <a:buFont typeface="+mj-lt"/>
              <a:buAutoNum type="arabicPeriod"/>
            </a:pPr>
            <a:r>
              <a:rPr lang="en-GB" sz="1000" dirty="0">
                <a:latin typeface="Arial"/>
                <a:ea typeface="Times New Roman"/>
                <a:cs typeface="Times New Roman"/>
              </a:rPr>
              <a:t>Contraction</a:t>
            </a:r>
            <a:endParaRPr lang="en-US" sz="1000" dirty="0">
              <a:latin typeface="Arial"/>
              <a:ea typeface="Times New Roman"/>
              <a:cs typeface="Times New Roman"/>
            </a:endParaRPr>
          </a:p>
          <a:p>
            <a:pPr marL="342900" indent="-342900">
              <a:buFont typeface="+mj-lt"/>
              <a:buAutoNum type="arabicPeriod"/>
            </a:pPr>
            <a:r>
              <a:rPr lang="en-GB" sz="1000" dirty="0">
                <a:latin typeface="Arial"/>
                <a:ea typeface="Times New Roman"/>
                <a:cs typeface="Times New Roman"/>
              </a:rPr>
              <a:t>Hotel and hospitality</a:t>
            </a:r>
            <a:endParaRPr lang="en-US" sz="1000" dirty="0">
              <a:latin typeface="Arial"/>
              <a:ea typeface="Times New Roman"/>
              <a:cs typeface="Times New Roman"/>
            </a:endParaRPr>
          </a:p>
        </p:txBody>
      </p:sp>
    </p:spTree>
    <p:extLst>
      <p:ext uri="{BB962C8B-B14F-4D97-AF65-F5344CB8AC3E}">
        <p14:creationId xmlns:p14="http://schemas.microsoft.com/office/powerpoint/2010/main" val="3044973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2200" b="1" dirty="0"/>
            </a:br>
            <a:r>
              <a:rPr lang="en-US" sz="2200" b="1" dirty="0" err="1"/>
              <a:t>Cont</a:t>
            </a:r>
            <a:r>
              <a:rPr lang="en-US" sz="2200" b="1" dirty="0"/>
              <a:t>….</a:t>
            </a:r>
            <a:br>
              <a:rPr lang="en-US" sz="2200" b="1" dirty="0"/>
            </a:br>
            <a:r>
              <a:rPr lang="en-US" sz="2200" b="1" dirty="0"/>
              <a:t>Chart N0 1: </a:t>
            </a:r>
            <a:r>
              <a:rPr lang="en-US" sz="2200" dirty="0"/>
              <a:t>Employment Percentages in the Foreign Companies</a:t>
            </a:r>
            <a:br>
              <a:rPr lang="en-US" b="1" dirty="0"/>
            </a:b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4525" y="1621640"/>
            <a:ext cx="8407021" cy="398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284259" y="5762383"/>
            <a:ext cx="4038600" cy="646331"/>
          </a:xfrm>
          <a:prstGeom prst="rect">
            <a:avLst/>
          </a:prstGeom>
        </p:spPr>
        <p:txBody>
          <a:bodyPr wrap="square">
            <a:spAutoFit/>
          </a:bodyPr>
          <a:lstStyle/>
          <a:p>
            <a:pPr lvl="0"/>
            <a:r>
              <a:rPr lang="en-GB" dirty="0"/>
              <a:t>Foreign employees % = 17%</a:t>
            </a:r>
            <a:endParaRPr lang="en-US" dirty="0"/>
          </a:p>
          <a:p>
            <a:pPr lvl="0"/>
            <a:r>
              <a:rPr lang="en-GB" dirty="0"/>
              <a:t>National employees %= 83%</a:t>
            </a:r>
            <a:endParaRPr lang="en-US" dirty="0"/>
          </a:p>
        </p:txBody>
      </p:sp>
    </p:spTree>
    <p:extLst>
      <p:ext uri="{BB962C8B-B14F-4D97-AF65-F5344CB8AC3E}">
        <p14:creationId xmlns:p14="http://schemas.microsoft.com/office/powerpoint/2010/main" val="1738734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2200" b="1" dirty="0"/>
            </a:br>
            <a:br>
              <a:rPr lang="en-US" sz="2200" b="1" dirty="0"/>
            </a:br>
            <a:r>
              <a:rPr lang="en-US" sz="2200" b="1" dirty="0"/>
              <a:t>Chart N0 2: </a:t>
            </a:r>
            <a:r>
              <a:rPr lang="en-US" sz="2200" dirty="0"/>
              <a:t>Employment Percentages in the National Companies</a:t>
            </a:r>
            <a:br>
              <a:rPr lang="en-US" b="1" dirty="0"/>
            </a:b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50878" y="1447799"/>
            <a:ext cx="8550323" cy="4417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038601" y="5864909"/>
            <a:ext cx="4572000" cy="646331"/>
          </a:xfrm>
          <a:prstGeom prst="rect">
            <a:avLst/>
          </a:prstGeom>
        </p:spPr>
        <p:txBody>
          <a:bodyPr wrap="square">
            <a:spAutoFit/>
          </a:bodyPr>
          <a:lstStyle/>
          <a:p>
            <a:pPr lvl="0"/>
            <a:r>
              <a:rPr lang="en-GB" dirty="0"/>
              <a:t>1. Foreign employees % = 8% </a:t>
            </a:r>
            <a:endParaRPr lang="en-US" dirty="0"/>
          </a:p>
          <a:p>
            <a:pPr lvl="0"/>
            <a:r>
              <a:rPr lang="en-GB" dirty="0"/>
              <a:t>2. National employees % = 92%</a:t>
            </a:r>
            <a:endParaRPr lang="en-US" dirty="0"/>
          </a:p>
        </p:txBody>
      </p:sp>
    </p:spTree>
    <p:extLst>
      <p:ext uri="{BB962C8B-B14F-4D97-AF65-F5344CB8AC3E}">
        <p14:creationId xmlns:p14="http://schemas.microsoft.com/office/powerpoint/2010/main" val="2936142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1979"/>
          </a:xfrm>
        </p:spPr>
        <p:txBody>
          <a:bodyPr>
            <a:normAutofit fontScale="90000"/>
          </a:bodyPr>
          <a:lstStyle/>
          <a:p>
            <a:br>
              <a:rPr lang="en-US" sz="2200" b="1" dirty="0"/>
            </a:br>
            <a:r>
              <a:rPr lang="en-US" sz="2200" b="1" dirty="0"/>
              <a:t>Chart N0 3:</a:t>
            </a:r>
            <a:r>
              <a:rPr lang="en-US" sz="2200" dirty="0"/>
              <a:t> Total Percentage of the employment both national and </a:t>
            </a:r>
            <a:r>
              <a:rPr lang="en-US" sz="2200" dirty="0" err="1"/>
              <a:t>foriegn</a:t>
            </a:r>
            <a:br>
              <a:rPr lang="en-US" b="1" dirty="0"/>
            </a:b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9116" y="1295399"/>
            <a:ext cx="7872484" cy="4281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318379" y="5577385"/>
            <a:ext cx="4038600" cy="646331"/>
          </a:xfrm>
          <a:prstGeom prst="rect">
            <a:avLst/>
          </a:prstGeom>
        </p:spPr>
        <p:txBody>
          <a:bodyPr wrap="square">
            <a:spAutoFit/>
          </a:bodyPr>
          <a:lstStyle/>
          <a:p>
            <a:pPr lvl="0"/>
            <a:r>
              <a:rPr lang="en-GB" dirty="0"/>
              <a:t>1. Foreign Employees: 	16%</a:t>
            </a:r>
            <a:endParaRPr lang="en-US" dirty="0"/>
          </a:p>
          <a:p>
            <a:pPr lvl="0"/>
            <a:r>
              <a:rPr lang="en-GB" dirty="0"/>
              <a:t>2. National Employees: 	84%</a:t>
            </a:r>
            <a:endParaRPr lang="en-US" dirty="0"/>
          </a:p>
        </p:txBody>
      </p:sp>
    </p:spTree>
    <p:extLst>
      <p:ext uri="{BB962C8B-B14F-4D97-AF65-F5344CB8AC3E}">
        <p14:creationId xmlns:p14="http://schemas.microsoft.com/office/powerpoint/2010/main" val="3593161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3257-8652-4B7F-8817-F0932930E49B}"/>
              </a:ext>
            </a:extLst>
          </p:cNvPr>
          <p:cNvSpPr>
            <a:spLocks noGrp="1"/>
          </p:cNvSpPr>
          <p:nvPr>
            <p:ph type="title"/>
          </p:nvPr>
        </p:nvSpPr>
        <p:spPr>
          <a:xfrm>
            <a:off x="838200" y="365125"/>
            <a:ext cx="10515600" cy="665389"/>
          </a:xfrm>
        </p:spPr>
        <p:txBody>
          <a:bodyPr>
            <a:normAutofit/>
          </a:bodyPr>
          <a:lstStyle/>
          <a:p>
            <a:r>
              <a:rPr lang="en-US" sz="2000" dirty="0">
                <a:latin typeface="Times New Roman" panose="02020603050405020304" pitchFamily="18" charset="0"/>
                <a:cs typeface="Times New Roman" panose="02020603050405020304" pitchFamily="18" charset="0"/>
              </a:rPr>
              <a:t>Chart No. 5: Percentage of the Companies not registered both Foreign and National between 2013 – Jan,. 2022</a:t>
            </a:r>
          </a:p>
        </p:txBody>
      </p:sp>
      <p:graphicFrame>
        <p:nvGraphicFramePr>
          <p:cNvPr id="14" name="Content Placeholder 13">
            <a:extLst>
              <a:ext uri="{FF2B5EF4-FFF2-40B4-BE49-F238E27FC236}">
                <a16:creationId xmlns:a16="http://schemas.microsoft.com/office/drawing/2014/main" id="{9D1C418E-960F-D98F-520A-8B3717DDBBD7}"/>
              </a:ext>
            </a:extLst>
          </p:cNvPr>
          <p:cNvGraphicFramePr>
            <a:graphicFrameLocks noGrp="1"/>
          </p:cNvGraphicFramePr>
          <p:nvPr>
            <p:ph idx="1"/>
            <p:extLst>
              <p:ext uri="{D42A27DB-BD31-4B8C-83A1-F6EECF244321}">
                <p14:modId xmlns:p14="http://schemas.microsoft.com/office/powerpoint/2010/main" val="664298842"/>
              </p:ext>
            </p:extLst>
          </p:nvPr>
        </p:nvGraphicFramePr>
        <p:xfrm>
          <a:off x="838200" y="1132114"/>
          <a:ext cx="10515600" cy="57258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3089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8865A-7B0F-8BE2-0A3A-75E370C2EE18}"/>
              </a:ext>
            </a:extLst>
          </p:cNvPr>
          <p:cNvSpPr>
            <a:spLocks noGrp="1"/>
          </p:cNvSpPr>
          <p:nvPr>
            <p:ph type="title"/>
          </p:nvPr>
        </p:nvSpPr>
        <p:spPr>
          <a:xfrm>
            <a:off x="838200" y="365125"/>
            <a:ext cx="10515600" cy="854075"/>
          </a:xfrm>
        </p:spPr>
        <p:txBody>
          <a:bodyPr>
            <a:normAutofit/>
          </a:bodyPr>
          <a:lstStyle/>
          <a:p>
            <a:r>
              <a:rPr lang="en-US" sz="2800" b="1" dirty="0">
                <a:latin typeface="Times New Roman" panose="02020603050405020304" pitchFamily="18" charset="0"/>
                <a:cs typeface="Times New Roman" panose="02020603050405020304" pitchFamily="18" charset="0"/>
              </a:rPr>
              <a:t>Diversifying Economy by investing in the following sectors:</a:t>
            </a:r>
          </a:p>
        </p:txBody>
      </p:sp>
      <p:sp>
        <p:nvSpPr>
          <p:cNvPr id="3" name="Content Placeholder 2">
            <a:extLst>
              <a:ext uri="{FF2B5EF4-FFF2-40B4-BE49-F238E27FC236}">
                <a16:creationId xmlns:a16="http://schemas.microsoft.com/office/drawing/2014/main" id="{B5CA3EC3-0C77-2F03-743F-32E2AF56C401}"/>
              </a:ext>
            </a:extLst>
          </p:cNvPr>
          <p:cNvSpPr>
            <a:spLocks noGrp="1"/>
          </p:cNvSpPr>
          <p:nvPr>
            <p:ph idx="1"/>
          </p:nvPr>
        </p:nvSpPr>
        <p:spPr>
          <a:xfrm>
            <a:off x="838200" y="1219198"/>
            <a:ext cx="10515600" cy="5638801"/>
          </a:xfrm>
        </p:spPr>
        <p:txBody>
          <a:bodyPr>
            <a:normAutofit fontScale="85000" lnSpcReduction="20000"/>
          </a:bodyPr>
          <a:lstStyle/>
          <a:p>
            <a:pPr marL="457200" indent="-457200">
              <a:buAutoNum type="alphaUcParenR"/>
            </a:pPr>
            <a:r>
              <a:rPr lang="en-US" sz="2900" b="1" u="sng" kern="100" dirty="0">
                <a:effectLst/>
                <a:latin typeface="Times New Roman" panose="02020603050405020304" pitchFamily="18" charset="0"/>
                <a:ea typeface="Calibri" panose="020F0502020204030204" pitchFamily="34" charset="0"/>
                <a:cs typeface="Times New Roman" panose="02020603050405020304" pitchFamily="18" charset="0"/>
              </a:rPr>
              <a:t>Agriculture Sector</a:t>
            </a:r>
            <a:r>
              <a:rPr lang="en-US" sz="2900" b="1" u="none" strike="noStrike"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endParaRPr lang="en-US" sz="2400" b="1" u="none" strike="noStrike"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1.	Large production in </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cereals, oilseeds, Gum Arabic</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sugar</a:t>
            </a: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 etc.</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2.	High livestock per capital</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with  huge potential for </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meat,  hides and skins  from  head of cattle, sheep and 	goats;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3.	Commercial opportunities in </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sustainable fisheries</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(tilapia, Nile perch, catfish);</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000" b="1" kern="100" dirty="0">
                <a:latin typeface="Times New Roman" panose="02020603050405020304" pitchFamily="18" charset="0"/>
                <a:ea typeface="Calibri" panose="020F0502020204030204" pitchFamily="34" charset="0"/>
                <a:cs typeface="Times New Roman" panose="02020603050405020304" pitchFamily="18" charset="0"/>
              </a:rPr>
              <a:t>4.	T</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ree plantations (Teak, Mahogony, etc,) offering large potential for forestry production and 	processing;</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5.	Opportunities for irrigation agriculture schemes</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0">
              <a:lnSpc>
                <a:spcPct val="125000"/>
              </a:lnSpc>
              <a:spcBef>
                <a:spcPts val="0"/>
              </a:spcBef>
              <a:spcAft>
                <a:spcPts val="800"/>
              </a:spcAft>
              <a:buNone/>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6.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Aweil Rice Project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The Aweil Rice Scheme is a national project established by the Sudanese government 	in 	Northern Bahr El Ghazal State, during the British rule in the late 1940’s</a:t>
            </a:r>
          </a:p>
          <a:p>
            <a:pPr marL="0" marR="0" indent="0">
              <a:lnSpc>
                <a:spcPct val="125000"/>
              </a:lnSpc>
              <a:spcBef>
                <a:spcPts val="0"/>
              </a:spcBef>
              <a:spcAft>
                <a:spcPts val="800"/>
              </a:spcAft>
              <a:buNone/>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7.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Nzara Agro-Industrial Complex Project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Feasibility study on revival Nzara Agro-Industrial Complex is 	completed and available.</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25000"/>
              </a:lnSpc>
              <a:spcBef>
                <a:spcPts val="0"/>
              </a:spcBef>
              <a:spcAft>
                <a:spcPts val="800"/>
              </a:spcAft>
              <a:buNone/>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8.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Yirol Edible Oil Mill:</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Establish palm oil cultivation and oil factory</a:t>
            </a:r>
          </a:p>
          <a:p>
            <a:pPr marL="0" marR="0" indent="0">
              <a:lnSpc>
                <a:spcPct val="125000"/>
              </a:lnSpc>
              <a:spcBef>
                <a:spcPts val="0"/>
              </a:spcBef>
              <a:spcAft>
                <a:spcPts val="800"/>
              </a:spcAft>
              <a:buNone/>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9. 	</a:t>
            </a:r>
            <a:r>
              <a:rPr lang="en-US" sz="2000" b="1" dirty="0">
                <a:effectLst/>
                <a:latin typeface="Times New Roman" panose="02020603050405020304" pitchFamily="18" charset="0"/>
                <a:ea typeface="Times New Roman" panose="02020603050405020304" pitchFamily="18" charset="0"/>
              </a:rPr>
              <a:t>Melut Sugar Project</a:t>
            </a:r>
            <a:r>
              <a:rPr lang="en-US" sz="2000" dirty="0">
                <a:effectLst/>
                <a:latin typeface="Times New Roman" panose="02020603050405020304" pitchFamily="18" charset="0"/>
                <a:ea typeface="Times New Roman" panose="02020603050405020304" pitchFamily="18" charset="0"/>
              </a:rPr>
              <a:t>: develop cane cultivation and sugar production facilities</a:t>
            </a:r>
          </a:p>
          <a:p>
            <a:pPr marL="0" marR="0" indent="0">
              <a:lnSpc>
                <a:spcPct val="125000"/>
              </a:lnSpc>
              <a:spcBef>
                <a:spcPts val="0"/>
              </a:spcBef>
              <a:spcAft>
                <a:spcPts val="800"/>
              </a:spcAft>
              <a:buNone/>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10. 	</a:t>
            </a:r>
            <a:r>
              <a:rPr lang="en-US" sz="2000" b="1" dirty="0" err="1">
                <a:effectLst/>
                <a:latin typeface="Times New Roman" panose="02020603050405020304" pitchFamily="18" charset="0"/>
                <a:ea typeface="Times New Roman" panose="02020603050405020304" pitchFamily="18" charset="0"/>
              </a:rPr>
              <a:t>Mongalla</a:t>
            </a:r>
            <a:r>
              <a:rPr lang="en-US" sz="2000" b="1" dirty="0">
                <a:effectLst/>
                <a:latin typeface="Times New Roman" panose="02020603050405020304" pitchFamily="18" charset="0"/>
                <a:ea typeface="Times New Roman" panose="02020603050405020304" pitchFamily="18" charset="0"/>
              </a:rPr>
              <a:t> Sugar Project</a:t>
            </a:r>
            <a:r>
              <a:rPr lang="en-US" sz="2000" dirty="0">
                <a:effectLst/>
                <a:latin typeface="Times New Roman" panose="02020603050405020304" pitchFamily="18" charset="0"/>
                <a:ea typeface="Times New Roman" panose="02020603050405020304" pitchFamily="18" charset="0"/>
              </a:rPr>
              <a:t>: Develop cane cultivation and sugar production</a:t>
            </a:r>
          </a:p>
          <a:p>
            <a:pPr marL="0" indent="0">
              <a:buNone/>
            </a:pPr>
            <a:endParaRPr lang="en-US" sz="2000" dirty="0"/>
          </a:p>
        </p:txBody>
      </p:sp>
    </p:spTree>
    <p:extLst>
      <p:ext uri="{BB962C8B-B14F-4D97-AF65-F5344CB8AC3E}">
        <p14:creationId xmlns:p14="http://schemas.microsoft.com/office/powerpoint/2010/main" val="2294249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D819E-C9AB-33F0-EB54-CAAB062A709F}"/>
              </a:ext>
            </a:extLst>
          </p:cNvPr>
          <p:cNvSpPr>
            <a:spLocks noGrp="1"/>
          </p:cNvSpPr>
          <p:nvPr>
            <p:ph type="title"/>
          </p:nvPr>
        </p:nvSpPr>
        <p:spPr>
          <a:xfrm>
            <a:off x="838200" y="365125"/>
            <a:ext cx="10515600" cy="650875"/>
          </a:xfrm>
        </p:spPr>
        <p:txBody>
          <a:bodyPr>
            <a:normAutofit/>
          </a:bodyPr>
          <a:lstStyle/>
          <a:p>
            <a:r>
              <a:rPr lang="en-US" sz="2800" b="1"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EABCE11F-8479-F452-2801-501B419A7AC8}"/>
              </a:ext>
            </a:extLst>
          </p:cNvPr>
          <p:cNvSpPr>
            <a:spLocks noGrp="1"/>
          </p:cNvSpPr>
          <p:nvPr>
            <p:ph idx="1"/>
          </p:nvPr>
        </p:nvSpPr>
        <p:spPr>
          <a:xfrm>
            <a:off x="838200" y="1016000"/>
            <a:ext cx="10515600" cy="5160963"/>
          </a:xfrm>
        </p:spPr>
        <p:txBody>
          <a:bodyPr/>
          <a:lstStyle/>
          <a:p>
            <a:pPr marL="0" marR="0" indent="0">
              <a:lnSpc>
                <a:spcPct val="125000"/>
              </a:lnSpc>
              <a:spcBef>
                <a:spcPts val="0"/>
              </a:spcBef>
              <a:spcAft>
                <a:spcPts val="800"/>
              </a:spcAft>
              <a:buNone/>
            </a:pPr>
            <a:r>
              <a:rPr lang="en-US" sz="2800" b="1" dirty="0">
                <a:effectLst/>
                <a:latin typeface="Times New Roman" panose="02020603050405020304" pitchFamily="18" charset="0"/>
                <a:ea typeface="Times New Roman" panose="02020603050405020304" pitchFamily="18" charset="0"/>
              </a:rPr>
              <a:t>11.	Fish processing:</a:t>
            </a:r>
            <a:r>
              <a:rPr lang="en-US" sz="2800" dirty="0">
                <a:effectLst/>
                <a:latin typeface="Times New Roman" panose="02020603050405020304" pitchFamily="18" charset="0"/>
                <a:ea typeface="Times New Roman" panose="02020603050405020304" pitchFamily="18" charset="0"/>
              </a:rPr>
              <a:t> Develop fish supply chain, including processing plants, storage facilities, and 	refrigerated vans</a:t>
            </a:r>
          </a:p>
          <a:p>
            <a:pPr marL="0" marR="0" indent="0">
              <a:lnSpc>
                <a:spcPct val="125000"/>
              </a:lnSpc>
              <a:spcBef>
                <a:spcPts val="0"/>
              </a:spcBef>
              <a:spcAft>
                <a:spcPts val="800"/>
              </a:spcAft>
              <a:buNone/>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12. 	</a:t>
            </a:r>
            <a:r>
              <a:rPr lang="en-US" sz="2800" b="1" dirty="0">
                <a:effectLst/>
                <a:latin typeface="Times New Roman" panose="02020603050405020304" pitchFamily="18" charset="0"/>
                <a:ea typeface="Times New Roman" panose="02020603050405020304" pitchFamily="18" charset="0"/>
              </a:rPr>
              <a:t>Milk processing:</a:t>
            </a:r>
            <a:r>
              <a:rPr lang="en-US" sz="2800" dirty="0">
                <a:effectLst/>
                <a:latin typeface="Times New Roman" panose="02020603050405020304" pitchFamily="18" charset="0"/>
                <a:ea typeface="Times New Roman" panose="02020603050405020304" pitchFamily="18" charset="0"/>
              </a:rPr>
              <a:t> Establish milk processing plants</a:t>
            </a:r>
            <a:endParaRPr lang="en-US"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25000"/>
              </a:lnSpc>
              <a:spcBef>
                <a:spcPts val="0"/>
              </a:spcBef>
              <a:spcAft>
                <a:spcPts val="800"/>
              </a:spcAft>
              <a:buNone/>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13.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Slaughterhouses</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Establish modern abattoirs</a:t>
            </a:r>
          </a:p>
          <a:p>
            <a:pPr marL="0" marR="0" indent="0">
              <a:lnSpc>
                <a:spcPct val="125000"/>
              </a:lnSpc>
              <a:spcBef>
                <a:spcPts val="0"/>
              </a:spcBef>
              <a:spcAft>
                <a:spcPts val="800"/>
              </a:spcAft>
              <a:buNone/>
            </a:pPr>
            <a:r>
              <a:rPr lang="en-US" sz="2800" kern="100" dirty="0">
                <a:latin typeface="Calibri" panose="020F0502020204030204" pitchFamily="34" charset="0"/>
                <a:ea typeface="Calibri" panose="020F0502020204030204" pitchFamily="34" charset="0"/>
                <a:cs typeface="Times New Roman" panose="02020603050405020304" pitchFamily="18" charset="0"/>
              </a:rPr>
              <a:t>14. 	</a:t>
            </a:r>
            <a:r>
              <a:rPr lang="en-US" sz="2800" b="1" dirty="0">
                <a:effectLst/>
                <a:latin typeface="Times New Roman" panose="02020603050405020304" pitchFamily="18" charset="0"/>
                <a:ea typeface="Times New Roman" panose="02020603050405020304" pitchFamily="18" charset="0"/>
              </a:rPr>
              <a:t>Poultry farms:</a:t>
            </a:r>
            <a:r>
              <a:rPr lang="en-US" sz="2800" dirty="0">
                <a:effectLst/>
                <a:latin typeface="Times New Roman" panose="02020603050405020304" pitchFamily="18" charset="0"/>
                <a:ea typeface="Times New Roman" panose="02020603050405020304" pitchFamily="18" charset="0"/>
              </a:rPr>
              <a:t> Establish modern poultry farms</a:t>
            </a:r>
          </a:p>
          <a:p>
            <a:pPr marL="0" marR="0" indent="0">
              <a:lnSpc>
                <a:spcPct val="125000"/>
              </a:lnSpc>
              <a:spcBef>
                <a:spcPts val="0"/>
              </a:spcBef>
              <a:spcAft>
                <a:spcPts val="800"/>
              </a:spcAft>
              <a:buNone/>
            </a:pPr>
            <a:r>
              <a:rPr lang="en-US" sz="2800" kern="100" dirty="0">
                <a:latin typeface="Times New Roman" panose="02020603050405020304" pitchFamily="18" charset="0"/>
                <a:ea typeface="Calibri" panose="020F0502020204030204" pitchFamily="34" charset="0"/>
                <a:cs typeface="Times New Roman" panose="02020603050405020304" pitchFamily="18" charset="0"/>
              </a:rPr>
              <a:t>15. 	</a:t>
            </a:r>
            <a:r>
              <a:rPr lang="en-US" sz="2800" b="1" dirty="0">
                <a:effectLst/>
                <a:latin typeface="Times New Roman" panose="02020603050405020304" pitchFamily="18" charset="0"/>
                <a:ea typeface="Times New Roman" panose="02020603050405020304" pitchFamily="18" charset="0"/>
              </a:rPr>
              <a:t>Honey bee products:</a:t>
            </a:r>
            <a:r>
              <a:rPr lang="en-US" sz="2800" dirty="0">
                <a:effectLst/>
                <a:latin typeface="Times New Roman" panose="02020603050405020304" pitchFamily="18" charset="0"/>
                <a:ea typeface="Times New Roman" panose="02020603050405020304" pitchFamily="18" charset="0"/>
              </a:rPr>
              <a:t> Establish honey and other bee products 	processing plants</a:t>
            </a:r>
          </a:p>
          <a:p>
            <a:pPr marL="0" marR="0" indent="0">
              <a:lnSpc>
                <a:spcPct val="125000"/>
              </a:lnSpc>
              <a:spcBef>
                <a:spcPts val="0"/>
              </a:spcBef>
              <a:spcAft>
                <a:spcPts val="800"/>
              </a:spcAft>
              <a:buNone/>
            </a:pPr>
            <a:r>
              <a:rPr lang="en-US" sz="2800" kern="100" dirty="0">
                <a:latin typeface="Times New Roman" panose="02020603050405020304" pitchFamily="18" charset="0"/>
                <a:ea typeface="Calibri" panose="020F0502020204030204" pitchFamily="34" charset="0"/>
                <a:cs typeface="Times New Roman" panose="02020603050405020304" pitchFamily="18" charset="0"/>
              </a:rPr>
              <a:t>16. 	</a:t>
            </a:r>
            <a:r>
              <a:rPr lang="en-US" sz="2800" b="1" dirty="0">
                <a:effectLst/>
                <a:latin typeface="Times New Roman" panose="02020603050405020304" pitchFamily="18" charset="0"/>
                <a:ea typeface="Times New Roman" panose="02020603050405020304" pitchFamily="18" charset="0"/>
              </a:rPr>
              <a:t>Horticultur</a:t>
            </a:r>
            <a:r>
              <a:rPr lang="en-US" sz="2800" dirty="0">
                <a:effectLst/>
                <a:latin typeface="Times New Roman" panose="02020603050405020304" pitchFamily="18" charset="0"/>
                <a:ea typeface="Times New Roman" panose="02020603050405020304" pitchFamily="18" charset="0"/>
              </a:rPr>
              <a:t>e: Cold storage and value addition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86394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B8A71-3C38-957D-500D-8B9ECA533435}"/>
              </a:ext>
            </a:extLst>
          </p:cNvPr>
          <p:cNvSpPr>
            <a:spLocks noGrp="1"/>
          </p:cNvSpPr>
          <p:nvPr>
            <p:ph type="title"/>
          </p:nvPr>
        </p:nvSpPr>
        <p:spPr>
          <a:xfrm>
            <a:off x="1205950" y="321167"/>
            <a:ext cx="9601196" cy="887105"/>
          </a:xfrm>
        </p:spPr>
        <p:txBody>
          <a:bodyPr/>
          <a:lstStyle/>
          <a:p>
            <a:r>
              <a:rPr lang="en-US" sz="2400" b="1" dirty="0">
                <a:latin typeface="Times New Roman" panose="02020603050405020304" pitchFamily="18" charset="0"/>
                <a:cs typeface="Times New Roman" panose="02020603050405020304" pitchFamily="18" charset="0"/>
              </a:rPr>
              <a:t>Introduction</a:t>
            </a:r>
            <a:r>
              <a:rPr lang="en-US"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E29C6C97-B9A7-AFB6-E84F-42336E3597D2}"/>
              </a:ext>
            </a:extLst>
          </p:cNvPr>
          <p:cNvSpPr>
            <a:spLocks noGrp="1"/>
          </p:cNvSpPr>
          <p:nvPr>
            <p:ph idx="1"/>
          </p:nvPr>
        </p:nvSpPr>
        <p:spPr>
          <a:xfrm>
            <a:off x="1205950" y="989611"/>
            <a:ext cx="9601196" cy="5274711"/>
          </a:xfrm>
        </p:spPr>
        <p:txBody>
          <a:bodyPr>
            <a:normAutofit fontScale="92500" lnSpcReduction="10000"/>
          </a:bodyPr>
          <a:lstStyle/>
          <a:p>
            <a:pPr marL="0" indent="0" algn="just">
              <a:lnSpc>
                <a:spcPct val="125000"/>
              </a:lnSpc>
              <a:spcBef>
                <a:spcPts val="0"/>
              </a:spcBef>
              <a:spcAft>
                <a:spcPts val="0"/>
              </a:spcAft>
              <a:buNone/>
            </a:pPr>
            <a:endParaRPr lang="en-GB" sz="1800" kern="0" dirty="0">
              <a:latin typeface="Times New Roman" panose="02020603050405020304" pitchFamily="18" charset="0"/>
              <a:ea typeface="SimSun" panose="02010600030101010101" pitchFamily="2" charset="-122"/>
              <a:cs typeface="Times New Roman" panose="02020603050405020304" pitchFamily="18" charset="0"/>
            </a:endParaRPr>
          </a:p>
          <a:p>
            <a:pPr marL="0" indent="0" algn="just">
              <a:lnSpc>
                <a:spcPct val="120000"/>
              </a:lnSpc>
              <a:spcBef>
                <a:spcPts val="0"/>
              </a:spcBef>
              <a:spcAft>
                <a:spcPts val="0"/>
              </a:spcAft>
              <a:buNone/>
            </a:pPr>
            <a:r>
              <a:rPr lang="en-GB" sz="2100" kern="0" dirty="0">
                <a:effectLst/>
                <a:latin typeface="Times New Roman" panose="02020603050405020304" pitchFamily="18" charset="0"/>
                <a:ea typeface="SimSun" panose="02010600030101010101" pitchFamily="2" charset="-122"/>
                <a:cs typeface="Times New Roman" panose="02020603050405020304" pitchFamily="18" charset="0"/>
              </a:rPr>
              <a:t>On 12</a:t>
            </a:r>
            <a:r>
              <a:rPr lang="en-GB" sz="2100" kern="0" baseline="30000" dirty="0">
                <a:effectLst/>
                <a:latin typeface="Times New Roman" panose="02020603050405020304" pitchFamily="18" charset="0"/>
                <a:ea typeface="SimSun" panose="02010600030101010101" pitchFamily="2" charset="-122"/>
                <a:cs typeface="Times New Roman" panose="02020603050405020304" pitchFamily="18" charset="0"/>
              </a:rPr>
              <a:t>th</a:t>
            </a:r>
            <a:r>
              <a:rPr lang="en-GB" sz="2100" kern="0" dirty="0">
                <a:effectLst/>
                <a:latin typeface="Times New Roman" panose="02020603050405020304" pitchFamily="18" charset="0"/>
                <a:ea typeface="SimSun" panose="02010600030101010101" pitchFamily="2" charset="-122"/>
                <a:cs typeface="Times New Roman" panose="02020603050405020304" pitchFamily="18" charset="0"/>
              </a:rPr>
              <a:t> September 2018, the Revitalized –Agreement for the Resolution of Conflict in South Sudan (R-ARCSS) restructured the former Transitional Government of National Unity of the Republic of South Sudan. Among others, the Agreement established Ministry of Investment (MoI).</a:t>
            </a:r>
          </a:p>
          <a:p>
            <a:pPr marL="0" indent="0" algn="just">
              <a:lnSpc>
                <a:spcPct val="120000"/>
              </a:lnSpc>
              <a:spcBef>
                <a:spcPts val="0"/>
              </a:spcBef>
              <a:spcAft>
                <a:spcPts val="0"/>
              </a:spcAft>
              <a:buNone/>
            </a:pPr>
            <a:endParaRPr lang="en-US" sz="2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spcAft>
                <a:spcPts val="0"/>
              </a:spcAft>
              <a:buNone/>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The Economic Cluster has expressed its commitment to work closely with all economic stakeholders, including the private sector, civil society, academia, development partners, and other stakeholders to widen and deepen economic reform geared towards accelerating post conflict recovery and building a strong foundation for a private sector driven economy.  </a:t>
            </a:r>
          </a:p>
          <a:p>
            <a:pPr marL="0" marR="0" indent="0" algn="just">
              <a:lnSpc>
                <a:spcPct val="120000"/>
              </a:lnSpc>
              <a:spcBef>
                <a:spcPts val="0"/>
              </a:spcBef>
              <a:spcAft>
                <a:spcPts val="0"/>
              </a:spcAft>
              <a:buNone/>
            </a:pPr>
            <a:endParaRPr lang="en-US" sz="2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20000"/>
              </a:lnSpc>
              <a:spcBef>
                <a:spcPts val="0"/>
              </a:spcBef>
              <a:spcAft>
                <a:spcPts val="0"/>
              </a:spcAft>
              <a:buNone/>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The Revitalized – Transitional Government of National Unity (R-TGoNU) recognizes that the country’s weak investment climate continues to constrain </a:t>
            </a:r>
            <a:r>
              <a:rPr lang="en-US" sz="2100" dirty="0">
                <a:latin typeface="Times New Roman" panose="02020603050405020304" pitchFamily="18" charset="0"/>
                <a:ea typeface="Times New Roman" panose="02020603050405020304" pitchFamily="18" charset="0"/>
                <a:cs typeface="Times New Roman" panose="02020603050405020304" pitchFamily="18" charset="0"/>
              </a:rPr>
              <a:t>both</a:t>
            </a: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 domestic and foreign investment in the country. Among other reforms, improving the quality of business regulation in general and streamlining investment in particular is considered critical to the overall improvement in the quality of investment climate.</a:t>
            </a:r>
          </a:p>
          <a:p>
            <a:pPr marL="0" marR="0" indent="0" algn="just">
              <a:lnSpc>
                <a:spcPct val="120000"/>
              </a:lnSpc>
              <a:spcBef>
                <a:spcPts val="0"/>
              </a:spcBef>
              <a:spcAft>
                <a:spcPts val="0"/>
              </a:spcAft>
              <a:buNone/>
            </a:pPr>
            <a:endParaRPr lang="en-US" sz="2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5984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C5668-C7AA-1C02-8F1A-5CA672272615}"/>
              </a:ext>
            </a:extLst>
          </p:cNvPr>
          <p:cNvSpPr>
            <a:spLocks noGrp="1"/>
          </p:cNvSpPr>
          <p:nvPr>
            <p:ph type="title"/>
          </p:nvPr>
        </p:nvSpPr>
        <p:spPr>
          <a:xfrm>
            <a:off x="838200" y="365126"/>
            <a:ext cx="10515600" cy="694418"/>
          </a:xfrm>
        </p:spPr>
        <p:txBody>
          <a:bodyPr>
            <a:normAutofit/>
          </a:bodyPr>
          <a:lstStyle/>
          <a:p>
            <a:r>
              <a:rPr lang="en-US" sz="2800" b="1"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F76E840D-A697-D76E-17CC-2BD45BE2F516}"/>
              </a:ext>
            </a:extLst>
          </p:cNvPr>
          <p:cNvSpPr>
            <a:spLocks noGrp="1"/>
          </p:cNvSpPr>
          <p:nvPr>
            <p:ph idx="1"/>
          </p:nvPr>
        </p:nvSpPr>
        <p:spPr>
          <a:xfrm>
            <a:off x="838200" y="1059544"/>
            <a:ext cx="10515600" cy="5798455"/>
          </a:xfrm>
        </p:spPr>
        <p:txBody>
          <a:bodyPr>
            <a:normAutofit fontScale="55000" lnSpcReduction="20000"/>
          </a:bodyPr>
          <a:lstStyle/>
          <a:p>
            <a:pPr marL="514350" marR="0" indent="-514350" algn="just">
              <a:lnSpc>
                <a:spcPct val="107000"/>
              </a:lnSpc>
              <a:spcBef>
                <a:spcPts val="0"/>
              </a:spcBef>
              <a:spcAft>
                <a:spcPts val="800"/>
              </a:spcAft>
              <a:buAutoNum type="alphaUcParenR" startAt="2"/>
            </a:pPr>
            <a:r>
              <a:rPr lang="en-US" sz="3200" b="1" u="sng" kern="100" dirty="0">
                <a:effectLst/>
                <a:latin typeface="Times New Roman" panose="02020603050405020304" pitchFamily="18" charset="0"/>
                <a:ea typeface="Calibri" panose="020F0502020204030204" pitchFamily="34" charset="0"/>
                <a:cs typeface="Times New Roman" panose="02020603050405020304" pitchFamily="18" charset="0"/>
              </a:rPr>
              <a:t>Energy and Mining </a:t>
            </a:r>
          </a:p>
          <a:p>
            <a:pPr marL="0" marR="0" indent="0" algn="just">
              <a:lnSpc>
                <a:spcPct val="107000"/>
              </a:lnSpc>
              <a:spcBef>
                <a:spcPts val="0"/>
              </a:spcBef>
              <a:spcAft>
                <a:spcPts val="800"/>
              </a:spcAft>
              <a:buNone/>
            </a:pPr>
            <a:endParaRPr lang="en-US" sz="3200" b="1" u="sng" kern="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1.	Construct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hydro-electric projects</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Feasibility studies have already been completed for four (4) large- scale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hydro- electric 	projects</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on the Nile, plus an additional 16 mini hydro power sites have already been identified;</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2.	Develop large- scale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solar photovoltaic generation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given South Sudan’s access to an average of 10 hours of sunshine per 	day/ year-round;</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3.	Opportunities to</a:t>
            </a: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 detailed geological mapping,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including airborne geophysical and regional geochemical surveys;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kern="100" dirty="0">
                <a:latin typeface="Times New Roman" panose="02020603050405020304" pitchFamily="18" charset="0"/>
                <a:ea typeface="Calibri" panose="020F0502020204030204" pitchFamily="34" charset="0"/>
                <a:cs typeface="Times New Roman" panose="02020603050405020304" pitchFamily="18" charset="0"/>
              </a:rPr>
              <a:t>4.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Potential to develop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broader mining services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industry, including tastings labs, data management, and capacity 	development;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b="1" kern="100" dirty="0">
                <a:latin typeface="Times New Roman" panose="02020603050405020304" pitchFamily="18" charset="0"/>
                <a:ea typeface="Calibri" panose="020F0502020204030204" pitchFamily="34" charset="0"/>
                <a:cs typeface="Times New Roman" panose="02020603050405020304" pitchFamily="18" charset="0"/>
              </a:rPr>
              <a:t>5.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Large mining opportunities</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in major metals around 22 types  including</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zinc,  lead, aluminum,</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precious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stones, energy 	minerals, and industrial materials, etc.;</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b="1" kern="100" dirty="0">
                <a:latin typeface="Times New Roman" panose="02020603050405020304" pitchFamily="18" charset="0"/>
                <a:ea typeface="Calibri" panose="020F0502020204030204" pitchFamily="34" charset="0"/>
                <a:cs typeface="Times New Roman" panose="02020603050405020304" pitchFamily="18" charset="0"/>
              </a:rPr>
              <a:t>6.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Promising gold prospects</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 South Sudan’s gold is remarkably pure in comparison to the 	other gold deposits, with 	little exploration of mother lode vein deposits of gold being quartz 	upstream from the artisanal deposit;</a:t>
            </a:r>
          </a:p>
          <a:p>
            <a:pPr marL="0" indent="0" algn="just">
              <a:lnSpc>
                <a:spcPct val="115000"/>
              </a:lnSpc>
              <a:spcBef>
                <a:spcPts val="0"/>
              </a:spcBef>
              <a:spcAft>
                <a:spcPts val="1000"/>
              </a:spcAft>
              <a:buNone/>
            </a:pPr>
            <a:r>
              <a:rPr lang="en-US" b="1" dirty="0">
                <a:latin typeface="Times New Roman" panose="02020603050405020304" pitchFamily="18" charset="0"/>
                <a:ea typeface="Times New Roman" panose="02020603050405020304" pitchFamily="18" charset="0"/>
                <a:cs typeface="Times New Roman" panose="02020603050405020304" pitchFamily="18" charset="0"/>
              </a:rPr>
              <a:t>7.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Kapoeta Cement Plant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Complete Feasibility Study for cement plant using local mineral 	materials;</a:t>
            </a:r>
          </a:p>
          <a:p>
            <a:pPr marL="0" marR="0" indent="0">
              <a:lnSpc>
                <a:spcPct val="125000"/>
              </a:lnSpc>
              <a:spcBef>
                <a:spcPts val="0"/>
              </a:spcBef>
              <a:spcAft>
                <a:spcPts val="800"/>
              </a:spcAft>
              <a:buNone/>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8.	Kapoeta gold exploration, production,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smelting and refinery;</a:t>
            </a: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a:lnSpc>
                <a:spcPct val="115000"/>
              </a:lnSpc>
              <a:spcBef>
                <a:spcPts val="0"/>
              </a:spcBef>
              <a:spcAft>
                <a:spcPts val="1000"/>
              </a:spcAft>
              <a:buNone/>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sz="2800" b="1" dirty="0">
                <a:effectLst/>
                <a:latin typeface="Times New Roman" panose="02020603050405020304" pitchFamily="18" charset="0"/>
                <a:ea typeface="Times New Roman" panose="02020603050405020304" pitchFamily="18" charset="0"/>
              </a:rPr>
              <a:t>Hofrat El-Nahass Copper Mine.</a:t>
            </a:r>
            <a:endParaRPr lang="en-US" sz="2800" dirty="0">
              <a:effectLst/>
              <a:latin typeface="Times New Roman" panose="02020603050405020304" pitchFamily="18" charset="0"/>
              <a:ea typeface="Times New Roman" panose="02020603050405020304" pitchFamily="18" charset="0"/>
            </a:endParaRPr>
          </a:p>
          <a:p>
            <a:pPr marL="0" indent="0" algn="just">
              <a:lnSpc>
                <a:spcPct val="115000"/>
              </a:lnSpc>
              <a:spcBef>
                <a:spcPts val="0"/>
              </a:spcBef>
              <a:spcAft>
                <a:spcPts val="1000"/>
              </a:spcAft>
              <a:buNone/>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39139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B745B-62D9-E18F-EE95-6C4859E014C3}"/>
              </a:ext>
            </a:extLst>
          </p:cNvPr>
          <p:cNvSpPr>
            <a:spLocks noGrp="1"/>
          </p:cNvSpPr>
          <p:nvPr>
            <p:ph type="title"/>
          </p:nvPr>
        </p:nvSpPr>
        <p:spPr>
          <a:xfrm>
            <a:off x="838200" y="365125"/>
            <a:ext cx="10515600" cy="737961"/>
          </a:xfrm>
        </p:spPr>
        <p:txBody>
          <a:bodyPr>
            <a:normAutofit/>
          </a:bodyPr>
          <a:lstStyle/>
          <a:p>
            <a:r>
              <a:rPr lang="en-US" sz="2800" b="1"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CBAC5293-2C38-838C-1032-318FA11405E8}"/>
              </a:ext>
            </a:extLst>
          </p:cNvPr>
          <p:cNvSpPr>
            <a:spLocks noGrp="1"/>
          </p:cNvSpPr>
          <p:nvPr>
            <p:ph idx="1"/>
          </p:nvPr>
        </p:nvSpPr>
        <p:spPr>
          <a:xfrm>
            <a:off x="838200" y="1103086"/>
            <a:ext cx="10515600" cy="5754914"/>
          </a:xfrm>
        </p:spPr>
        <p:txBody>
          <a:bodyPr/>
          <a:lstStyle/>
          <a:p>
            <a:pPr marL="0" lvl="1" indent="0">
              <a:lnSpc>
                <a:spcPct val="115000"/>
              </a:lnSpc>
              <a:spcBef>
                <a:spcPts val="0"/>
              </a:spcBef>
              <a:spcAft>
                <a:spcPts val="1000"/>
              </a:spcAft>
              <a:buNone/>
            </a:pPr>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en-US" b="1" u="sng" kern="100" dirty="0">
                <a:effectLst/>
                <a:latin typeface="Times New Roman" panose="02020603050405020304" pitchFamily="18" charset="0"/>
                <a:ea typeface="Calibri" panose="020F0502020204030204" pitchFamily="34" charset="0"/>
                <a:cs typeface="Times New Roman" panose="02020603050405020304" pitchFamily="18" charset="0"/>
              </a:rPr>
              <a:t>Tourism and Hospitality </a:t>
            </a:r>
            <a:endParaRPr lang="en-US" b="1" u="sng"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1.	</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Construction of 5 – Star hotels and international conference 	centers in Juba and State Capitals;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2.	Cruise Boats and Floating Restaurants on the River Nile;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3.	Safari  Inns, Camps,  airstrips  and internal roads in the National 	Parks:  Nimule, Boma etc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4.	Birding and fishing operations in the Sudd Wetlands;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5.	Wildlife photographic and hunting concessions.</a:t>
            </a:r>
            <a:endParaRPr lang="en-US" dirty="0"/>
          </a:p>
        </p:txBody>
      </p:sp>
    </p:spTree>
    <p:extLst>
      <p:ext uri="{BB962C8B-B14F-4D97-AF65-F5344CB8AC3E}">
        <p14:creationId xmlns:p14="http://schemas.microsoft.com/office/powerpoint/2010/main" val="3658712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E05BD-67AC-C9D7-93BA-BB45D8CD0249}"/>
              </a:ext>
            </a:extLst>
          </p:cNvPr>
          <p:cNvSpPr>
            <a:spLocks noGrp="1"/>
          </p:cNvSpPr>
          <p:nvPr>
            <p:ph type="title"/>
          </p:nvPr>
        </p:nvSpPr>
        <p:spPr>
          <a:xfrm>
            <a:off x="937592" y="318053"/>
            <a:ext cx="10515600" cy="864704"/>
          </a:xfrm>
        </p:spPr>
        <p:txBody>
          <a:bodyPr>
            <a:normAutofit/>
          </a:bodyPr>
          <a:lstStyle/>
          <a:p>
            <a:r>
              <a:rPr lang="en-US" sz="2400" b="1" dirty="0">
                <a:latin typeface="Times New Roman" panose="02020603050405020304" pitchFamily="18" charset="0"/>
                <a:cs typeface="Times New Roman" panose="02020603050405020304" pitchFamily="18" charset="0"/>
              </a:rPr>
              <a:t>Challenges</a:t>
            </a:r>
          </a:p>
        </p:txBody>
      </p:sp>
      <p:sp>
        <p:nvSpPr>
          <p:cNvPr id="3" name="Content Placeholder 2">
            <a:extLst>
              <a:ext uri="{FF2B5EF4-FFF2-40B4-BE49-F238E27FC236}">
                <a16:creationId xmlns:a16="http://schemas.microsoft.com/office/drawing/2014/main" id="{91EB62BF-1046-E736-D652-66367D53E105}"/>
              </a:ext>
            </a:extLst>
          </p:cNvPr>
          <p:cNvSpPr>
            <a:spLocks noGrp="1"/>
          </p:cNvSpPr>
          <p:nvPr>
            <p:ph idx="1"/>
          </p:nvPr>
        </p:nvSpPr>
        <p:spPr>
          <a:xfrm>
            <a:off x="937592" y="1005335"/>
            <a:ext cx="9601196" cy="6255273"/>
          </a:xfrm>
        </p:spPr>
        <p:txBody>
          <a:bodyPr>
            <a:normAutofit/>
          </a:bodyPr>
          <a:lstStyle/>
          <a:p>
            <a:pPr marL="342900" marR="0" indent="-342900">
              <a:lnSpc>
                <a:spcPct val="150000"/>
              </a:lnSpc>
              <a:spcBef>
                <a:spcPts val="0"/>
              </a:spcBef>
              <a:spcAft>
                <a:spcPts val="800"/>
              </a:spcAft>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Poor Infrastructure</a:t>
            </a:r>
            <a:r>
              <a:rPr lang="en-US" sz="1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electricity, roads etc..</a:t>
            </a:r>
          </a:p>
          <a:p>
            <a:pPr marL="342900" marR="0" indent="-342900">
              <a:lnSpc>
                <a:spcPct val="150000"/>
              </a:lnSpc>
              <a:spcBef>
                <a:spcPts val="0"/>
              </a:spcBef>
              <a:spcAft>
                <a:spcPts val="800"/>
              </a:spcAft>
              <a:buFont typeface="+mj-lt"/>
              <a:buAutoNum type="arabicPeriod"/>
            </a:pPr>
            <a:r>
              <a:rPr lang="en-US" sz="1800" kern="100" dirty="0">
                <a:latin typeface="Times New Roman" panose="02020603050405020304" pitchFamily="18" charset="0"/>
                <a:ea typeface="Calibri" panose="020F0502020204030204" pitchFamily="34" charset="0"/>
                <a:cs typeface="Times New Roman" panose="02020603050405020304" pitchFamily="18" charset="0"/>
              </a:rPr>
              <a:t>         Lack of trust in Sovereign guarantee by foreign investors</a:t>
            </a:r>
          </a:p>
          <a:p>
            <a:pPr marL="342900" marR="0" indent="-342900">
              <a:lnSpc>
                <a:spcPct val="150000"/>
              </a:lnSpc>
              <a:spcBef>
                <a:spcPts val="0"/>
              </a:spcBef>
              <a:spcAft>
                <a:spcPts val="800"/>
              </a:spcAft>
              <a:buFont typeface="+mj-lt"/>
              <a:buAutoNum type="arabicPeriod"/>
            </a:pPr>
            <a:r>
              <a:rPr lang="en-US"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Insecurity imposed by the holdout groups on the highways and communal violence in some  	areas;</a:t>
            </a:r>
            <a:endParaRPr lang="en-GB"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spcBef>
                <a:spcPts val="0"/>
              </a:spcBef>
              <a:spcAft>
                <a:spcPts val="800"/>
              </a:spcAft>
              <a:buFont typeface="+mj-lt"/>
              <a:buAutoNum type="arabicPeriod"/>
            </a:pPr>
            <a:r>
              <a:rPr lang="en-GB" sz="1800" kern="0" dirty="0">
                <a:latin typeface="Times New Roman" panose="02020603050405020304" pitchFamily="18" charset="0"/>
                <a:ea typeface="Calibri" panose="020F0502020204030204" pitchFamily="34" charset="0"/>
                <a:cs typeface="Times New Roman" panose="02020603050405020304" pitchFamily="18" charset="0"/>
              </a:rPr>
              <a:t>         Land acquisition for investment purposes</a:t>
            </a:r>
            <a:r>
              <a:rPr lang="en-US" sz="1800" spc="-2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spcBef>
                <a:spcPts val="0"/>
              </a:spcBef>
              <a:spcAft>
                <a:spcPts val="800"/>
              </a:spcAft>
              <a:buFont typeface="+mj-lt"/>
              <a:buAutoNum type="arabicPeriod"/>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Outbreak of natural disasters such as floods, droughts </a:t>
            </a:r>
            <a:r>
              <a:rPr lang="en-US"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and locusts</a:t>
            </a: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nSpc>
                <a:spcPct val="150000"/>
              </a:lnSpc>
              <a:spcBef>
                <a:spcPts val="0"/>
              </a:spcBef>
              <a:spcAft>
                <a:spcPts val="800"/>
              </a:spcAft>
              <a:buAutoNum type="arabicPeriod" startAt="4"/>
            </a:pPr>
            <a:r>
              <a:rPr lang="en-GB" sz="1800" dirty="0">
                <a:effectLst/>
                <a:latin typeface="Times New Roman" panose="02020603050405020304" pitchFamily="18" charset="0"/>
                <a:ea typeface="Times New Roman"/>
                <a:cs typeface="Times New Roman" panose="02020603050405020304" pitchFamily="18" charset="0"/>
              </a:rPr>
              <a:t>          Companies do not possess operational accounts in South Sudan which created high demand 	for  foreign currency in the country.;</a:t>
            </a:r>
          </a:p>
          <a:p>
            <a:pPr marL="342900" indent="-342900">
              <a:lnSpc>
                <a:spcPct val="150000"/>
              </a:lnSpc>
              <a:spcBef>
                <a:spcPts val="0"/>
              </a:spcBef>
              <a:spcAft>
                <a:spcPts val="800"/>
              </a:spcAft>
              <a:buAutoNum type="arabicPeriod" startAt="4"/>
            </a:pPr>
            <a:r>
              <a:rPr lang="en-GB" sz="1800" dirty="0">
                <a:latin typeface="Times New Roman" panose="02020603050405020304" pitchFamily="18" charset="0"/>
                <a:ea typeface="Times New Roman"/>
                <a:cs typeface="Times New Roman" panose="02020603050405020304" pitchFamily="18" charset="0"/>
              </a:rPr>
              <a:t>           Lack of financial support to South Sudanese small and medium size businesses</a:t>
            </a:r>
          </a:p>
          <a:p>
            <a:pPr marL="342900" indent="-342900">
              <a:lnSpc>
                <a:spcPct val="150000"/>
              </a:lnSpc>
              <a:spcBef>
                <a:spcPts val="0"/>
              </a:spcBef>
              <a:spcAft>
                <a:spcPts val="800"/>
              </a:spcAft>
              <a:buAutoNum type="arabicPeriod" startAt="4"/>
            </a:pPr>
            <a:r>
              <a:rPr lang="en-GB" sz="1800" dirty="0">
                <a:latin typeface="Times New Roman" panose="02020603050405020304" pitchFamily="18" charset="0"/>
                <a:ea typeface="Times New Roman"/>
                <a:cs typeface="Times New Roman" panose="02020603050405020304" pitchFamily="18" charset="0"/>
              </a:rPr>
              <a:t>           Lack government funding to Ministry of Investment projects </a:t>
            </a:r>
            <a:endParaRPr lang="en-GB" sz="1800" dirty="0">
              <a:effectLst/>
              <a:latin typeface="Times New Roman" panose="02020603050405020304" pitchFamily="18" charset="0"/>
              <a:ea typeface="Times New Roman"/>
              <a:cs typeface="Times New Roman" panose="02020603050405020304" pitchFamily="18" charset="0"/>
            </a:endParaRPr>
          </a:p>
          <a:p>
            <a:pPr marL="342900" indent="-342900">
              <a:lnSpc>
                <a:spcPct val="150000"/>
              </a:lnSpc>
              <a:spcBef>
                <a:spcPts val="0"/>
              </a:spcBef>
              <a:spcAft>
                <a:spcPts val="800"/>
              </a:spcAft>
              <a:buAutoNum type="arabicPeriod" startAt="4"/>
            </a:pPr>
            <a:r>
              <a:rPr lang="en-GB" sz="1800" dirty="0">
                <a:latin typeface="Times New Roman" panose="02020603050405020304" pitchFamily="18" charset="0"/>
                <a:ea typeface="Times New Roman"/>
                <a:cs typeface="Times New Roman" panose="02020603050405020304" pitchFamily="18" charset="0"/>
              </a:rPr>
              <a:t>          Conflicting Regulations/Laws with Investment Act, 2009 e.g. Business Registration  Act      	2012, Companies Act,2012,  Bank Act, 2012 etc.</a:t>
            </a:r>
            <a:endParaRPr lang="en-US" sz="1800" dirty="0">
              <a:effectLst/>
              <a:latin typeface="Times New Roman" panose="02020603050405020304" pitchFamily="18" charset="0"/>
              <a:ea typeface="Times New Roman"/>
              <a:cs typeface="Times New Roman" panose="02020603050405020304" pitchFamily="18" charset="0"/>
            </a:endParaRPr>
          </a:p>
          <a:p>
            <a:pPr marL="0" indent="0">
              <a:lnSpc>
                <a:spcPct val="100000"/>
              </a:lnSpc>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spcBef>
                <a:spcPts val="0"/>
              </a:spcBef>
              <a:spcAft>
                <a:spcPts val="800"/>
              </a:spcAft>
              <a:buFont typeface="Arial" panose="020B0604020202020204" pitchFamily="34" charset="0"/>
              <a:buAutoNum type="arabicPeriod" startAt="4"/>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spcBef>
                <a:spcPts val="0"/>
              </a:spcBef>
              <a:spcAft>
                <a:spcPts val="800"/>
              </a:spcAft>
              <a:buFont typeface="Arial" panose="020B0604020202020204" pitchFamily="34" charset="0"/>
              <a:buAutoNum type="arabicPeriod" startAt="4"/>
            </a:pPr>
            <a:endParaRPr lang="en-US" sz="1800" kern="1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spcBef>
                <a:spcPts val="0"/>
              </a:spcBef>
              <a:spcAft>
                <a:spcPts val="800"/>
              </a:spcAft>
              <a:buFont typeface="Arial" panose="020B0604020202020204" pitchFamily="34" charset="0"/>
              <a:buAutoNum type="arabicPeriod" startAt="4"/>
            </a:pPr>
            <a:endParaRPr lang="en-US" sz="1800" kern="1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spcBef>
                <a:spcPts val="0"/>
              </a:spcBef>
              <a:spcAft>
                <a:spcPts val="800"/>
              </a:spcAft>
              <a:buFont typeface="Arial" panose="020B0604020202020204" pitchFamily="34" charset="0"/>
              <a:buAutoNum type="arabicPeriod" startAt="4"/>
            </a:pPr>
            <a:endParaRPr lang="en-US" sz="1800" kern="1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spcBef>
                <a:spcPts val="0"/>
              </a:spcBef>
              <a:spcAft>
                <a:spcPts val="800"/>
              </a:spcAft>
              <a:buFont typeface="Arial" panose="020B0604020202020204" pitchFamily="34" charset="0"/>
              <a:buAutoNum type="arabicPeriod" startAt="4"/>
            </a:pPr>
            <a:endParaRPr lang="en-US" sz="1800" kern="1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spcBef>
                <a:spcPts val="0"/>
              </a:spcBef>
              <a:spcAft>
                <a:spcPts val="800"/>
              </a:spcAft>
              <a:buFont typeface="Arial" panose="020B0604020202020204" pitchFamily="34" charset="0"/>
              <a:buAutoNum type="arabicPeriod" startAt="4"/>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spcBef>
                <a:spcPts val="0"/>
              </a:spcBef>
              <a:spcAft>
                <a:spcPts val="800"/>
              </a:spcAft>
              <a:buAutoNum type="arabicPeriod" startAt="4"/>
            </a:pP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8257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CB911-342C-2F28-73E6-DA9367E98B6C}"/>
              </a:ext>
            </a:extLst>
          </p:cNvPr>
          <p:cNvSpPr>
            <a:spLocks noGrp="1"/>
          </p:cNvSpPr>
          <p:nvPr>
            <p:ph type="title"/>
          </p:nvPr>
        </p:nvSpPr>
        <p:spPr>
          <a:xfrm>
            <a:off x="838200" y="365126"/>
            <a:ext cx="10515600" cy="888205"/>
          </a:xfrm>
        </p:spPr>
        <p:txBody>
          <a:bodyPr>
            <a:normAutofit/>
          </a:bodyPr>
          <a:lstStyle/>
          <a:p>
            <a:r>
              <a:rPr lang="en-US" sz="2400" b="1" dirty="0">
                <a:latin typeface="Times New Roman" panose="02020603050405020304" pitchFamily="18" charset="0"/>
                <a:cs typeface="Times New Roman" panose="02020603050405020304" pitchFamily="18" charset="0"/>
              </a:rPr>
              <a:t>The Way Forward</a:t>
            </a:r>
          </a:p>
        </p:txBody>
      </p:sp>
      <p:sp>
        <p:nvSpPr>
          <p:cNvPr id="3" name="Content Placeholder 2">
            <a:extLst>
              <a:ext uri="{FF2B5EF4-FFF2-40B4-BE49-F238E27FC236}">
                <a16:creationId xmlns:a16="http://schemas.microsoft.com/office/drawing/2014/main" id="{F7DC983D-76E0-9AEF-EB27-9E39D5FAF9FA}"/>
              </a:ext>
            </a:extLst>
          </p:cNvPr>
          <p:cNvSpPr>
            <a:spLocks noGrp="1"/>
          </p:cNvSpPr>
          <p:nvPr>
            <p:ph idx="1"/>
          </p:nvPr>
        </p:nvSpPr>
        <p:spPr>
          <a:xfrm>
            <a:off x="689113" y="1253330"/>
            <a:ext cx="10515600" cy="5488664"/>
          </a:xfrm>
        </p:spPr>
        <p:txBody>
          <a:bodyPr>
            <a:normAutofit/>
          </a:bodyPr>
          <a:lstStyle/>
          <a:p>
            <a:pPr marL="342900" indent="-342900">
              <a:lnSpc>
                <a:spcPct val="100000"/>
              </a:lnSpc>
              <a:buFont typeface="+mj-lt"/>
              <a:buAutoNum type="arabicPeriod"/>
            </a:pPr>
            <a:r>
              <a:rPr lang="en-US" sz="1900" kern="100" dirty="0">
                <a:latin typeface="Times New Roman" panose="02020603050405020304" pitchFamily="18" charset="0"/>
                <a:ea typeface="Calibri" panose="020F0502020204030204" pitchFamily="34" charset="0"/>
                <a:cs typeface="Times New Roman" panose="02020603050405020304" pitchFamily="18" charset="0"/>
              </a:rPr>
              <a:t>Revival of  defunct projects through Public Private Partnership  (PPP); </a:t>
            </a:r>
          </a:p>
          <a:p>
            <a:pPr marL="342900" indent="-342900">
              <a:lnSpc>
                <a:spcPct val="100000"/>
              </a:lnSpc>
              <a:buFont typeface="+mj-lt"/>
              <a:buAutoNum type="arabicPeriod"/>
            </a:pPr>
            <a:r>
              <a:rPr lang="en-US" sz="1900" kern="100" dirty="0">
                <a:latin typeface="Times New Roman" panose="02020603050405020304" pitchFamily="18" charset="0"/>
                <a:ea typeface="Calibri" panose="020F0502020204030204" pitchFamily="34" charset="0"/>
                <a:cs typeface="Times New Roman" panose="02020603050405020304" pitchFamily="18" charset="0"/>
              </a:rPr>
              <a:t>Improve infrastructure network,  specially construction of roads connecting areas of production and marketing</a:t>
            </a: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9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0000"/>
              </a:lnSpc>
              <a:buFont typeface="+mj-lt"/>
              <a:buAutoNum type="arabicPeriod"/>
            </a:pP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Review current Land Policy to include provision of investment land under the custody of the Ministry of Investment</a:t>
            </a:r>
            <a:r>
              <a:rPr lang="en-US" sz="19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0000"/>
              </a:lnSpc>
              <a:buFont typeface="+mj-lt"/>
              <a:buAutoNum type="arabicPeriod"/>
            </a:pPr>
            <a:r>
              <a:rPr lang="en-US" sz="19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Establishment of early warning systems to encounter outbreak of natural  disasters;</a:t>
            </a:r>
          </a:p>
          <a:p>
            <a:pPr marL="342900" indent="-342900">
              <a:lnSpc>
                <a:spcPct val="100000"/>
              </a:lnSpc>
              <a:buFont typeface="+mj-lt"/>
              <a:buAutoNum type="arabicPeriod"/>
            </a:pPr>
            <a:r>
              <a:rPr lang="en-US" sz="19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government to exsert efforts to bring the holdout groups  on negotiation table in order to reach a Peace Agreement. </a:t>
            </a:r>
          </a:p>
          <a:p>
            <a:pPr marL="342900" indent="-342900">
              <a:lnSpc>
                <a:spcPct val="100000"/>
              </a:lnSpc>
              <a:buFont typeface="+mj-lt"/>
              <a:buAutoNum type="arabicPeriod"/>
            </a:pPr>
            <a:r>
              <a:rPr lang="en-US" sz="19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Government to design strategies for a thoroughly disarmament of civilians;</a:t>
            </a:r>
          </a:p>
          <a:p>
            <a:pPr marL="342900" indent="-342900">
              <a:lnSpc>
                <a:spcPct val="100000"/>
              </a:lnSpc>
              <a:buFont typeface="+mj-lt"/>
              <a:buAutoNum type="arabicPeriod"/>
            </a:pPr>
            <a:r>
              <a:rPr lang="en-US" sz="19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Improve National Reserves to back Sovereign Guarantees for investments;</a:t>
            </a:r>
          </a:p>
          <a:p>
            <a:pPr marL="342900" indent="-342900">
              <a:lnSpc>
                <a:spcPct val="100000"/>
              </a:lnSpc>
              <a:buFont typeface="+mj-lt"/>
              <a:buAutoNum type="arabicPeriod"/>
            </a:pP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Government to prioritize</a:t>
            </a:r>
            <a:r>
              <a:rPr lang="en-US" sz="19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 its  national budget funding of productive sectors such as, agriculture, mining, energy and tourism</a:t>
            </a:r>
            <a:endPar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0000"/>
              </a:lnSpc>
              <a:buFont typeface="+mj-lt"/>
              <a:buAutoNum type="arabicPeriod"/>
            </a:pPr>
            <a:r>
              <a:rPr lang="en-US" sz="19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 the implementation of the 1</a:t>
            </a:r>
            <a:r>
              <a:rPr lang="en-US" sz="1900" kern="1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a:t>
            </a:r>
            <a:r>
              <a:rPr lang="en-US" sz="19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National Economic Conference’s outcomes, a desk responsible for monstering and evaluation should be created in the office of H.E. Vice President for Economic Cluster </a:t>
            </a:r>
            <a:endParaRPr lang="en-GB" sz="19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buFont typeface="Wingdings" panose="05000000000000000000" pitchFamily="2" charset="2"/>
              <a:buChar char="Ø"/>
            </a:pP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buFont typeface="Wingdings" panose="05000000000000000000" pitchFamily="2" charset="2"/>
              <a:buChar char="Ø"/>
            </a:pPr>
            <a:endParaRPr lang="en-US" sz="1900" dirty="0">
              <a:effectLst/>
              <a:latin typeface="Times New Roman" panose="02020603050405020304" pitchFamily="18" charset="0"/>
              <a:ea typeface="Calibri" panose="020F0502020204030204" pitchFamily="34" charset="0"/>
            </a:endParaRPr>
          </a:p>
          <a:p>
            <a:pPr>
              <a:buFont typeface="Wingdings" panose="05000000000000000000" pitchFamily="2" charset="2"/>
              <a:buChar char="Ø"/>
            </a:pPr>
            <a:endParaRPr lang="en-US" sz="1900" kern="100" dirty="0">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13769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6DF5A-F76C-2AB2-F8B9-AEB2C49B1F7F}"/>
              </a:ext>
            </a:extLst>
          </p:cNvPr>
          <p:cNvSpPr>
            <a:spLocks noGrp="1"/>
          </p:cNvSpPr>
          <p:nvPr>
            <p:ph type="title"/>
          </p:nvPr>
        </p:nvSpPr>
        <p:spPr>
          <a:xfrm>
            <a:off x="838200" y="245856"/>
            <a:ext cx="10515600" cy="698362"/>
          </a:xfrm>
        </p:spPr>
        <p:txBody>
          <a:bodyPr>
            <a:normAutofit/>
          </a:bodyPr>
          <a:lstStyle/>
          <a:p>
            <a:r>
              <a:rPr lang="en-US" sz="2400" b="1"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B1AB8034-7845-4BC1-A706-12B5B7713F42}"/>
              </a:ext>
            </a:extLst>
          </p:cNvPr>
          <p:cNvSpPr>
            <a:spLocks noGrp="1"/>
          </p:cNvSpPr>
          <p:nvPr>
            <p:ph idx="1"/>
          </p:nvPr>
        </p:nvSpPr>
        <p:spPr>
          <a:xfrm>
            <a:off x="1007167" y="944218"/>
            <a:ext cx="9601196" cy="5543668"/>
          </a:xfrm>
        </p:spPr>
        <p:txBody>
          <a:bodyPr>
            <a:normAutofit/>
          </a:bodyPr>
          <a:lstStyle/>
          <a:p>
            <a:pPr marL="0" indent="0">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buNone/>
            </a:pPr>
            <a:r>
              <a:rPr lang="en-GB" sz="1800" kern="0" dirty="0">
                <a:latin typeface="Times New Roman" panose="02020603050405020304" pitchFamily="18" charset="0"/>
                <a:ea typeface="Calibri" panose="020F0502020204030204" pitchFamily="34" charset="0"/>
                <a:cs typeface="Times New Roman" panose="02020603050405020304" pitchFamily="18" charset="0"/>
              </a:rPr>
              <a:t>10.	The government to</a:t>
            </a:r>
            <a:r>
              <a:rPr lang="en-GB" sz="1800" kern="0" dirty="0">
                <a:effectLst/>
                <a:latin typeface="Times New Roman" panose="02020603050405020304" pitchFamily="18" charset="0"/>
                <a:ea typeface="Calibri" panose="020F0502020204030204" pitchFamily="34" charset="0"/>
                <a:cs typeface="Times New Roman" panose="02020603050405020304" pitchFamily="18" charset="0"/>
              </a:rPr>
              <a:t> encourage commercial banks and other financial Institutions to ease 	the process/conditions of acquiring loans for small-businesses for South Sudanese;</a:t>
            </a:r>
          </a:p>
          <a:p>
            <a:pPr marL="0" indent="0">
              <a:lnSpc>
                <a:spcPct val="100000"/>
              </a:lnSpc>
              <a:buNone/>
            </a:pPr>
            <a:r>
              <a:rPr lang="en-US" sz="1800" dirty="0">
                <a:latin typeface="Times New Roman" panose="02020603050405020304" pitchFamily="18" charset="0"/>
                <a:cs typeface="Times New Roman" panose="02020603050405020304" pitchFamily="18" charset="0"/>
              </a:rPr>
              <a:t>11.	C</a:t>
            </a:r>
            <a:r>
              <a:rPr lang="en-US" sz="1800" b="0" i="0" dirty="0">
                <a:effectLst/>
                <a:latin typeface="Times New Roman" panose="02020603050405020304" pitchFamily="18" charset="0"/>
                <a:cs typeface="Times New Roman" panose="02020603050405020304" pitchFamily="18" charset="0"/>
              </a:rPr>
              <a:t>reate Special Economic Zone (SEZ) in order to facilitate rapid economic growth by 	leveraging tax incentives to attract foreign investment and spark technological 	advancement;</a:t>
            </a:r>
            <a:endParaRPr lang="en-US" sz="1800" b="0" i="0" dirty="0">
              <a:latin typeface="Times New Roman" panose="02020603050405020304" pitchFamily="18" charset="0"/>
              <a:cs typeface="Times New Roman" panose="02020603050405020304" pitchFamily="18" charset="0"/>
            </a:endParaRPr>
          </a:p>
          <a:p>
            <a:pPr marL="342900" indent="-342900">
              <a:lnSpc>
                <a:spcPct val="100000"/>
              </a:lnSpc>
              <a:buAutoNum type="arabicPeriod" startAt="12"/>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Government to encourage and support commercial Banks to provide loans for Small and 	Medium size national Business Community;</a:t>
            </a:r>
          </a:p>
          <a:p>
            <a:pPr marL="342900" indent="-342900">
              <a:lnSpc>
                <a:spcPct val="100000"/>
              </a:lnSpc>
              <a:buAutoNum type="arabicPeriod" startAt="12"/>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Government to support Ministry of Investment to conduct general mapping of natural 	resources in the Republic of South Sudan;</a:t>
            </a:r>
          </a:p>
          <a:p>
            <a:pPr marL="0" indent="0">
              <a:lnSpc>
                <a:spcPct val="100000"/>
              </a:lnSpc>
              <a:buNone/>
            </a:pPr>
            <a:r>
              <a:rPr lang="en-US"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14.	</a:t>
            </a: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 a cross-cutting institution, all government agencies </a:t>
            </a:r>
            <a:r>
              <a:rPr lang="en-US"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national and state levels </a:t>
            </a: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     	</a:t>
            </a: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cooperate with Ministry of </a:t>
            </a:r>
            <a:r>
              <a:rPr lang="en-US"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Investment </a:t>
            </a: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issues related to business activities in the Republic 	of South Sudan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15.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Harmonized Business Laws with Investment Promotion Act</a:t>
            </a:r>
          </a:p>
          <a:p>
            <a:pPr marL="0" indent="0">
              <a:buNone/>
            </a:pPr>
            <a:r>
              <a:rPr lang="en-US"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16.	For the implementation of the 1</a:t>
            </a:r>
            <a:r>
              <a:rPr lang="en-US" sz="1800" kern="1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a:t>
            </a:r>
            <a:r>
              <a:rPr lang="en-US"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National Economic Conference’s outcomes, a follow-up 	desk responsible for monstering and evaluation should be created in the office of H.E. Vice 	President for Economic Cluster. </a:t>
            </a:r>
            <a:endParaRPr lang="en-GB"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0000"/>
              </a:lnSpc>
              <a:buAutoNum type="arabicPeriod" startAt="10"/>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0000"/>
              </a:lnSpc>
              <a:buFont typeface="+mj-lt"/>
              <a:buAutoNum type="arabicPeriod"/>
            </a:pP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GB"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10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0"/>
              </a:spcBef>
              <a:spcAft>
                <a:spcPts val="1000"/>
              </a:spcAft>
              <a:buFont typeface="Wingdings" panose="05000000000000000000" pitchFamily="2" charset="2"/>
              <a:buChar char="Ø"/>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15000"/>
              </a:lnSpc>
              <a:spcBef>
                <a:spcPts val="0"/>
              </a:spcBef>
              <a:spcAft>
                <a:spcPts val="1000"/>
              </a:spcAft>
              <a:buFont typeface="Wingdings" panose="05000000000000000000" pitchFamily="2" charset="2"/>
              <a:buChar char="Ø"/>
            </a:pPr>
            <a:endParaRPr lang="en-GB" sz="1800"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gn="just">
              <a:lnSpc>
                <a:spcPct val="115000"/>
              </a:lnSpc>
              <a:spcBef>
                <a:spcPts val="0"/>
              </a:spcBef>
              <a:spcAft>
                <a:spcPts val="1000"/>
              </a:spcAft>
              <a:buFont typeface="Wingdings" panose="05000000000000000000" pitchFamily="2" charset="2"/>
              <a:buChar char="Ø"/>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32181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B54EA-78DD-B917-6BA4-EFD4435DD4DD}"/>
              </a:ext>
            </a:extLst>
          </p:cNvPr>
          <p:cNvSpPr>
            <a:spLocks noGrp="1"/>
          </p:cNvSpPr>
          <p:nvPr>
            <p:ph type="title"/>
          </p:nvPr>
        </p:nvSpPr>
        <p:spPr>
          <a:xfrm>
            <a:off x="1175656" y="365125"/>
            <a:ext cx="10178143" cy="1325563"/>
          </a:xfrm>
        </p:spPr>
        <p:txBody>
          <a:bodyPr>
            <a:normAutofit/>
          </a:bodyPr>
          <a:lstStyle/>
          <a:p>
            <a:r>
              <a:rPr lang="en-US" sz="2400"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56DCD0FC-1ECD-7112-4E67-FF31F3D66DC6}"/>
              </a:ext>
            </a:extLst>
          </p:cNvPr>
          <p:cNvSpPr>
            <a:spLocks noGrp="1"/>
          </p:cNvSpPr>
          <p:nvPr>
            <p:ph idx="1"/>
          </p:nvPr>
        </p:nvSpPr>
        <p:spPr>
          <a:xfrm>
            <a:off x="1066800" y="1590261"/>
            <a:ext cx="10058400" cy="4444779"/>
          </a:xfrm>
        </p:spPr>
        <p:txBody>
          <a:bodyPr>
            <a:normAutofit/>
          </a:bodyPr>
          <a:lstStyle/>
          <a:p>
            <a:pPr marL="0" indent="0">
              <a:lnSpc>
                <a:spcPct val="150000"/>
              </a:lnSpc>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Diversification of the </a:t>
            </a:r>
            <a:r>
              <a:rPr lang="en-US" sz="1800" dirty="0">
                <a:latin typeface="Times New Roman" panose="02020603050405020304" pitchFamily="18" charset="0"/>
                <a:ea typeface="Calibri" panose="020F0502020204030204" pitchFamily="34" charset="0"/>
                <a:cs typeface="Times New Roman" panose="02020603050405020304" pitchFamily="18" charset="0"/>
              </a:rPr>
              <a:t>ec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onomy  </a:t>
            </a:r>
            <a:r>
              <a:rPr lang="en-US" sz="1800" dirty="0">
                <a:latin typeface="Times New Roman" panose="02020603050405020304" pitchFamily="18" charset="0"/>
                <a:ea typeface="Calibri" panose="020F0502020204030204" pitchFamily="34" charset="0"/>
                <a:cs typeface="Times New Roman" panose="02020603050405020304" pitchFamily="18" charset="0"/>
              </a:rPr>
              <a:t>in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South Sudan requires oil revenues to fuel other sectors such as agriculture, infrastructure</a:t>
            </a:r>
            <a:r>
              <a:rPr lang="en-US" sz="1800" dirty="0">
                <a:latin typeface="Times New Roman" panose="02020603050405020304" pitchFamily="18" charset="0"/>
                <a:ea typeface="Calibri" panose="020F0502020204030204" pitchFamily="34" charset="0"/>
                <a:cs typeface="Times New Roman" panose="02020603050405020304" pitchFamily="18" charset="0"/>
              </a:rPr>
              <a:t> energy etc.</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50000"/>
              </a:lnSpc>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1373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9FC04D-0F87-C4B1-6176-FF21C6F563B2}"/>
              </a:ext>
            </a:extLst>
          </p:cNvPr>
          <p:cNvSpPr>
            <a:spLocks noGrp="1"/>
          </p:cNvSpPr>
          <p:nvPr>
            <p:ph idx="1"/>
          </p:nvPr>
        </p:nvSpPr>
        <p:spPr>
          <a:xfrm>
            <a:off x="500269" y="493782"/>
            <a:ext cx="10515600" cy="4351338"/>
          </a:xfrm>
        </p:spPr>
        <p:txBody>
          <a:bodyPr>
            <a:normAutofit/>
          </a:bodyPr>
          <a:lstStyle/>
          <a:p>
            <a:pPr marL="0" indent="0" algn="ctr">
              <a:buNone/>
            </a:pPr>
            <a:endParaRPr lang="en-US" sz="4400" b="1" dirty="0"/>
          </a:p>
          <a:p>
            <a:pPr marL="0" indent="0" algn="ctr">
              <a:buNone/>
            </a:pPr>
            <a:endParaRPr lang="en-US" sz="3200" b="1" dirty="0"/>
          </a:p>
          <a:p>
            <a:pPr marL="0" indent="0" algn="ctr">
              <a:buNone/>
            </a:pPr>
            <a:r>
              <a:rPr lang="en-US" sz="3200" b="1" dirty="0"/>
              <a:t>Thank you</a:t>
            </a:r>
          </a:p>
          <a:p>
            <a:pPr marL="0" indent="0" algn="ctr">
              <a:buNone/>
            </a:pPr>
            <a:r>
              <a:rPr lang="en-US" sz="3200" b="1" dirty="0"/>
              <a:t> for your attention</a:t>
            </a:r>
          </a:p>
        </p:txBody>
      </p:sp>
    </p:spTree>
    <p:extLst>
      <p:ext uri="{BB962C8B-B14F-4D97-AF65-F5344CB8AC3E}">
        <p14:creationId xmlns:p14="http://schemas.microsoft.com/office/powerpoint/2010/main" val="2470551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229F0-D8ED-2BEF-FFBE-ED44DEB580FE}"/>
              </a:ext>
            </a:extLst>
          </p:cNvPr>
          <p:cNvSpPr>
            <a:spLocks noGrp="1"/>
          </p:cNvSpPr>
          <p:nvPr>
            <p:ph type="title"/>
          </p:nvPr>
        </p:nvSpPr>
        <p:spPr>
          <a:xfrm>
            <a:off x="838200" y="365125"/>
            <a:ext cx="10515600" cy="890469"/>
          </a:xfrm>
        </p:spPr>
        <p:txBody>
          <a:bodyPr>
            <a:normAutofit/>
          </a:bodyPr>
          <a:lstStyle/>
          <a:p>
            <a:r>
              <a:rPr lang="en-US" sz="2800" b="1" dirty="0">
                <a:latin typeface="Times New Roman" panose="02020603050405020304" pitchFamily="18" charset="0"/>
                <a:cs typeface="Times New Roman" panose="02020603050405020304" pitchFamily="18" charset="0"/>
              </a:rPr>
              <a:t>Mandate and Functions of the Ministry of Investment:</a:t>
            </a:r>
          </a:p>
        </p:txBody>
      </p:sp>
      <p:sp>
        <p:nvSpPr>
          <p:cNvPr id="3" name="Content Placeholder 2">
            <a:extLst>
              <a:ext uri="{FF2B5EF4-FFF2-40B4-BE49-F238E27FC236}">
                <a16:creationId xmlns:a16="http://schemas.microsoft.com/office/drawing/2014/main" id="{4CF0094B-A4A6-D4C2-9043-D225120825E2}"/>
              </a:ext>
            </a:extLst>
          </p:cNvPr>
          <p:cNvSpPr>
            <a:spLocks noGrp="1"/>
          </p:cNvSpPr>
          <p:nvPr>
            <p:ph idx="1"/>
          </p:nvPr>
        </p:nvSpPr>
        <p:spPr>
          <a:xfrm>
            <a:off x="838200" y="1255594"/>
            <a:ext cx="10515600" cy="5349922"/>
          </a:xfrm>
        </p:spPr>
        <p:txBody>
          <a:bodyPr>
            <a:normAutofit/>
          </a:bodyPr>
          <a:lstStyle/>
          <a:p>
            <a:pPr marL="0" indent="0">
              <a:buNone/>
            </a:pPr>
            <a:r>
              <a:rPr lang="en-GB" sz="2400" b="1" dirty="0">
                <a:effectLst/>
                <a:latin typeface="Times New Roman" panose="02020603050405020304" pitchFamily="18" charset="0"/>
                <a:ea typeface="Calibri" panose="020F0502020204030204" pitchFamily="34" charset="0"/>
                <a:cs typeface="Arial" panose="020B0604020202020204" pitchFamily="34" charset="0"/>
              </a:rPr>
              <a:t>Mandate: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p>
            <a:pPr marL="0" indent="0">
              <a:lnSpc>
                <a:spcPct val="150000"/>
              </a:lnSpc>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The mandate of the Ministry of Investment is to attract and facilitate investors; promote and advocate a conducive business environment for both domestic and foreign investors in the Republic of South Sudan.</a:t>
            </a:r>
            <a:endParaRPr lang="en-US" dirty="0"/>
          </a:p>
          <a:p>
            <a:pPr marL="0" indent="0">
              <a:lnSpc>
                <a:spcPct val="110000"/>
              </a:lnSpc>
              <a:buNone/>
            </a:pPr>
            <a:r>
              <a:rPr lang="en-US" sz="2400" b="1" dirty="0">
                <a:latin typeface="Times New Roman" panose="02020603050405020304" pitchFamily="18" charset="0"/>
                <a:cs typeface="Times New Roman" panose="02020603050405020304" pitchFamily="18" charset="0"/>
              </a:rPr>
              <a:t>Functions</a:t>
            </a:r>
            <a:r>
              <a:rPr lang="en-US" sz="2400" dirty="0"/>
              <a:t>:</a:t>
            </a:r>
          </a:p>
          <a:p>
            <a:pPr marL="0" indent="0">
              <a:lnSpc>
                <a:spcPct val="110000"/>
              </a:lnSpc>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The Ministry of Investment shall perform the following functions and duties:</a:t>
            </a:r>
          </a:p>
          <a:p>
            <a:pPr marL="0" indent="0">
              <a:lnSpc>
                <a:spcPct val="110000"/>
              </a:lnSpc>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0000"/>
              </a:lnSpc>
              <a:spcBef>
                <a:spcPts val="0"/>
              </a:spcBef>
              <a:spcAft>
                <a:spcPts val="1000"/>
              </a:spcAft>
              <a:buFont typeface="+mj-lt"/>
              <a:buAutoNum type="alphaLcParenR"/>
            </a:pPr>
            <a:r>
              <a:rPr lang="en-GB" sz="1800" dirty="0">
                <a:effectLst/>
                <a:latin typeface="Times New Roman" panose="02020603050405020304" pitchFamily="18" charset="0"/>
                <a:ea typeface="Calibri" panose="020F0502020204030204" pitchFamily="34" charset="0"/>
                <a:cs typeface="Arial" panose="020B0604020202020204" pitchFamily="34" charset="0"/>
              </a:rPr>
              <a:t>Encourage and promote domestic and foreign investments in the Republic of South Sudan;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1000"/>
              </a:spcAft>
              <a:buFont typeface="+mj-lt"/>
              <a:buAutoNum type="alphaLcParenR"/>
            </a:pPr>
            <a:r>
              <a:rPr lang="en-GB" sz="1800" dirty="0">
                <a:effectLst/>
                <a:latin typeface="Times New Roman" panose="02020603050405020304" pitchFamily="18" charset="0"/>
                <a:ea typeface="Calibri" panose="020F0502020204030204" pitchFamily="34" charset="0"/>
                <a:cs typeface="Arial" panose="020B0604020202020204" pitchFamily="34" charset="0"/>
              </a:rPr>
              <a:t>Develop investment strategies, policies and priorities for the Republic of South Sudan;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1000"/>
              </a:spcAft>
              <a:buFont typeface="+mj-lt"/>
              <a:buAutoNum type="alphaLcParenR"/>
            </a:pPr>
            <a:r>
              <a:rPr lang="en-GB" sz="1800" dirty="0">
                <a:effectLst/>
                <a:latin typeface="Times New Roman" panose="02020603050405020304" pitchFamily="18" charset="0"/>
                <a:ea typeface="Calibri" panose="020F0502020204030204" pitchFamily="34" charset="0"/>
                <a:cs typeface="Arial" panose="020B0604020202020204" pitchFamily="34" charset="0"/>
              </a:rPr>
              <a:t>Follow-up and evaluate the execution of the investment policies;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1000"/>
              </a:spcAft>
              <a:buFont typeface="+mj-lt"/>
              <a:buAutoNum type="alphaLcParenR"/>
            </a:pPr>
            <a:r>
              <a:rPr lang="en-GB" sz="1800" dirty="0">
                <a:effectLst/>
                <a:latin typeface="Times New Roman" panose="02020603050405020304" pitchFamily="18" charset="0"/>
                <a:ea typeface="Calibri" panose="020F0502020204030204" pitchFamily="34" charset="0"/>
                <a:cs typeface="Arial" panose="020B0604020202020204" pitchFamily="34" charset="0"/>
              </a:rPr>
              <a:t>Execute the investment promotion Act, 2009; the Investment Promotion Regulations, 2012; and any other laws made to promote investments in the Republic of South Sudan;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1000"/>
              </a:spcAft>
              <a:buFont typeface="+mj-lt"/>
              <a:buAutoNum type="alphaLcParenR"/>
            </a:pPr>
            <a:r>
              <a:rPr lang="en-GB" sz="1800" dirty="0">
                <a:effectLst/>
                <a:latin typeface="Times New Roman" panose="02020603050405020304" pitchFamily="18" charset="0"/>
                <a:ea typeface="Calibri" panose="020F0502020204030204" pitchFamily="34" charset="0"/>
                <a:cs typeface="Arial" panose="020B0604020202020204" pitchFamily="34" charset="0"/>
              </a:rPr>
              <a:t>Provide facilitation services to investors to register and operate in the Republic of South Sudan;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229997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C68E6-B97B-0C04-4A48-C1BE34DC5CCA}"/>
              </a:ext>
            </a:extLst>
          </p:cNvPr>
          <p:cNvSpPr>
            <a:spLocks noGrp="1"/>
          </p:cNvSpPr>
          <p:nvPr>
            <p:ph type="title"/>
          </p:nvPr>
        </p:nvSpPr>
        <p:spPr>
          <a:xfrm>
            <a:off x="838200" y="90487"/>
            <a:ext cx="10515600" cy="549275"/>
          </a:xfrm>
        </p:spPr>
        <p:txBody>
          <a:bodyPr>
            <a:normAutofit/>
          </a:bodyPr>
          <a:lstStyle/>
          <a:p>
            <a:r>
              <a:rPr lang="en-US" sz="2800" b="1"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B09E7000-F6D0-5B9A-5F51-B67A14AB47DB}"/>
              </a:ext>
            </a:extLst>
          </p:cNvPr>
          <p:cNvSpPr>
            <a:spLocks noGrp="1"/>
          </p:cNvSpPr>
          <p:nvPr>
            <p:ph idx="1"/>
          </p:nvPr>
        </p:nvSpPr>
        <p:spPr>
          <a:xfrm>
            <a:off x="838200" y="914400"/>
            <a:ext cx="10515600" cy="5578475"/>
          </a:xfrm>
        </p:spPr>
        <p:txBody>
          <a:bodyPr>
            <a:normAutofit lnSpcReduction="10000"/>
          </a:bodyPr>
          <a:lstStyle/>
          <a:p>
            <a:pPr marL="0" marR="0" lvl="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f) 	Encourage and facilitate investment for industrial development in the Republic of South Sudan;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g) 	Promote a conducive investment climate in South Sudan, and to simplify and fast track its procedures 	through One Stop Shop Investment Centre (OSSIC);</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h) 	Specify priority strategic and non-strategic investment projects;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i) 	Determine investment services fees;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j) 	Coordinate and prepare the investment Maps at National and State levels;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k) 	Promote investment activities which are geared towards poverty reduction, self-sufficiency and basic 	infrastructural services in the Republic of South Sudan;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l) 	Monitor the economic environment to identify impediments to investment and economic growth and to 	propose incentives particularly in priority sectors and areas;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m) 	Promote cooperation between the public and private sectors, donors and states in the formulation and 	implementation of government policies relating to the economy and investment;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n) 	Collect, collate, and package basic investor information for dissemination to the public about 	investment opportunities and sources of investment capital, incentives available to investors and the 	investment climate</a:t>
            </a:r>
            <a:endParaRPr lang="en-US" dirty="0"/>
          </a:p>
        </p:txBody>
      </p:sp>
    </p:spTree>
    <p:extLst>
      <p:ext uri="{BB962C8B-B14F-4D97-AF65-F5344CB8AC3E}">
        <p14:creationId xmlns:p14="http://schemas.microsoft.com/office/powerpoint/2010/main" val="175633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D2D0-BA65-8F0E-41EA-5F825823A282}"/>
              </a:ext>
            </a:extLst>
          </p:cNvPr>
          <p:cNvSpPr>
            <a:spLocks noGrp="1"/>
          </p:cNvSpPr>
          <p:nvPr>
            <p:ph type="title"/>
          </p:nvPr>
        </p:nvSpPr>
        <p:spPr>
          <a:xfrm>
            <a:off x="838200" y="365126"/>
            <a:ext cx="10515600" cy="740344"/>
          </a:xfrm>
        </p:spPr>
        <p:txBody>
          <a:bodyPr>
            <a:normAutofit/>
          </a:bodyPr>
          <a:lstStyle/>
          <a:p>
            <a:r>
              <a:rPr lang="en-US" sz="2800" b="1" dirty="0">
                <a:latin typeface="Times New Roman" panose="02020603050405020304" pitchFamily="18" charset="0"/>
                <a:cs typeface="Times New Roman" panose="02020603050405020304" pitchFamily="18" charset="0"/>
              </a:rPr>
              <a:t>The Strategic Focus of the Ministry of Investment</a:t>
            </a:r>
          </a:p>
        </p:txBody>
      </p:sp>
      <p:sp>
        <p:nvSpPr>
          <p:cNvPr id="3" name="Content Placeholder 2">
            <a:extLst>
              <a:ext uri="{FF2B5EF4-FFF2-40B4-BE49-F238E27FC236}">
                <a16:creationId xmlns:a16="http://schemas.microsoft.com/office/drawing/2014/main" id="{52048C06-A5E7-A030-0F61-D5916B569651}"/>
              </a:ext>
            </a:extLst>
          </p:cNvPr>
          <p:cNvSpPr>
            <a:spLocks noGrp="1"/>
          </p:cNvSpPr>
          <p:nvPr>
            <p:ph idx="1"/>
          </p:nvPr>
        </p:nvSpPr>
        <p:spPr>
          <a:xfrm>
            <a:off x="838200" y="1105470"/>
            <a:ext cx="10515600" cy="5540990"/>
          </a:xfrm>
        </p:spPr>
        <p:txBody>
          <a:bodyPr>
            <a:normAutofit/>
          </a:bodyPr>
          <a:lstStyle/>
          <a:p>
            <a:pPr marL="0" marR="0" indent="0" algn="just">
              <a:lnSpc>
                <a:spcPct val="115000"/>
              </a:lnSpc>
              <a:spcBef>
                <a:spcPts val="0"/>
              </a:spcBef>
              <a:spcAft>
                <a:spcPts val="1000"/>
              </a:spcAft>
              <a:buNone/>
            </a:pPr>
            <a:endParaRPr lang="en-GB" sz="1800" b="1" dirty="0">
              <a:effectLst/>
              <a:latin typeface="Times New Roman" panose="02020603050405020304" pitchFamily="18" charset="0"/>
              <a:ea typeface="Calibri" panose="020F0502020204030204" pitchFamily="34" charset="0"/>
              <a:cs typeface="Arial" panose="020B0604020202020204" pitchFamily="34" charset="0"/>
            </a:endParaRPr>
          </a:p>
          <a:p>
            <a:pPr marR="0" algn="just">
              <a:lnSpc>
                <a:spcPct val="115000"/>
              </a:lnSpc>
              <a:spcBef>
                <a:spcPts val="0"/>
              </a:spcBef>
              <a:spcAft>
                <a:spcPts val="1000"/>
              </a:spcAft>
              <a:buFont typeface="Wingdings" panose="05000000000000000000" pitchFamily="2" charset="2"/>
              <a:buChar char="ü"/>
            </a:pPr>
            <a:r>
              <a:rPr lang="en-GB" sz="1800" b="1" dirty="0">
                <a:effectLst/>
                <a:latin typeface="Times New Roman" panose="02020603050405020304" pitchFamily="18" charset="0"/>
                <a:ea typeface="Calibri" panose="020F0502020204030204" pitchFamily="34" charset="0"/>
                <a:cs typeface="Arial" panose="020B0604020202020204" pitchFamily="34" charset="0"/>
              </a:rPr>
              <a:t>The Vision</a:t>
            </a:r>
          </a:p>
          <a:p>
            <a:pPr marL="0" marR="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The Republic of South Sudan as an ideal investment destination geared towards wealth creation to improve living standards of its people.</a:t>
            </a:r>
          </a:p>
          <a:p>
            <a:pPr marL="0" marR="0" indent="0" algn="just">
              <a:lnSpc>
                <a:spcPct val="115000"/>
              </a:lnSpc>
              <a:spcBef>
                <a:spcPts val="0"/>
              </a:spcBef>
              <a:spcAft>
                <a:spcPts val="1000"/>
              </a:spcAft>
              <a:buNone/>
            </a:pPr>
            <a:endParaRPr lang="en-US" sz="1800" dirty="0">
              <a:latin typeface="Calibri" panose="020F0502020204030204" pitchFamily="34" charset="0"/>
              <a:ea typeface="Calibri" panose="020F0502020204030204" pitchFamily="34" charset="0"/>
              <a:cs typeface="Arial" panose="020B0604020202020204" pitchFamily="34" charset="0"/>
            </a:endParaRPr>
          </a:p>
          <a:p>
            <a:pPr marR="0" algn="just">
              <a:lnSpc>
                <a:spcPct val="115000"/>
              </a:lnSpc>
              <a:spcBef>
                <a:spcPts val="0"/>
              </a:spcBef>
              <a:spcAft>
                <a:spcPts val="1000"/>
              </a:spcAft>
              <a:buFont typeface="Wingdings" panose="05000000000000000000" pitchFamily="2" charset="2"/>
              <a:buChar char="ü"/>
            </a:pPr>
            <a:r>
              <a:rPr lang="en-GB" sz="1800" b="1" dirty="0">
                <a:effectLst/>
                <a:latin typeface="Times New Roman" panose="02020603050405020304" pitchFamily="18" charset="0"/>
                <a:ea typeface="Calibri" panose="020F0502020204030204" pitchFamily="34" charset="0"/>
                <a:cs typeface="Arial" panose="020B0604020202020204" pitchFamily="34" charset="0"/>
              </a:rPr>
              <a:t>The Mission </a:t>
            </a:r>
            <a:endParaRPr lang="en-US" sz="1800" b="1" dirty="0">
              <a:latin typeface="Calibri" panose="020F0502020204030204" pitchFamily="34" charset="0"/>
              <a:ea typeface="Calibri" panose="020F0502020204030204" pitchFamily="34" charset="0"/>
              <a:cs typeface="Arial" panose="020B0604020202020204" pitchFamily="34" charset="0"/>
            </a:endParaRPr>
          </a:p>
          <a:p>
            <a:pPr marL="0" marR="0" indent="0" algn="just">
              <a:lnSpc>
                <a:spcPct val="115000"/>
              </a:lnSpc>
              <a:spcBef>
                <a:spcPts val="0"/>
              </a:spcBef>
              <a:spcAft>
                <a:spcPts val="1000"/>
              </a:spcAft>
              <a:buNone/>
            </a:pPr>
            <a:r>
              <a:rPr lang="en-GB" sz="1800" dirty="0">
                <a:effectLst/>
                <a:latin typeface="Times New Roman" panose="02020603050405020304" pitchFamily="18" charset="0"/>
                <a:ea typeface="Calibri" panose="020F0502020204030204" pitchFamily="34" charset="0"/>
                <a:cs typeface="Arial" panose="020B0604020202020204" pitchFamily="34" charset="0"/>
              </a:rPr>
              <a:t>To actively promote South Sudan as a competitive investment destination for Public and Private Sector-led sustainable economic development.</a:t>
            </a:r>
          </a:p>
          <a:p>
            <a:pPr marL="0" marR="0" indent="0" algn="just">
              <a:lnSpc>
                <a:spcPct val="115000"/>
              </a:lnSpc>
              <a:spcBef>
                <a:spcPts val="0"/>
              </a:spcBef>
              <a:spcAft>
                <a:spcPts val="1000"/>
              </a:spcAft>
              <a:buNone/>
            </a:pPr>
            <a:endParaRPr lang="en-US" sz="1800" dirty="0">
              <a:latin typeface="Calibri" panose="020F0502020204030204" pitchFamily="34" charset="0"/>
              <a:ea typeface="Calibri" panose="020F0502020204030204" pitchFamily="34" charset="0"/>
              <a:cs typeface="Arial" panose="020B0604020202020204" pitchFamily="34" charset="0"/>
            </a:endParaRPr>
          </a:p>
          <a:p>
            <a:pPr marR="0" algn="just">
              <a:lnSpc>
                <a:spcPct val="115000"/>
              </a:lnSpc>
              <a:spcBef>
                <a:spcPts val="0"/>
              </a:spcBef>
              <a:spcAft>
                <a:spcPts val="1000"/>
              </a:spcAft>
              <a:buFont typeface="Wingdings" panose="05000000000000000000" pitchFamily="2" charset="2"/>
              <a:buChar char="ü"/>
            </a:pPr>
            <a:r>
              <a:rPr lang="en-GB" sz="1800" b="1" dirty="0">
                <a:effectLst/>
                <a:latin typeface="Times New Roman" panose="02020603050405020304" pitchFamily="18" charset="0"/>
                <a:ea typeface="Calibri" panose="020F0502020204030204" pitchFamily="34" charset="0"/>
                <a:cs typeface="Arial" panose="020B0604020202020204" pitchFamily="34" charset="0"/>
              </a:rPr>
              <a:t>The Goal</a:t>
            </a:r>
          </a:p>
          <a:p>
            <a:pPr marL="0" marR="0" indent="0" algn="just">
              <a:lnSpc>
                <a:spcPct val="115000"/>
              </a:lnSpc>
              <a:spcBef>
                <a:spcPts val="0"/>
              </a:spcBef>
              <a:spcAft>
                <a:spcPts val="1000"/>
              </a:spcAft>
              <a:buNone/>
            </a:pPr>
            <a:r>
              <a:rPr lang="en-GB" sz="1800" b="1" dirty="0">
                <a:effectLst/>
                <a:latin typeface="Times New Roman" panose="02020603050405020304" pitchFamily="18" charset="0"/>
                <a:ea typeface="Calibri" panose="020F0502020204030204" pitchFamily="34" charset="0"/>
                <a:cs typeface="Arial" panose="020B0604020202020204" pitchFamily="34" charset="0"/>
              </a:rPr>
              <a:t> </a:t>
            </a:r>
            <a:r>
              <a:rPr lang="en-GB" sz="1800" dirty="0">
                <a:effectLst/>
                <a:latin typeface="Times New Roman" panose="02020603050405020304" pitchFamily="18" charset="0"/>
                <a:ea typeface="Calibri" panose="020F0502020204030204" pitchFamily="34" charset="0"/>
                <a:cs typeface="Arial" panose="020B0604020202020204" pitchFamily="34" charset="0"/>
              </a:rPr>
              <a:t>To provide leadership that facilitates investor’s services, conducive investment climate and promote investment activities within the regulatory framework.</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685800" marR="0" algn="just">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8996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7A263-F88A-5056-D204-4B9C84F04523}"/>
              </a:ext>
            </a:extLst>
          </p:cNvPr>
          <p:cNvSpPr>
            <a:spLocks noGrp="1"/>
          </p:cNvSpPr>
          <p:nvPr>
            <p:ph type="title"/>
          </p:nvPr>
        </p:nvSpPr>
        <p:spPr>
          <a:xfrm>
            <a:off x="838200" y="365125"/>
            <a:ext cx="10515600" cy="644809"/>
          </a:xfrm>
        </p:spPr>
        <p:txBody>
          <a:bodyPr>
            <a:normAutofit fontScale="90000"/>
          </a:bodyPr>
          <a:lstStyle/>
          <a:p>
            <a:r>
              <a:rPr lang="en-US" sz="2800" b="1" dirty="0">
                <a:latin typeface="Times New Roman" panose="02020603050405020304" pitchFamily="18" charset="0"/>
                <a:cs typeface="Times New Roman" panose="02020603050405020304" pitchFamily="18" charset="0"/>
              </a:rPr>
              <a:t>Cont…</a:t>
            </a:r>
            <a:br>
              <a:rPr lang="en-US" sz="2800" b="1" dirty="0">
                <a:latin typeface="Times New Roman" panose="02020603050405020304" pitchFamily="18" charset="0"/>
                <a:cs typeface="Times New Roman" panose="02020603050405020304" pitchFamily="18" charset="0"/>
              </a:rPr>
            </a:br>
            <a:endParaRPr lang="en-US"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60894EF-B079-D7A1-EA65-EC04C7D81E60}"/>
              </a:ext>
            </a:extLst>
          </p:cNvPr>
          <p:cNvSpPr>
            <a:spLocks noGrp="1"/>
          </p:cNvSpPr>
          <p:nvPr>
            <p:ph idx="1"/>
          </p:nvPr>
        </p:nvSpPr>
        <p:spPr>
          <a:xfrm>
            <a:off x="838200" y="1009934"/>
            <a:ext cx="10515600" cy="5704765"/>
          </a:xfrm>
        </p:spPr>
        <p:txBody>
          <a:bodyPr>
            <a:normAutofit lnSpcReduction="10000"/>
          </a:bodyPr>
          <a:lstStyle/>
          <a:p>
            <a:pPr>
              <a:buFont typeface="Wingdings" panose="05000000000000000000" pitchFamily="2" charset="2"/>
              <a:buChar char="ü"/>
            </a:pPr>
            <a:r>
              <a:rPr lang="en-US" sz="2400" b="1" dirty="0">
                <a:latin typeface="Times New Roman" panose="02020603050405020304" pitchFamily="18" charset="0"/>
                <a:cs typeface="Times New Roman" panose="02020603050405020304" pitchFamily="18" charset="0"/>
              </a:rPr>
              <a:t>Core Values:</a:t>
            </a:r>
          </a:p>
          <a:p>
            <a:pPr>
              <a:buFont typeface="Wingdings" panose="05000000000000000000" pitchFamily="2" charset="2"/>
              <a:buChar char="ü"/>
            </a:pPr>
            <a:endParaRPr lang="en-US" sz="2400" dirty="0">
              <a:latin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romanLcPeriod"/>
            </a:pPr>
            <a:r>
              <a:rPr lang="en-US" sz="1800" b="1" i="1" dirty="0">
                <a:effectLst/>
                <a:latin typeface="Times New Roman" panose="02020603050405020304" pitchFamily="18" charset="0"/>
                <a:ea typeface="Calibri" panose="020F0502020204030204" pitchFamily="34" charset="0"/>
                <a:cs typeface="Arial" panose="020B0604020202020204" pitchFamily="34" charset="0"/>
              </a:rPr>
              <a:t>Professionalism:</a:t>
            </a:r>
            <a:r>
              <a:rPr lang="en-US" sz="1800" dirty="0">
                <a:effectLst/>
                <a:latin typeface="Times New Roman" panose="02020603050405020304" pitchFamily="18" charset="0"/>
                <a:ea typeface="Calibri" panose="020F0502020204030204" pitchFamily="34" charset="0"/>
                <a:cs typeface="Arial" panose="020B0604020202020204" pitchFamily="34" charset="0"/>
              </a:rPr>
              <a:t> the existing skills in the Ministry will be harmonized for effective service delivery. We will continuously asses our training and capacity needs in order to create synergy and build a professional human resource base.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romanLcPeriod"/>
            </a:pPr>
            <a:r>
              <a:rPr lang="en-US" sz="1800" b="1" i="1" dirty="0">
                <a:effectLst/>
                <a:latin typeface="Times New Roman" panose="02020603050405020304" pitchFamily="18" charset="0"/>
                <a:ea typeface="Calibri" panose="020F0502020204030204" pitchFamily="34" charset="0"/>
                <a:cs typeface="Arial" panose="020B0604020202020204" pitchFamily="34" charset="0"/>
              </a:rPr>
              <a:t>Accountability and Transparency:</a:t>
            </a:r>
            <a:r>
              <a:rPr lang="en-US" sz="1800" dirty="0">
                <a:effectLst/>
                <a:latin typeface="Times New Roman" panose="02020603050405020304" pitchFamily="18" charset="0"/>
                <a:ea typeface="Calibri" panose="020F0502020204030204" pitchFamily="34" charset="0"/>
                <a:cs typeface="Arial" panose="020B0604020202020204" pitchFamily="34" charset="0"/>
              </a:rPr>
              <a:t>  as a Ministry, we will endeavor to be accountable and transparent to the Revitalized Transitional Government of the National Unity (R-TGoNU) and to our stakeholders and uphold high moral integrity in provision of services.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romanLcPeriod"/>
            </a:pPr>
            <a:r>
              <a:rPr lang="en-US" sz="1800" b="1" i="1" dirty="0">
                <a:effectLst/>
                <a:latin typeface="Times New Roman" panose="02020603050405020304" pitchFamily="18" charset="0"/>
                <a:ea typeface="Calibri" panose="020F0502020204030204" pitchFamily="34" charset="0"/>
                <a:cs typeface="Arial" panose="020B0604020202020204" pitchFamily="34" charset="0"/>
              </a:rPr>
              <a:t>Efficiency and responsiveness:</a:t>
            </a:r>
            <a:r>
              <a:rPr lang="en-US" sz="1800" dirty="0">
                <a:effectLst/>
                <a:latin typeface="Times New Roman" panose="02020603050405020304" pitchFamily="18" charset="0"/>
                <a:ea typeface="Calibri" panose="020F0502020204030204" pitchFamily="34" charset="0"/>
                <a:cs typeface="Arial" panose="020B0604020202020204" pitchFamily="34" charset="0"/>
              </a:rPr>
              <a:t> we will strive to conduct our function efficiency and serve our clients promptly in a fair manner.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romanLcPeriod"/>
            </a:pPr>
            <a:r>
              <a:rPr lang="en-US" sz="1800" b="1" i="1" dirty="0">
                <a:effectLst/>
                <a:latin typeface="Times New Roman" panose="02020603050405020304" pitchFamily="18" charset="0"/>
                <a:ea typeface="Calibri" panose="020F0502020204030204" pitchFamily="34" charset="0"/>
                <a:cs typeface="Arial" panose="020B0604020202020204" pitchFamily="34" charset="0"/>
              </a:rPr>
              <a:t>Teamwork:</a:t>
            </a:r>
            <a:r>
              <a:rPr lang="en-US" sz="1800" dirty="0">
                <a:effectLst/>
                <a:latin typeface="Times New Roman" panose="02020603050405020304" pitchFamily="18" charset="0"/>
                <a:ea typeface="Calibri" panose="020F0502020204030204" pitchFamily="34" charset="0"/>
                <a:cs typeface="Arial" panose="020B0604020202020204" pitchFamily="34" charset="0"/>
              </a:rPr>
              <a:t> in all we do, we will cultivate team spirit, collaboration and consultation for effective service delivery.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800"/>
              </a:spcAft>
              <a:buFont typeface="+mj-lt"/>
              <a:buAutoNum type="romanLcPeriod"/>
            </a:pPr>
            <a:r>
              <a:rPr lang="en-US" sz="1800" b="1" i="1" dirty="0">
                <a:effectLst/>
                <a:latin typeface="Times New Roman" panose="02020603050405020304" pitchFamily="18" charset="0"/>
                <a:ea typeface="Calibri" panose="020F0502020204030204" pitchFamily="34" charset="0"/>
                <a:cs typeface="Arial" panose="020B0604020202020204" pitchFamily="34" charset="0"/>
              </a:rPr>
              <a:t>Innovativeness and creativity:</a:t>
            </a:r>
            <a:r>
              <a:rPr lang="en-US" sz="1800" dirty="0">
                <a:effectLst/>
                <a:latin typeface="Times New Roman" panose="02020603050405020304" pitchFamily="18" charset="0"/>
                <a:ea typeface="Calibri" panose="020F0502020204030204" pitchFamily="34" charset="0"/>
                <a:cs typeface="Arial" panose="020B0604020202020204" pitchFamily="34" charset="0"/>
              </a:rPr>
              <a:t> as Ministry, we shall be open and proactive in seeking better ways of service delivery.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5660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92552-47F2-840E-EBCD-4C67ECD3B5A7}"/>
              </a:ext>
            </a:extLst>
          </p:cNvPr>
          <p:cNvSpPr>
            <a:spLocks noGrp="1"/>
          </p:cNvSpPr>
          <p:nvPr>
            <p:ph type="title"/>
          </p:nvPr>
        </p:nvSpPr>
        <p:spPr>
          <a:xfrm>
            <a:off x="838200" y="365126"/>
            <a:ext cx="10515600" cy="835878"/>
          </a:xfrm>
        </p:spPr>
        <p:txBody>
          <a:bodyPr>
            <a:normAutofit/>
          </a:bodyPr>
          <a:lstStyle/>
          <a:p>
            <a:r>
              <a:rPr lang="en-US" sz="2800" b="1" dirty="0">
                <a:latin typeface="Times New Roman" panose="02020603050405020304" pitchFamily="18" charset="0"/>
                <a:cs typeface="Times New Roman" panose="02020603050405020304" pitchFamily="18" charset="0"/>
              </a:rPr>
              <a:t>Investment benefits, incentives and Guarantee:</a:t>
            </a:r>
          </a:p>
        </p:txBody>
      </p:sp>
      <p:sp>
        <p:nvSpPr>
          <p:cNvPr id="3" name="Content Placeholder 2">
            <a:extLst>
              <a:ext uri="{FF2B5EF4-FFF2-40B4-BE49-F238E27FC236}">
                <a16:creationId xmlns:a16="http://schemas.microsoft.com/office/drawing/2014/main" id="{73C6C011-C199-0511-2E4D-2FB171DD481D}"/>
              </a:ext>
            </a:extLst>
          </p:cNvPr>
          <p:cNvSpPr>
            <a:spLocks noGrp="1"/>
          </p:cNvSpPr>
          <p:nvPr>
            <p:ph idx="1"/>
          </p:nvPr>
        </p:nvSpPr>
        <p:spPr>
          <a:xfrm>
            <a:off x="838200" y="1351128"/>
            <a:ext cx="10515600" cy="4825835"/>
          </a:xfrm>
        </p:spPr>
        <p:txBody>
          <a:bodyPr>
            <a:normAutofit/>
          </a:bodyPr>
          <a:lstStyle/>
          <a:p>
            <a:pPr marL="0" marR="0" indent="0" algn="just">
              <a:lnSpc>
                <a:spcPct val="107000"/>
              </a:lnSpc>
              <a:spcBef>
                <a:spcPts val="0"/>
              </a:spcBef>
              <a:spcAft>
                <a:spcPts val="800"/>
              </a:spcAft>
              <a:buNone/>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Under the Investment Promotion Act, 2009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(Amendment Bill, 2023)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the Investment Certificate entitles the </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Investors</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 to the following </a:t>
            </a:r>
            <a:r>
              <a:rPr lang="en-US" sz="1900" dirty="0">
                <a:latin typeface="Times New Roman" panose="02020603050405020304" pitchFamily="18" charset="0"/>
                <a:ea typeface="Calibri" panose="020F0502020204030204" pitchFamily="34" charset="0"/>
                <a:cs typeface="Times New Roman" panose="02020603050405020304" pitchFamily="18" charset="0"/>
              </a:rPr>
              <a:t>benefits, </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Incentives, and guarantees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lnSpc>
                <a:spcPct val="150000"/>
              </a:lnSpc>
              <a:spcBef>
                <a:spcPts val="0"/>
              </a:spcBef>
              <a:spcAft>
                <a:spcPts val="0"/>
              </a:spcAft>
              <a:buFont typeface="+mj-lt"/>
              <a:buAutoNum type="arabicPeriod"/>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Duty exemption and concessions;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lnSpc>
                <a:spcPct val="150000"/>
              </a:lnSpc>
              <a:spcBef>
                <a:spcPts val="0"/>
              </a:spcBef>
              <a:spcAft>
                <a:spcPts val="0"/>
              </a:spcAft>
              <a:buFont typeface="+mj-lt"/>
              <a:buAutoNum type="arabicPeriod"/>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Tax exemption on net profits, dividends</a:t>
            </a:r>
            <a:r>
              <a:rPr lang="en-US" sz="1900" dirty="0">
                <a:latin typeface="Times New Roman" panose="02020603050405020304" pitchFamily="18" charset="0"/>
                <a:ea typeface="Calibri" panose="020F0502020204030204" pitchFamily="34" charset="0"/>
                <a:cs typeface="Times New Roman" panose="02020603050405020304" pitchFamily="18" charset="0"/>
              </a:rPr>
              <a:t> and capital</a:t>
            </a: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lnSpc>
                <a:spcPct val="150000"/>
              </a:lnSpc>
              <a:spcBef>
                <a:spcPts val="0"/>
              </a:spcBef>
              <a:spcAft>
                <a:spcPts val="0"/>
              </a:spcAft>
              <a:buFont typeface="+mj-lt"/>
              <a:buAutoNum type="arabicPeriod"/>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Capital allowances</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lnSpc>
                <a:spcPct val="150000"/>
              </a:lnSpc>
              <a:spcBef>
                <a:spcPts val="0"/>
              </a:spcBef>
              <a:spcAft>
                <a:spcPts val="0"/>
              </a:spcAft>
              <a:buFont typeface="+mj-lt"/>
              <a:buAutoNum type="arabicPeriod"/>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Depreciation allowances</a:t>
            </a: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lnSpc>
                <a:spcPct val="150000"/>
              </a:lnSpc>
              <a:spcBef>
                <a:spcPts val="0"/>
              </a:spcBef>
              <a:spcAft>
                <a:spcPts val="0"/>
              </a:spcAft>
              <a:buFont typeface="+mj-lt"/>
              <a:buAutoNum type="arabicPeriod"/>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No restriction in repatriation of capital;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lnSpc>
                <a:spcPct val="150000"/>
              </a:lnSpc>
              <a:spcBef>
                <a:spcPts val="0"/>
              </a:spcBef>
              <a:spcAft>
                <a:spcPts val="0"/>
              </a:spcAft>
              <a:buFont typeface="+mj-lt"/>
              <a:buAutoNum type="arabicPeriod"/>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Guarantees against expropriation and nationalization;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lnSpc>
                <a:spcPct val="150000"/>
              </a:lnSpc>
              <a:spcBef>
                <a:spcPts val="0"/>
              </a:spcBef>
              <a:spcAft>
                <a:spcPts val="0"/>
              </a:spcAft>
              <a:buFont typeface="+mj-lt"/>
              <a:buAutoNum type="arabicPeriod"/>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Protection of intellectual property rights;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just">
              <a:lnSpc>
                <a:spcPct val="150000"/>
              </a:lnSpc>
              <a:spcBef>
                <a:spcPts val="0"/>
              </a:spcBef>
              <a:spcAft>
                <a:spcPts val="800"/>
              </a:spcAft>
              <a:buFont typeface="+mj-lt"/>
              <a:buAutoNum type="arabicPeriod"/>
            </a:pPr>
            <a:r>
              <a:rPr lang="en-US" sz="1900" dirty="0">
                <a:effectLst/>
                <a:latin typeface="Times New Roman" panose="02020603050405020304" pitchFamily="18" charset="0"/>
                <a:ea typeface="Calibri" panose="020F0502020204030204" pitchFamily="34" charset="0"/>
                <a:cs typeface="Times New Roman" panose="02020603050405020304" pitchFamily="18" charset="0"/>
              </a:rPr>
              <a:t>Facilitate the grand of land for Investment.</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3198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F5F5B-1F84-136D-7B35-C0030E10425A}"/>
              </a:ext>
            </a:extLst>
          </p:cNvPr>
          <p:cNvSpPr>
            <a:spLocks noGrp="1"/>
          </p:cNvSpPr>
          <p:nvPr>
            <p:ph type="title"/>
          </p:nvPr>
        </p:nvSpPr>
        <p:spPr>
          <a:xfrm>
            <a:off x="368490" y="215001"/>
            <a:ext cx="10515600" cy="496200"/>
          </a:xfrm>
        </p:spPr>
        <p:txBody>
          <a:bodyPr>
            <a:normAutofit/>
          </a:bodyPr>
          <a:lstStyle/>
          <a:p>
            <a:r>
              <a:rPr lang="en-US" sz="2400" b="1" dirty="0">
                <a:latin typeface="Times New Roman" panose="02020603050405020304" pitchFamily="18" charset="0"/>
                <a:cs typeface="Times New Roman" panose="02020603050405020304" pitchFamily="18" charset="0"/>
              </a:rPr>
              <a:t>Investment Perspectives </a:t>
            </a:r>
          </a:p>
        </p:txBody>
      </p:sp>
      <p:sp>
        <p:nvSpPr>
          <p:cNvPr id="3" name="Content Placeholder 2">
            <a:extLst>
              <a:ext uri="{FF2B5EF4-FFF2-40B4-BE49-F238E27FC236}">
                <a16:creationId xmlns:a16="http://schemas.microsoft.com/office/drawing/2014/main" id="{A7A489E6-FC01-9773-B74F-63DA3D352E2F}"/>
              </a:ext>
            </a:extLst>
          </p:cNvPr>
          <p:cNvSpPr>
            <a:spLocks noGrp="1"/>
          </p:cNvSpPr>
          <p:nvPr>
            <p:ph idx="1"/>
          </p:nvPr>
        </p:nvSpPr>
        <p:spPr>
          <a:xfrm>
            <a:off x="368490" y="711201"/>
            <a:ext cx="11464119" cy="6290100"/>
          </a:xfrm>
        </p:spPr>
        <p:txBody>
          <a:bodyPr>
            <a:normAutofit fontScale="55000" lnSpcReduction="20000"/>
          </a:bodyPr>
          <a:lstStyle/>
          <a:p>
            <a:pPr marL="0" indent="0">
              <a:lnSpc>
                <a:spcPct val="120000"/>
              </a:lnSpc>
              <a:buNone/>
            </a:pPr>
            <a:r>
              <a:rPr lang="en-US" sz="3300" b="1" u="sng" dirty="0">
                <a:latin typeface="Times New Roman" panose="02020603050405020304" pitchFamily="18" charset="0"/>
                <a:cs typeface="Times New Roman" panose="02020603050405020304" pitchFamily="18" charset="0"/>
              </a:rPr>
              <a:t>Legal and Regulatory  Framework </a:t>
            </a:r>
          </a:p>
          <a:p>
            <a:pPr marL="0" indent="0">
              <a:lnSpc>
                <a:spcPct val="120000"/>
              </a:lnSpc>
              <a:buNone/>
            </a:pPr>
            <a:r>
              <a:rPr lang="en-US" dirty="0">
                <a:latin typeface="Times New Roman" panose="02020603050405020304" pitchFamily="18" charset="0"/>
                <a:cs typeface="Times New Roman" panose="02020603050405020304" pitchFamily="18" charset="0"/>
              </a:rPr>
              <a:t>The Ministry of Investment has established the One-Stop-Shop (OSS) to facilitate Investors in processing and approval of applications for investment certificate and other relevant permits. </a:t>
            </a:r>
          </a:p>
          <a:p>
            <a:pPr marL="0" indent="0">
              <a:lnSpc>
                <a:spcPct val="120000"/>
              </a:lnSpc>
              <a:buNone/>
            </a:pPr>
            <a:r>
              <a:rPr lang="en-US" dirty="0">
                <a:latin typeface="Times New Roman" panose="02020603050405020304" pitchFamily="18" charset="0"/>
                <a:cs typeface="Times New Roman" panose="02020603050405020304" pitchFamily="18" charset="0"/>
              </a:rPr>
              <a:t>Investment promotion Act, 2009 (Amendment </a:t>
            </a:r>
            <a:r>
              <a:rPr lang="en-US" b="1" dirty="0">
                <a:latin typeface="Times New Roman" panose="02020603050405020304" pitchFamily="18" charset="0"/>
                <a:cs typeface="Times New Roman" panose="02020603050405020304" pitchFamily="18" charset="0"/>
              </a:rPr>
              <a:t>Bill</a:t>
            </a:r>
            <a:r>
              <a:rPr lang="en-US" dirty="0">
                <a:latin typeface="Times New Roman" panose="02020603050405020304" pitchFamily="18" charset="0"/>
                <a:cs typeface="Times New Roman" panose="02020603050405020304" pitchFamily="18" charset="0"/>
              </a:rPr>
              <a:t>, 2023) stipulates the following provisions in the Investment Regime:</a:t>
            </a:r>
          </a:p>
          <a:p>
            <a:pPr marL="571500" indent="-571500">
              <a:lnSpc>
                <a:spcPct val="120000"/>
              </a:lnSpc>
              <a:buFont typeface="+mj-lt"/>
              <a:buAutoNum type="romanLcPeriod"/>
            </a:pPr>
            <a:r>
              <a:rPr lang="en-US" dirty="0">
                <a:latin typeface="Times New Roman" panose="02020603050405020304" pitchFamily="18" charset="0"/>
                <a:cs typeface="Times New Roman" panose="02020603050405020304" pitchFamily="18" charset="0"/>
              </a:rPr>
              <a:t>Application and Issuance of investment Certificates</a:t>
            </a:r>
          </a:p>
          <a:p>
            <a:pPr marL="571500" indent="-571500">
              <a:lnSpc>
                <a:spcPct val="120000"/>
              </a:lnSpc>
              <a:buFont typeface="+mj-lt"/>
              <a:buAutoNum type="romanLcPeriod"/>
            </a:pPr>
            <a:r>
              <a:rPr lang="en-US" dirty="0">
                <a:latin typeface="Times New Roman" panose="02020603050405020304" pitchFamily="18" charset="0"/>
                <a:cs typeface="Times New Roman" panose="02020603050405020304" pitchFamily="18" charset="0"/>
              </a:rPr>
              <a:t>Benefits and incentives </a:t>
            </a:r>
          </a:p>
          <a:p>
            <a:pPr marL="571500" indent="-571500">
              <a:lnSpc>
                <a:spcPct val="120000"/>
              </a:lnSpc>
              <a:buFont typeface="+mj-lt"/>
              <a:buAutoNum type="romanLcPeriod"/>
            </a:pPr>
            <a:r>
              <a:rPr lang="en-US" dirty="0">
                <a:latin typeface="Times New Roman" panose="02020603050405020304" pitchFamily="18" charset="0"/>
                <a:cs typeface="Times New Roman" panose="02020603050405020304" pitchFamily="18" charset="0"/>
              </a:rPr>
              <a:t>Investment Guarantees</a:t>
            </a:r>
          </a:p>
          <a:p>
            <a:pPr>
              <a:lnSpc>
                <a:spcPct val="120000"/>
              </a:lnSpc>
              <a:buFont typeface="Wingdings" panose="05000000000000000000" pitchFamily="2" charset="2"/>
              <a:buChar char="ü"/>
            </a:pPr>
            <a:r>
              <a:rPr lang="en-US" b="1" u="sng" dirty="0">
                <a:latin typeface="Times New Roman" panose="02020603050405020304" pitchFamily="18" charset="0"/>
                <a:cs typeface="Times New Roman" panose="02020603050405020304" pitchFamily="18" charset="0"/>
              </a:rPr>
              <a:t>Amendment of Investment Promotion Act, 2009 </a:t>
            </a:r>
          </a:p>
          <a:p>
            <a:pPr marL="0" indent="0">
              <a:lnSpc>
                <a:spcPct val="120000"/>
              </a:lnSpc>
              <a:buNone/>
            </a:pPr>
            <a:r>
              <a:rPr lang="en-US" dirty="0">
                <a:latin typeface="Times New Roman" panose="02020603050405020304" pitchFamily="18" charset="0"/>
                <a:cs typeface="Times New Roman" panose="02020603050405020304" pitchFamily="18" charset="0"/>
              </a:rPr>
              <a:t>The  Investment Promotion Act, 2009 ( Amendment Bill, 2023)  has been drafted and submitted to National Constitutional Amendment Committee (NCAC) through the Ministry of Justice and Constitutional Affairs.</a:t>
            </a:r>
          </a:p>
          <a:p>
            <a:pPr marL="0" indent="0">
              <a:lnSpc>
                <a:spcPct val="120000"/>
              </a:lnSpc>
              <a:buNone/>
            </a:pPr>
            <a:r>
              <a:rPr lang="en-US" dirty="0">
                <a:latin typeface="Times New Roman" panose="02020603050405020304" pitchFamily="18" charset="0"/>
                <a:cs typeface="Times New Roman" panose="02020603050405020304" pitchFamily="18" charset="0"/>
              </a:rPr>
              <a:t>The Investment Promotion Regulations, 2012 is awaiting for the approval of the Amendment  Bill, for its subsequent  amendment.</a:t>
            </a:r>
          </a:p>
          <a:p>
            <a:pPr>
              <a:lnSpc>
                <a:spcPct val="120000"/>
              </a:lnSpc>
              <a:buFont typeface="Wingdings" panose="05000000000000000000" pitchFamily="2" charset="2"/>
              <a:buChar char="ü"/>
            </a:pPr>
            <a:r>
              <a:rPr lang="en-US" b="1" u="sng" dirty="0">
                <a:latin typeface="Times New Roman" panose="02020603050405020304" pitchFamily="18" charset="0"/>
                <a:cs typeface="Times New Roman" panose="02020603050405020304" pitchFamily="18" charset="0"/>
              </a:rPr>
              <a:t>Harmonization of the  Investment Promotion Act, 2009 with other relevant Laws</a:t>
            </a:r>
          </a:p>
          <a:p>
            <a:pPr marL="0" indent="0">
              <a:lnSpc>
                <a:spcPct val="120000"/>
              </a:lnSpc>
              <a:buNone/>
            </a:pPr>
            <a:r>
              <a:rPr lang="en-US" dirty="0">
                <a:latin typeface="Times New Roman" panose="02020603050405020304" pitchFamily="18" charset="0"/>
                <a:cs typeface="Times New Roman" panose="02020603050405020304" pitchFamily="18" charset="0"/>
              </a:rPr>
              <a:t>The Ministry of Investment in collaboration with the Ministry of Justice and Constitutional Affairs and other relevant stakeholders are  to prepare the harmonization of the laws  (Companies  Act,2012, Land Act, 2009,  Taxation Act, 2009, Banking Act, 2012, etc.)</a:t>
            </a:r>
          </a:p>
          <a:p>
            <a:pPr marL="0" indent="0">
              <a:lnSpc>
                <a:spcPct val="120000"/>
              </a:lnSpc>
              <a:buNone/>
            </a:pPr>
            <a:endParaRPr lang="en-US" dirty="0">
              <a:latin typeface="Times New Roman" panose="02020603050405020304" pitchFamily="18" charset="0"/>
              <a:cs typeface="Times New Roman" panose="02020603050405020304" pitchFamily="18" charset="0"/>
            </a:endParaRPr>
          </a:p>
          <a:p>
            <a:pPr>
              <a:lnSpc>
                <a:spcPct val="120000"/>
              </a:lnSpc>
              <a:buFont typeface="Wingdings" panose="05000000000000000000" pitchFamily="2" charset="2"/>
              <a:buChar char="ü"/>
            </a:pPr>
            <a:r>
              <a:rPr lang="en-US" b="1" u="sng" dirty="0">
                <a:latin typeface="Times New Roman" panose="02020603050405020304" pitchFamily="18" charset="0"/>
                <a:cs typeface="Times New Roman" panose="02020603050405020304" pitchFamily="18" charset="0"/>
              </a:rPr>
              <a:t>National Investment policy</a:t>
            </a:r>
          </a:p>
          <a:p>
            <a:pPr marL="0" indent="0">
              <a:lnSpc>
                <a:spcPct val="120000"/>
              </a:lnSpc>
              <a:buNone/>
            </a:pPr>
            <a:r>
              <a:rPr lang="en-US" dirty="0">
                <a:latin typeface="Times New Roman" panose="02020603050405020304" pitchFamily="18" charset="0"/>
                <a:cs typeface="Times New Roman" panose="02020603050405020304" pitchFamily="18" charset="0"/>
              </a:rPr>
              <a:t>The Ministry of Investment in collaboration with relevant stakeholders  are to develop a National Investment Policy and make provisions for the establishment of entities such as  PPP, the public Investment programs ,  Micro-Finance Institutions, ,  Special Economic Zones (SEZ) etc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20537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1386" y="0"/>
            <a:ext cx="10515600" cy="794935"/>
          </a:xfrm>
        </p:spPr>
        <p:txBody>
          <a:bodyPr>
            <a:normAutofit/>
          </a:bodyPr>
          <a:lstStyle/>
          <a:p>
            <a:r>
              <a:rPr lang="en-US" sz="2400" b="1" dirty="0">
                <a:latin typeface="Times New Roman" panose="02020603050405020304" pitchFamily="18" charset="0"/>
                <a:cs typeface="Times New Roman" panose="02020603050405020304" pitchFamily="18" charset="0"/>
              </a:rPr>
              <a:t>Achievements of the Ministry of Investment from 2021 to 2022: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10233812"/>
              </p:ext>
            </p:extLst>
          </p:nvPr>
        </p:nvGraphicFramePr>
        <p:xfrm>
          <a:off x="871386" y="3972368"/>
          <a:ext cx="8953500" cy="2240537"/>
        </p:xfrm>
        <a:graphic>
          <a:graphicData uri="http://schemas.openxmlformats.org/drawingml/2006/table">
            <a:tbl>
              <a:tblPr firstRow="1" firstCol="1" bandRow="1">
                <a:tableStyleId>{5C22544A-7EE6-4342-B048-85BDC9FD1C3A}</a:tableStyleId>
              </a:tblPr>
              <a:tblGrid>
                <a:gridCol w="756897">
                  <a:extLst>
                    <a:ext uri="{9D8B030D-6E8A-4147-A177-3AD203B41FA5}">
                      <a16:colId xmlns:a16="http://schemas.microsoft.com/office/drawing/2014/main" val="20000"/>
                    </a:ext>
                  </a:extLst>
                </a:gridCol>
                <a:gridCol w="1342369">
                  <a:extLst>
                    <a:ext uri="{9D8B030D-6E8A-4147-A177-3AD203B41FA5}">
                      <a16:colId xmlns:a16="http://schemas.microsoft.com/office/drawing/2014/main" val="20001"/>
                    </a:ext>
                  </a:extLst>
                </a:gridCol>
                <a:gridCol w="1381713">
                  <a:extLst>
                    <a:ext uri="{9D8B030D-6E8A-4147-A177-3AD203B41FA5}">
                      <a16:colId xmlns:a16="http://schemas.microsoft.com/office/drawing/2014/main" val="20002"/>
                    </a:ext>
                  </a:extLst>
                </a:gridCol>
                <a:gridCol w="1303962">
                  <a:extLst>
                    <a:ext uri="{9D8B030D-6E8A-4147-A177-3AD203B41FA5}">
                      <a16:colId xmlns:a16="http://schemas.microsoft.com/office/drawing/2014/main" val="20003"/>
                    </a:ext>
                  </a:extLst>
                </a:gridCol>
                <a:gridCol w="1091319">
                  <a:extLst>
                    <a:ext uri="{9D8B030D-6E8A-4147-A177-3AD203B41FA5}">
                      <a16:colId xmlns:a16="http://schemas.microsoft.com/office/drawing/2014/main" val="20004"/>
                    </a:ext>
                  </a:extLst>
                </a:gridCol>
                <a:gridCol w="918020">
                  <a:extLst>
                    <a:ext uri="{9D8B030D-6E8A-4147-A177-3AD203B41FA5}">
                      <a16:colId xmlns:a16="http://schemas.microsoft.com/office/drawing/2014/main" val="20005"/>
                    </a:ext>
                  </a:extLst>
                </a:gridCol>
                <a:gridCol w="2159220">
                  <a:extLst>
                    <a:ext uri="{9D8B030D-6E8A-4147-A177-3AD203B41FA5}">
                      <a16:colId xmlns:a16="http://schemas.microsoft.com/office/drawing/2014/main" val="20006"/>
                    </a:ext>
                  </a:extLst>
                </a:gridCol>
              </a:tblGrid>
              <a:tr h="373423">
                <a:tc gridSpan="3">
                  <a:txBody>
                    <a:bodyPr/>
                    <a:lstStyle/>
                    <a:p>
                      <a:pPr marL="0" marR="0">
                        <a:spcBef>
                          <a:spcPts val="0"/>
                        </a:spcBef>
                        <a:spcAft>
                          <a:spcPts val="0"/>
                        </a:spcAft>
                      </a:pPr>
                      <a:r>
                        <a:rPr lang="en-GB" sz="1300" dirty="0">
                          <a:effectLst/>
                        </a:rPr>
                        <a:t> </a:t>
                      </a:r>
                      <a:endParaRPr lang="en-US" sz="1000" dirty="0">
                        <a:effectLst/>
                        <a:latin typeface="Arial"/>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GB" sz="1300">
                          <a:effectLst/>
                        </a:rPr>
                        <a:t>Workforce</a:t>
                      </a:r>
                      <a:endParaRPr lang="en-US" sz="1000">
                        <a:effectLst/>
                        <a:latin typeface="Arial"/>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GB" sz="1300">
                          <a:effectLst/>
                        </a:rPr>
                        <a:t> </a:t>
                      </a:r>
                      <a:endParaRPr lang="en-US" sz="1000">
                        <a:effectLst/>
                        <a:latin typeface="Arial"/>
                        <a:ea typeface="Times New Roman"/>
                        <a:cs typeface="Times New Roman"/>
                      </a:endParaRPr>
                    </a:p>
                  </a:txBody>
                  <a:tcPr marL="68580" marR="68580" marT="0" marB="0"/>
                </a:tc>
                <a:extLst>
                  <a:ext uri="{0D108BD9-81ED-4DB2-BD59-A6C34878D82A}">
                    <a16:rowId xmlns:a16="http://schemas.microsoft.com/office/drawing/2014/main" val="10000"/>
                  </a:ext>
                </a:extLst>
              </a:tr>
              <a:tr h="746845">
                <a:tc>
                  <a:txBody>
                    <a:bodyPr/>
                    <a:lstStyle/>
                    <a:p>
                      <a:pPr marL="0" marR="0">
                        <a:spcBef>
                          <a:spcPts val="0"/>
                        </a:spcBef>
                        <a:spcAft>
                          <a:spcPts val="0"/>
                        </a:spcAft>
                      </a:pPr>
                      <a:r>
                        <a:rPr lang="en-GB" sz="1300" dirty="0">
                          <a:effectLst/>
                        </a:rPr>
                        <a:t>S/n</a:t>
                      </a:r>
                      <a:endParaRPr lang="en-US" sz="10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dirty="0">
                          <a:effectLst/>
                        </a:rPr>
                        <a:t>Company Identity </a:t>
                      </a:r>
                      <a:endParaRPr lang="en-US" sz="10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dirty="0">
                          <a:effectLst/>
                        </a:rPr>
                        <a:t>Number of Companies </a:t>
                      </a:r>
                      <a:endParaRPr lang="en-US" sz="1000" dirty="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National </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Foreign </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Total </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Collection </a:t>
                      </a:r>
                      <a:endParaRPr lang="en-US" sz="1000">
                        <a:effectLst/>
                        <a:latin typeface="Arial"/>
                        <a:ea typeface="Times New Roman"/>
                        <a:cs typeface="Times New Roman"/>
                      </a:endParaRPr>
                    </a:p>
                  </a:txBody>
                  <a:tcPr marL="68580" marR="68580" marT="0" marB="0"/>
                </a:tc>
                <a:extLst>
                  <a:ext uri="{0D108BD9-81ED-4DB2-BD59-A6C34878D82A}">
                    <a16:rowId xmlns:a16="http://schemas.microsoft.com/office/drawing/2014/main" val="10001"/>
                  </a:ext>
                </a:extLst>
              </a:tr>
              <a:tr h="373423">
                <a:tc>
                  <a:txBody>
                    <a:bodyPr/>
                    <a:lstStyle/>
                    <a:p>
                      <a:pPr marL="0" marR="0">
                        <a:spcBef>
                          <a:spcPts val="0"/>
                        </a:spcBef>
                        <a:spcAft>
                          <a:spcPts val="0"/>
                        </a:spcAft>
                      </a:pPr>
                      <a:r>
                        <a:rPr lang="en-GB" sz="1300">
                          <a:effectLst/>
                        </a:rPr>
                        <a:t>1.</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Foreign </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120</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4437</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892</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5,329</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252,000 USD</a:t>
                      </a:r>
                      <a:endParaRPr lang="en-US" sz="1000">
                        <a:effectLst/>
                        <a:latin typeface="Arial"/>
                        <a:ea typeface="Times New Roman"/>
                        <a:cs typeface="Times New Roman"/>
                      </a:endParaRPr>
                    </a:p>
                  </a:txBody>
                  <a:tcPr marL="68580" marR="68580" marT="0" marB="0"/>
                </a:tc>
                <a:extLst>
                  <a:ext uri="{0D108BD9-81ED-4DB2-BD59-A6C34878D82A}">
                    <a16:rowId xmlns:a16="http://schemas.microsoft.com/office/drawing/2014/main" val="10002"/>
                  </a:ext>
                </a:extLst>
              </a:tr>
              <a:tr h="373423">
                <a:tc>
                  <a:txBody>
                    <a:bodyPr/>
                    <a:lstStyle/>
                    <a:p>
                      <a:pPr marL="0" marR="0">
                        <a:spcBef>
                          <a:spcPts val="0"/>
                        </a:spcBef>
                        <a:spcAft>
                          <a:spcPts val="0"/>
                        </a:spcAft>
                      </a:pPr>
                      <a:r>
                        <a:rPr lang="en-GB" sz="1300">
                          <a:effectLst/>
                        </a:rPr>
                        <a:t>2.</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National </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86</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659</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60</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719</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3,870,000 SSP</a:t>
                      </a:r>
                      <a:endParaRPr lang="en-US" sz="1000">
                        <a:effectLst/>
                        <a:latin typeface="Arial"/>
                        <a:ea typeface="Times New Roman"/>
                        <a:cs typeface="Times New Roman"/>
                      </a:endParaRPr>
                    </a:p>
                  </a:txBody>
                  <a:tcPr marL="68580" marR="68580" marT="0" marB="0"/>
                </a:tc>
                <a:extLst>
                  <a:ext uri="{0D108BD9-81ED-4DB2-BD59-A6C34878D82A}">
                    <a16:rowId xmlns:a16="http://schemas.microsoft.com/office/drawing/2014/main" val="10003"/>
                  </a:ext>
                </a:extLst>
              </a:tr>
              <a:tr h="373423">
                <a:tc>
                  <a:txBody>
                    <a:bodyPr/>
                    <a:lstStyle/>
                    <a:p>
                      <a:pPr marL="0" marR="0">
                        <a:spcBef>
                          <a:spcPts val="0"/>
                        </a:spcBef>
                        <a:spcAft>
                          <a:spcPts val="0"/>
                        </a:spcAft>
                      </a:pPr>
                      <a:r>
                        <a:rPr lang="en-GB" sz="1300">
                          <a:effectLst/>
                        </a:rPr>
                        <a:t> </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 </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206</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5,096</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952</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a:effectLst/>
                        </a:rPr>
                        <a:t>6,048</a:t>
                      </a:r>
                      <a:endParaRPr lang="en-US" sz="1000">
                        <a:effectLst/>
                        <a:latin typeface="Arial"/>
                        <a:ea typeface="Times New Roman"/>
                        <a:cs typeface="Times New Roman"/>
                      </a:endParaRPr>
                    </a:p>
                  </a:txBody>
                  <a:tcPr marL="68580" marR="68580" marT="0" marB="0"/>
                </a:tc>
                <a:tc>
                  <a:txBody>
                    <a:bodyPr/>
                    <a:lstStyle/>
                    <a:p>
                      <a:pPr marL="0" marR="0">
                        <a:spcBef>
                          <a:spcPts val="0"/>
                        </a:spcBef>
                        <a:spcAft>
                          <a:spcPts val="0"/>
                        </a:spcAft>
                      </a:pPr>
                      <a:r>
                        <a:rPr lang="en-GB" sz="1300" dirty="0">
                          <a:effectLst/>
                        </a:rPr>
                        <a:t> </a:t>
                      </a:r>
                      <a:endParaRPr lang="en-US" sz="1000" dirty="0">
                        <a:effectLst/>
                        <a:latin typeface="Arial"/>
                        <a:ea typeface="Times New Roman"/>
                        <a:cs typeface="Times New Roman"/>
                      </a:endParaRPr>
                    </a:p>
                  </a:txBody>
                  <a:tcPr marL="68580" marR="68580" marT="0" marB="0"/>
                </a:tc>
                <a:extLst>
                  <a:ext uri="{0D108BD9-81ED-4DB2-BD59-A6C34878D82A}">
                    <a16:rowId xmlns:a16="http://schemas.microsoft.com/office/drawing/2014/main" val="10004"/>
                  </a:ext>
                </a:extLst>
              </a:tr>
            </a:tbl>
          </a:graphicData>
        </a:graphic>
      </p:graphicFrame>
      <p:sp>
        <p:nvSpPr>
          <p:cNvPr id="5" name="Rectangle 1"/>
          <p:cNvSpPr>
            <a:spLocks noChangeArrowheads="1"/>
          </p:cNvSpPr>
          <p:nvPr/>
        </p:nvSpPr>
        <p:spPr bwMode="auto">
          <a:xfrm>
            <a:off x="849262" y="1186990"/>
            <a:ext cx="8964562" cy="2623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lgn="just">
              <a:buFont typeface="Wingdings"/>
              <a:buChar char=""/>
            </a:pPr>
            <a:r>
              <a:rPr lang="en-GB" sz="1400" dirty="0">
                <a:latin typeface="Times New Roman"/>
                <a:ea typeface="Times New Roman"/>
                <a:cs typeface="Times New Roman"/>
              </a:rPr>
              <a:t>Investment Policy Framework approved by the Council of Ministers Resolution No. 40/2021</a:t>
            </a:r>
            <a:endParaRPr lang="en-US" sz="1400" dirty="0">
              <a:latin typeface="Arial"/>
              <a:ea typeface="Times New Roman"/>
              <a:cs typeface="Times New Roman"/>
            </a:endParaRPr>
          </a:p>
          <a:p>
            <a:pPr marL="342900" indent="-342900" algn="just">
              <a:buFont typeface="Wingdings"/>
              <a:buChar char=""/>
            </a:pPr>
            <a:r>
              <a:rPr lang="en-GB" sz="1400" dirty="0">
                <a:latin typeface="Times New Roman"/>
                <a:ea typeface="Times New Roman"/>
                <a:cs typeface="Times New Roman"/>
              </a:rPr>
              <a:t>Ministry Organization’s Re-structured and staff recruitment was conducted by the Ministry of Public Service and Human resource Development</a:t>
            </a:r>
            <a:endParaRPr lang="en-US" sz="1400" dirty="0">
              <a:latin typeface="Arial"/>
              <a:ea typeface="Times New Roman"/>
              <a:cs typeface="Times New Roman"/>
            </a:endParaRPr>
          </a:p>
          <a:p>
            <a:pPr marL="342900" indent="-342900">
              <a:buFont typeface="Wingdings"/>
              <a:buChar char=""/>
            </a:pPr>
            <a:r>
              <a:rPr lang="en-GB" sz="1400" dirty="0">
                <a:latin typeface="Times New Roman"/>
                <a:ea typeface="Times New Roman"/>
                <a:cs typeface="Times New Roman"/>
              </a:rPr>
              <a:t>3 Exhibitions  were conducted</a:t>
            </a:r>
            <a:endParaRPr lang="en-US" sz="1400" dirty="0">
              <a:latin typeface="Arial"/>
              <a:ea typeface="Times New Roman"/>
              <a:cs typeface="Times New Roman"/>
            </a:endParaRPr>
          </a:p>
          <a:p>
            <a:pPr marL="342900" indent="-342900">
              <a:buFont typeface="Wingdings"/>
              <a:buChar char=""/>
            </a:pPr>
            <a:r>
              <a:rPr lang="en-GB" sz="1400" dirty="0">
                <a:latin typeface="Times New Roman"/>
                <a:ea typeface="Times New Roman"/>
                <a:cs typeface="Times New Roman"/>
              </a:rPr>
              <a:t>Launching of E-Service</a:t>
            </a:r>
            <a:endParaRPr lang="en-US" sz="1400" dirty="0">
              <a:latin typeface="Arial"/>
              <a:ea typeface="Times New Roman"/>
              <a:cs typeface="Times New Roman"/>
            </a:endParaRPr>
          </a:p>
          <a:p>
            <a:pPr marL="342900" indent="-342900">
              <a:buFont typeface="Wingdings"/>
              <a:buChar char=""/>
            </a:pPr>
            <a:r>
              <a:rPr lang="en-GB" sz="1400" dirty="0">
                <a:latin typeface="Times New Roman"/>
                <a:ea typeface="Times New Roman"/>
                <a:cs typeface="Times New Roman"/>
              </a:rPr>
              <a:t>New registration of Investors begins</a:t>
            </a:r>
          </a:p>
          <a:p>
            <a:pPr marL="342900" indent="-342900">
              <a:buFont typeface="Wingdings"/>
              <a:buChar char=""/>
            </a:pPr>
            <a:r>
              <a:rPr lang="en-GB" sz="1400" dirty="0">
                <a:latin typeface="Times New Roman"/>
                <a:ea typeface="Times New Roman"/>
                <a:cs typeface="Times New Roman"/>
              </a:rPr>
              <a:t>1</a:t>
            </a:r>
            <a:r>
              <a:rPr lang="en-GB" sz="1400" baseline="30000" dirty="0">
                <a:latin typeface="Times New Roman"/>
                <a:ea typeface="Times New Roman"/>
                <a:cs typeface="Times New Roman"/>
              </a:rPr>
              <a:t>st</a:t>
            </a:r>
            <a:r>
              <a:rPr lang="en-GB" sz="1400" dirty="0">
                <a:latin typeface="Times New Roman"/>
                <a:ea typeface="Times New Roman"/>
                <a:cs typeface="Times New Roman"/>
              </a:rPr>
              <a:t> phase of mapping investment resources was conducted in 6 States </a:t>
            </a:r>
          </a:p>
          <a:p>
            <a:pPr marL="342900" indent="-342900">
              <a:buFont typeface="Wingdings"/>
              <a:buChar char=""/>
            </a:pPr>
            <a:r>
              <a:rPr lang="en-GB" sz="1400" dirty="0">
                <a:latin typeface="Times New Roman"/>
                <a:ea typeface="Times New Roman"/>
                <a:cs typeface="Times New Roman"/>
              </a:rPr>
              <a:t>Public Private Partnership Policy drafted </a:t>
            </a:r>
          </a:p>
          <a:p>
            <a:pPr marL="342900" indent="-342900">
              <a:buFont typeface="Wingdings"/>
              <a:buChar char=""/>
            </a:pPr>
            <a:endParaRPr lang="en-GB" sz="1400" dirty="0">
              <a:latin typeface="Times New Roman"/>
              <a:ea typeface="Times New Roman"/>
              <a:cs typeface="Times New Roman"/>
            </a:endParaRPr>
          </a:p>
          <a:p>
            <a:endParaRPr lang="en-US" sz="1050" b="1" dirty="0">
              <a:latin typeface="Arial"/>
              <a:ea typeface="Times New Roman"/>
              <a:cs typeface="Times New Roman"/>
            </a:endParaRPr>
          </a:p>
          <a:p>
            <a:pPr marL="342900" indent="-342900">
              <a:buFont typeface="Wingdings"/>
              <a:buChar char=""/>
            </a:pPr>
            <a:r>
              <a:rPr lang="en-GB" sz="1400" b="1" dirty="0">
                <a:latin typeface="Times New Roman"/>
                <a:ea typeface="Times New Roman"/>
                <a:cs typeface="Times New Roman"/>
              </a:rPr>
              <a:t>Investment registration and charges/fees collected for the period from January to October 2022.</a:t>
            </a:r>
            <a:endParaRPr lang="en-GB" sz="1300" b="1" dirty="0">
              <a:latin typeface="Times New Roman" pitchFamily="18" charset="0"/>
              <a:ea typeface="Times New Roman" pitchFamily="18" charset="0"/>
              <a:cs typeface="Times New Roman" pitchFamily="18" charset="0"/>
            </a:endParaRPr>
          </a:p>
          <a:p>
            <a:pPr eaLnBrk="0" fontAlgn="base" hangingPunct="0">
              <a:spcBef>
                <a:spcPct val="0"/>
              </a:spcBef>
              <a:spcAft>
                <a:spcPct val="0"/>
              </a:spcAft>
            </a:pPr>
            <a:r>
              <a:rPr lang="en-GB" sz="1400" b="1" dirty="0">
                <a:latin typeface="Times New Roman" pitchFamily="18" charset="0"/>
                <a:ea typeface="Times New Roman" pitchFamily="18" charset="0"/>
                <a:cs typeface="Times New Roman" pitchFamily="18" charset="0"/>
              </a:rPr>
              <a:t>Table No. 1:</a:t>
            </a:r>
            <a:r>
              <a:rPr lang="en-GB" sz="1400" dirty="0">
                <a:latin typeface="Times New Roman" pitchFamily="18" charset="0"/>
                <a:ea typeface="Times New Roman" pitchFamily="18" charset="0"/>
                <a:cs typeface="Times New Roman" pitchFamily="18" charset="0"/>
              </a:rPr>
              <a:t> Number of registered companies </a:t>
            </a:r>
            <a:endParaRPr lang="en-US" sz="1400" dirty="0">
              <a:latin typeface="Arial" pitchFamily="34" charset="0"/>
              <a:cs typeface="Arial" pitchFamily="34" charset="0"/>
            </a:endParaRPr>
          </a:p>
        </p:txBody>
      </p:sp>
    </p:spTree>
    <p:extLst>
      <p:ext uri="{BB962C8B-B14F-4D97-AF65-F5344CB8AC3E}">
        <p14:creationId xmlns:p14="http://schemas.microsoft.com/office/powerpoint/2010/main" val="593954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1151</TotalTime>
  <Words>2725</Words>
  <Application>Microsoft Macintosh PowerPoint</Application>
  <PresentationFormat>Widescreen</PresentationFormat>
  <Paragraphs>355</Paragraphs>
  <Slides>26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Arial Rounded MT Bold</vt:lpstr>
      <vt:lpstr>Berlin Sans FB Demi</vt:lpstr>
      <vt:lpstr>Bodoni MT Black</vt:lpstr>
      <vt:lpstr>Calibri</vt:lpstr>
      <vt:lpstr>Calibri Light</vt:lpstr>
      <vt:lpstr>Times New Roman</vt:lpstr>
      <vt:lpstr>Wingdings</vt:lpstr>
      <vt:lpstr>Office Theme</vt:lpstr>
      <vt:lpstr>      ***</vt:lpstr>
      <vt:lpstr>Introduction </vt:lpstr>
      <vt:lpstr>Mandate and Functions of the Ministry of Investment:</vt:lpstr>
      <vt:lpstr>Cont…</vt:lpstr>
      <vt:lpstr>The Strategic Focus of the Ministry of Investment</vt:lpstr>
      <vt:lpstr>Cont… </vt:lpstr>
      <vt:lpstr>Investment benefits, incentives and Guarantee:</vt:lpstr>
      <vt:lpstr>Investment Perspectives </vt:lpstr>
      <vt:lpstr>Achievements of the Ministry of Investment from 2021 to 2022:</vt:lpstr>
      <vt:lpstr> Chart N0 4:  Companies by country of origin </vt:lpstr>
      <vt:lpstr>PowerPoint Presentation</vt:lpstr>
      <vt:lpstr>Registered Companies by the Countries of Origin from January 2022 to date</vt:lpstr>
      <vt:lpstr>  Chart N0 6: Investment according to Sectors </vt:lpstr>
      <vt:lpstr> Cont…. Chart N0 1: Employment Percentages in the Foreign Companies </vt:lpstr>
      <vt:lpstr>  Chart N0 2: Employment Percentages in the National Companies </vt:lpstr>
      <vt:lpstr> Chart N0 3: Total Percentage of the employment both national and foriegn </vt:lpstr>
      <vt:lpstr>Chart No. 5: Percentage of the Companies not registered both Foreign and National between 2013 – Jan,. 2022</vt:lpstr>
      <vt:lpstr>Diversifying Economy by investing in the following sectors:</vt:lpstr>
      <vt:lpstr>Cont…</vt:lpstr>
      <vt:lpstr>Cont…</vt:lpstr>
      <vt:lpstr>Cont…</vt:lpstr>
      <vt:lpstr>Challenges</vt:lpstr>
      <vt:lpstr>The Way Forward</vt:lpstr>
      <vt:lpstr>Cont…</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HP</dc:creator>
  <cp:lastModifiedBy>Microsoft Office User</cp:lastModifiedBy>
  <cp:revision>175</cp:revision>
  <cp:lastPrinted>2023-09-06T19:52:20Z</cp:lastPrinted>
  <dcterms:created xsi:type="dcterms:W3CDTF">2023-08-22T17:09:52Z</dcterms:created>
  <dcterms:modified xsi:type="dcterms:W3CDTF">2023-09-07T09:02:23Z</dcterms:modified>
</cp:coreProperties>
</file>