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4" r:id="rId6"/>
    <p:sldId id="265" r:id="rId7"/>
    <p:sldId id="266" r:id="rId8"/>
    <p:sldId id="267" r:id="rId9"/>
    <p:sldId id="268" r:id="rId10"/>
    <p:sldId id="283" r:id="rId11"/>
    <p:sldId id="284" r:id="rId12"/>
    <p:sldId id="286" r:id="rId13"/>
    <p:sldId id="287" r:id="rId14"/>
    <p:sldId id="281" r:id="rId15"/>
    <p:sldId id="290" r:id="rId16"/>
    <p:sldId id="288" r:id="rId17"/>
    <p:sldId id="289" r:id="rId18"/>
    <p:sldId id="291" r:id="rId19"/>
    <p:sldId id="292" r:id="rId20"/>
    <p:sldId id="293" r:id="rId21"/>
    <p:sldId id="295" r:id="rId22"/>
    <p:sldId id="294" r:id="rId23"/>
  </p:sldIdLst>
  <p:sldSz cx="12192000" cy="6858000"/>
  <p:notesSz cx="6858000" cy="9144000"/>
  <p:defaultText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7E381-75D6-5CA2-5684-6701F49822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G"/>
          </a:p>
        </p:txBody>
      </p:sp>
      <p:sp>
        <p:nvSpPr>
          <p:cNvPr id="3" name="Subtitle 2">
            <a:extLst>
              <a:ext uri="{FF2B5EF4-FFF2-40B4-BE49-F238E27FC236}">
                <a16:creationId xmlns:a16="http://schemas.microsoft.com/office/drawing/2014/main" id="{BDE06D27-9F3E-A377-175F-2F7C0DA456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G"/>
          </a:p>
        </p:txBody>
      </p:sp>
      <p:sp>
        <p:nvSpPr>
          <p:cNvPr id="4" name="Date Placeholder 3">
            <a:extLst>
              <a:ext uri="{FF2B5EF4-FFF2-40B4-BE49-F238E27FC236}">
                <a16:creationId xmlns:a16="http://schemas.microsoft.com/office/drawing/2014/main" id="{5DA89E2C-9417-D346-0D2B-8F8AE5471E19}"/>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2A09A68C-8617-4862-058A-02FC7EC85595}"/>
              </a:ext>
            </a:extLst>
          </p:cNvPr>
          <p:cNvSpPr>
            <a:spLocks noGrp="1"/>
          </p:cNvSpPr>
          <p:nvPr>
            <p:ph type="ftr" sz="quarter" idx="11"/>
          </p:nvPr>
        </p:nvSpPr>
        <p:spPr/>
        <p:txBody>
          <a:bodyPr/>
          <a:lstStyle/>
          <a:p>
            <a:endParaRPr lang="en-NG" dirty="0"/>
          </a:p>
        </p:txBody>
      </p:sp>
      <p:sp>
        <p:nvSpPr>
          <p:cNvPr id="6" name="Slide Number Placeholder 5">
            <a:extLst>
              <a:ext uri="{FF2B5EF4-FFF2-40B4-BE49-F238E27FC236}">
                <a16:creationId xmlns:a16="http://schemas.microsoft.com/office/drawing/2014/main" id="{2C755F4B-FE57-F176-12D4-B8A30DB12226}"/>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1347413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6A593-AF5B-95A7-21DA-CA88D1F7FBE7}"/>
              </a:ext>
            </a:extLst>
          </p:cNvPr>
          <p:cNvSpPr>
            <a:spLocks noGrp="1"/>
          </p:cNvSpPr>
          <p:nvPr>
            <p:ph type="title"/>
          </p:nvPr>
        </p:nvSpPr>
        <p:spPr/>
        <p:txBody>
          <a:bodyPr/>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D3104D5E-A304-13C4-00A1-8D62D955B6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99F0F664-C858-5E59-CC02-B37B4C442769}"/>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0448AE31-EB17-427F-879E-6ADCB5BAFED6}"/>
              </a:ext>
            </a:extLst>
          </p:cNvPr>
          <p:cNvSpPr>
            <a:spLocks noGrp="1"/>
          </p:cNvSpPr>
          <p:nvPr>
            <p:ph type="ftr" sz="quarter" idx="11"/>
          </p:nvPr>
        </p:nvSpPr>
        <p:spPr/>
        <p:txBody>
          <a:bodyPr/>
          <a:lstStyle/>
          <a:p>
            <a:endParaRPr lang="en-NG" dirty="0"/>
          </a:p>
        </p:txBody>
      </p:sp>
      <p:sp>
        <p:nvSpPr>
          <p:cNvPr id="6" name="Slide Number Placeholder 5">
            <a:extLst>
              <a:ext uri="{FF2B5EF4-FFF2-40B4-BE49-F238E27FC236}">
                <a16:creationId xmlns:a16="http://schemas.microsoft.com/office/drawing/2014/main" id="{9AAD235A-FCE2-14AF-57D1-1BAADCE7439A}"/>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39425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96950C-4BB5-DD50-701E-91DB5EFEF1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G"/>
          </a:p>
        </p:txBody>
      </p:sp>
      <p:sp>
        <p:nvSpPr>
          <p:cNvPr id="3" name="Vertical Text Placeholder 2">
            <a:extLst>
              <a:ext uri="{FF2B5EF4-FFF2-40B4-BE49-F238E27FC236}">
                <a16:creationId xmlns:a16="http://schemas.microsoft.com/office/drawing/2014/main" id="{2EEB753B-1866-C83F-96CA-1A5F53E0C7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7A296B70-3018-382A-53CB-DCF4EC846F56}"/>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0083E199-0D43-53B9-B51B-5732DC21D26C}"/>
              </a:ext>
            </a:extLst>
          </p:cNvPr>
          <p:cNvSpPr>
            <a:spLocks noGrp="1"/>
          </p:cNvSpPr>
          <p:nvPr>
            <p:ph type="ftr" sz="quarter" idx="11"/>
          </p:nvPr>
        </p:nvSpPr>
        <p:spPr/>
        <p:txBody>
          <a:bodyPr/>
          <a:lstStyle/>
          <a:p>
            <a:endParaRPr lang="en-NG" dirty="0"/>
          </a:p>
        </p:txBody>
      </p:sp>
      <p:sp>
        <p:nvSpPr>
          <p:cNvPr id="6" name="Slide Number Placeholder 5">
            <a:extLst>
              <a:ext uri="{FF2B5EF4-FFF2-40B4-BE49-F238E27FC236}">
                <a16:creationId xmlns:a16="http://schemas.microsoft.com/office/drawing/2014/main" id="{28AE7766-A661-5425-90F0-7E35ACD497D4}"/>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2746537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4E1FD-9DBA-5F26-C25B-96731CF62242}"/>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6C1C706E-2EE9-8CF4-41A4-C096620923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409BBD9A-FB7B-6F1B-247D-92B225329265}"/>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2EE0336A-B48D-6E9B-DBA2-7D866E8C04E6}"/>
              </a:ext>
            </a:extLst>
          </p:cNvPr>
          <p:cNvSpPr>
            <a:spLocks noGrp="1"/>
          </p:cNvSpPr>
          <p:nvPr>
            <p:ph type="ftr" sz="quarter" idx="11"/>
          </p:nvPr>
        </p:nvSpPr>
        <p:spPr/>
        <p:txBody>
          <a:bodyPr/>
          <a:lstStyle/>
          <a:p>
            <a:endParaRPr lang="en-NG" dirty="0"/>
          </a:p>
        </p:txBody>
      </p:sp>
      <p:sp>
        <p:nvSpPr>
          <p:cNvPr id="6" name="Slide Number Placeholder 5">
            <a:extLst>
              <a:ext uri="{FF2B5EF4-FFF2-40B4-BE49-F238E27FC236}">
                <a16:creationId xmlns:a16="http://schemas.microsoft.com/office/drawing/2014/main" id="{DE50C085-B49F-45A7-34AC-D43206C16681}"/>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60674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B187D-DA44-C44C-A473-40F7392E38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G"/>
          </a:p>
        </p:txBody>
      </p:sp>
      <p:sp>
        <p:nvSpPr>
          <p:cNvPr id="3" name="Text Placeholder 2">
            <a:extLst>
              <a:ext uri="{FF2B5EF4-FFF2-40B4-BE49-F238E27FC236}">
                <a16:creationId xmlns:a16="http://schemas.microsoft.com/office/drawing/2014/main" id="{60F40DC9-13A0-7AC1-47E4-1BC5E214E3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93E748-934E-7AAD-ED3C-7F27F48EBCB8}"/>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34D0CE3C-6D6C-7E7F-FB98-67218B1E3BB2}"/>
              </a:ext>
            </a:extLst>
          </p:cNvPr>
          <p:cNvSpPr>
            <a:spLocks noGrp="1"/>
          </p:cNvSpPr>
          <p:nvPr>
            <p:ph type="ftr" sz="quarter" idx="11"/>
          </p:nvPr>
        </p:nvSpPr>
        <p:spPr/>
        <p:txBody>
          <a:bodyPr/>
          <a:lstStyle/>
          <a:p>
            <a:endParaRPr lang="en-NG" dirty="0"/>
          </a:p>
        </p:txBody>
      </p:sp>
      <p:sp>
        <p:nvSpPr>
          <p:cNvPr id="6" name="Slide Number Placeholder 5">
            <a:extLst>
              <a:ext uri="{FF2B5EF4-FFF2-40B4-BE49-F238E27FC236}">
                <a16:creationId xmlns:a16="http://schemas.microsoft.com/office/drawing/2014/main" id="{FC26B610-A1A1-ED62-5029-78B565366834}"/>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2564045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C0566-BAF4-2D05-F2B3-847976987B1C}"/>
              </a:ext>
            </a:extLst>
          </p:cNvPr>
          <p:cNvSpPr>
            <a:spLocks noGrp="1"/>
          </p:cNvSpPr>
          <p:nvPr>
            <p:ph type="title"/>
          </p:nvPr>
        </p:nvSpPr>
        <p:spPr/>
        <p:txBody>
          <a:bodyPr/>
          <a:lstStyle/>
          <a:p>
            <a:r>
              <a:rPr lang="en-US"/>
              <a:t>Click to edit Master title style</a:t>
            </a:r>
            <a:endParaRPr lang="en-NG"/>
          </a:p>
        </p:txBody>
      </p:sp>
      <p:sp>
        <p:nvSpPr>
          <p:cNvPr id="3" name="Content Placeholder 2">
            <a:extLst>
              <a:ext uri="{FF2B5EF4-FFF2-40B4-BE49-F238E27FC236}">
                <a16:creationId xmlns:a16="http://schemas.microsoft.com/office/drawing/2014/main" id="{760B5049-87D0-8ECA-9C2F-F419AF7F98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Content Placeholder 3">
            <a:extLst>
              <a:ext uri="{FF2B5EF4-FFF2-40B4-BE49-F238E27FC236}">
                <a16:creationId xmlns:a16="http://schemas.microsoft.com/office/drawing/2014/main" id="{93CCD880-F915-0AA6-7B92-35258EE899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Date Placeholder 4">
            <a:extLst>
              <a:ext uri="{FF2B5EF4-FFF2-40B4-BE49-F238E27FC236}">
                <a16:creationId xmlns:a16="http://schemas.microsoft.com/office/drawing/2014/main" id="{9D708870-AB86-13FD-1220-C5D39569B488}"/>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6" name="Footer Placeholder 5">
            <a:extLst>
              <a:ext uri="{FF2B5EF4-FFF2-40B4-BE49-F238E27FC236}">
                <a16:creationId xmlns:a16="http://schemas.microsoft.com/office/drawing/2014/main" id="{5EDA0060-C1BC-38C5-9ADD-2CAFAD7DED62}"/>
              </a:ext>
            </a:extLst>
          </p:cNvPr>
          <p:cNvSpPr>
            <a:spLocks noGrp="1"/>
          </p:cNvSpPr>
          <p:nvPr>
            <p:ph type="ftr" sz="quarter" idx="11"/>
          </p:nvPr>
        </p:nvSpPr>
        <p:spPr/>
        <p:txBody>
          <a:bodyPr/>
          <a:lstStyle/>
          <a:p>
            <a:endParaRPr lang="en-NG" dirty="0"/>
          </a:p>
        </p:txBody>
      </p:sp>
      <p:sp>
        <p:nvSpPr>
          <p:cNvPr id="7" name="Slide Number Placeholder 6">
            <a:extLst>
              <a:ext uri="{FF2B5EF4-FFF2-40B4-BE49-F238E27FC236}">
                <a16:creationId xmlns:a16="http://schemas.microsoft.com/office/drawing/2014/main" id="{5D2364D0-6470-6E92-E448-CE9EEEC5AAFD}"/>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4214570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AAD38-CAB4-684D-F03D-316297484866}"/>
              </a:ext>
            </a:extLst>
          </p:cNvPr>
          <p:cNvSpPr>
            <a:spLocks noGrp="1"/>
          </p:cNvSpPr>
          <p:nvPr>
            <p:ph type="title"/>
          </p:nvPr>
        </p:nvSpPr>
        <p:spPr>
          <a:xfrm>
            <a:off x="839788" y="365125"/>
            <a:ext cx="10515600" cy="1325563"/>
          </a:xfrm>
        </p:spPr>
        <p:txBody>
          <a:bodyPr/>
          <a:lstStyle/>
          <a:p>
            <a:r>
              <a:rPr lang="en-US"/>
              <a:t>Click to edit Master title style</a:t>
            </a:r>
            <a:endParaRPr lang="en-NG"/>
          </a:p>
        </p:txBody>
      </p:sp>
      <p:sp>
        <p:nvSpPr>
          <p:cNvPr id="3" name="Text Placeholder 2">
            <a:extLst>
              <a:ext uri="{FF2B5EF4-FFF2-40B4-BE49-F238E27FC236}">
                <a16:creationId xmlns:a16="http://schemas.microsoft.com/office/drawing/2014/main" id="{769D9816-18CB-D054-7B4E-CA9845C6E3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FA5E7B-B842-FB00-89B7-6D80F02AAB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5" name="Text Placeholder 4">
            <a:extLst>
              <a:ext uri="{FF2B5EF4-FFF2-40B4-BE49-F238E27FC236}">
                <a16:creationId xmlns:a16="http://schemas.microsoft.com/office/drawing/2014/main" id="{BD99888B-4029-F148-C2DD-0C1406809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9C80DB-46B3-CA0E-E58C-116B4755AE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7" name="Date Placeholder 6">
            <a:extLst>
              <a:ext uri="{FF2B5EF4-FFF2-40B4-BE49-F238E27FC236}">
                <a16:creationId xmlns:a16="http://schemas.microsoft.com/office/drawing/2014/main" id="{23319D5C-ED8F-D9D6-A1BC-DC72C1997C10}"/>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8" name="Footer Placeholder 7">
            <a:extLst>
              <a:ext uri="{FF2B5EF4-FFF2-40B4-BE49-F238E27FC236}">
                <a16:creationId xmlns:a16="http://schemas.microsoft.com/office/drawing/2014/main" id="{0F4EDDC2-AAC5-A1AD-F7E3-00C050C1420E}"/>
              </a:ext>
            </a:extLst>
          </p:cNvPr>
          <p:cNvSpPr>
            <a:spLocks noGrp="1"/>
          </p:cNvSpPr>
          <p:nvPr>
            <p:ph type="ftr" sz="quarter" idx="11"/>
          </p:nvPr>
        </p:nvSpPr>
        <p:spPr/>
        <p:txBody>
          <a:bodyPr/>
          <a:lstStyle/>
          <a:p>
            <a:endParaRPr lang="en-NG" dirty="0"/>
          </a:p>
        </p:txBody>
      </p:sp>
      <p:sp>
        <p:nvSpPr>
          <p:cNvPr id="9" name="Slide Number Placeholder 8">
            <a:extLst>
              <a:ext uri="{FF2B5EF4-FFF2-40B4-BE49-F238E27FC236}">
                <a16:creationId xmlns:a16="http://schemas.microsoft.com/office/drawing/2014/main" id="{F97EA75E-0C5F-D332-0AE4-8CACE6ABDC78}"/>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297757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B14F3-E3EA-22A7-7966-59A67D6F8897}"/>
              </a:ext>
            </a:extLst>
          </p:cNvPr>
          <p:cNvSpPr>
            <a:spLocks noGrp="1"/>
          </p:cNvSpPr>
          <p:nvPr>
            <p:ph type="title"/>
          </p:nvPr>
        </p:nvSpPr>
        <p:spPr/>
        <p:txBody>
          <a:bodyPr/>
          <a:lstStyle/>
          <a:p>
            <a:r>
              <a:rPr lang="en-US"/>
              <a:t>Click to edit Master title style</a:t>
            </a:r>
            <a:endParaRPr lang="en-NG"/>
          </a:p>
        </p:txBody>
      </p:sp>
      <p:sp>
        <p:nvSpPr>
          <p:cNvPr id="3" name="Date Placeholder 2">
            <a:extLst>
              <a:ext uri="{FF2B5EF4-FFF2-40B4-BE49-F238E27FC236}">
                <a16:creationId xmlns:a16="http://schemas.microsoft.com/office/drawing/2014/main" id="{6B6B213E-2742-5A44-FBE0-7FEEDC06A36F}"/>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4" name="Footer Placeholder 3">
            <a:extLst>
              <a:ext uri="{FF2B5EF4-FFF2-40B4-BE49-F238E27FC236}">
                <a16:creationId xmlns:a16="http://schemas.microsoft.com/office/drawing/2014/main" id="{509A338E-E463-5420-A215-20365C9E40E4}"/>
              </a:ext>
            </a:extLst>
          </p:cNvPr>
          <p:cNvSpPr>
            <a:spLocks noGrp="1"/>
          </p:cNvSpPr>
          <p:nvPr>
            <p:ph type="ftr" sz="quarter" idx="11"/>
          </p:nvPr>
        </p:nvSpPr>
        <p:spPr/>
        <p:txBody>
          <a:bodyPr/>
          <a:lstStyle/>
          <a:p>
            <a:endParaRPr lang="en-NG" dirty="0"/>
          </a:p>
        </p:txBody>
      </p:sp>
      <p:sp>
        <p:nvSpPr>
          <p:cNvPr id="5" name="Slide Number Placeholder 4">
            <a:extLst>
              <a:ext uri="{FF2B5EF4-FFF2-40B4-BE49-F238E27FC236}">
                <a16:creationId xmlns:a16="http://schemas.microsoft.com/office/drawing/2014/main" id="{F4C921C8-141F-401A-EC5B-122D77AEFC73}"/>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167634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E52568-6F1C-5600-90FE-C12FB8F9C3E3}"/>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3" name="Footer Placeholder 2">
            <a:extLst>
              <a:ext uri="{FF2B5EF4-FFF2-40B4-BE49-F238E27FC236}">
                <a16:creationId xmlns:a16="http://schemas.microsoft.com/office/drawing/2014/main" id="{522CD92A-D739-31B4-E67C-6FD5CFCCC722}"/>
              </a:ext>
            </a:extLst>
          </p:cNvPr>
          <p:cNvSpPr>
            <a:spLocks noGrp="1"/>
          </p:cNvSpPr>
          <p:nvPr>
            <p:ph type="ftr" sz="quarter" idx="11"/>
          </p:nvPr>
        </p:nvSpPr>
        <p:spPr/>
        <p:txBody>
          <a:bodyPr/>
          <a:lstStyle/>
          <a:p>
            <a:endParaRPr lang="en-NG" dirty="0"/>
          </a:p>
        </p:txBody>
      </p:sp>
      <p:sp>
        <p:nvSpPr>
          <p:cNvPr id="4" name="Slide Number Placeholder 3">
            <a:extLst>
              <a:ext uri="{FF2B5EF4-FFF2-40B4-BE49-F238E27FC236}">
                <a16:creationId xmlns:a16="http://schemas.microsoft.com/office/drawing/2014/main" id="{95948C64-CDCC-654A-C1A3-6051F7D771A3}"/>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260834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237D6-1F7B-3F44-2F56-583E74938F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Content Placeholder 2">
            <a:extLst>
              <a:ext uri="{FF2B5EF4-FFF2-40B4-BE49-F238E27FC236}">
                <a16:creationId xmlns:a16="http://schemas.microsoft.com/office/drawing/2014/main" id="{517EC8D1-903C-E9BD-7DE3-0B5965629C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Text Placeholder 3">
            <a:extLst>
              <a:ext uri="{FF2B5EF4-FFF2-40B4-BE49-F238E27FC236}">
                <a16:creationId xmlns:a16="http://schemas.microsoft.com/office/drawing/2014/main" id="{76B4C679-2808-03C8-D975-7E7AAF03FE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10AC0E-A1CF-C1F4-A53D-38DF045607FA}"/>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6" name="Footer Placeholder 5">
            <a:extLst>
              <a:ext uri="{FF2B5EF4-FFF2-40B4-BE49-F238E27FC236}">
                <a16:creationId xmlns:a16="http://schemas.microsoft.com/office/drawing/2014/main" id="{6D35AE0F-A44B-5246-E2B9-C2A44BF3C59B}"/>
              </a:ext>
            </a:extLst>
          </p:cNvPr>
          <p:cNvSpPr>
            <a:spLocks noGrp="1"/>
          </p:cNvSpPr>
          <p:nvPr>
            <p:ph type="ftr" sz="quarter" idx="11"/>
          </p:nvPr>
        </p:nvSpPr>
        <p:spPr/>
        <p:txBody>
          <a:bodyPr/>
          <a:lstStyle/>
          <a:p>
            <a:endParaRPr lang="en-NG" dirty="0"/>
          </a:p>
        </p:txBody>
      </p:sp>
      <p:sp>
        <p:nvSpPr>
          <p:cNvPr id="7" name="Slide Number Placeholder 6">
            <a:extLst>
              <a:ext uri="{FF2B5EF4-FFF2-40B4-BE49-F238E27FC236}">
                <a16:creationId xmlns:a16="http://schemas.microsoft.com/office/drawing/2014/main" id="{DDECF7C8-02FB-ACBA-3086-64B7395FC138}"/>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4126801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A34F9-12BC-BE4D-41CA-ED221DAB29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G"/>
          </a:p>
        </p:txBody>
      </p:sp>
      <p:sp>
        <p:nvSpPr>
          <p:cNvPr id="3" name="Picture Placeholder 2">
            <a:extLst>
              <a:ext uri="{FF2B5EF4-FFF2-40B4-BE49-F238E27FC236}">
                <a16:creationId xmlns:a16="http://schemas.microsoft.com/office/drawing/2014/main" id="{186FA4D9-948E-76D3-E676-68D60FE034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G" dirty="0"/>
          </a:p>
        </p:txBody>
      </p:sp>
      <p:sp>
        <p:nvSpPr>
          <p:cNvPr id="4" name="Text Placeholder 3">
            <a:extLst>
              <a:ext uri="{FF2B5EF4-FFF2-40B4-BE49-F238E27FC236}">
                <a16:creationId xmlns:a16="http://schemas.microsoft.com/office/drawing/2014/main" id="{DE4ACFC6-A9FE-4055-343D-BB0A8C7E7E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1115CA-833F-2268-0736-41F8D4C31756}"/>
              </a:ext>
            </a:extLst>
          </p:cNvPr>
          <p:cNvSpPr>
            <a:spLocks noGrp="1"/>
          </p:cNvSpPr>
          <p:nvPr>
            <p:ph type="dt" sz="half" idx="10"/>
          </p:nvPr>
        </p:nvSpPr>
        <p:spPr/>
        <p:txBody>
          <a:bodyPr/>
          <a:lstStyle/>
          <a:p>
            <a:fld id="{D5ADD5C0-2738-4AD9-90E4-ACA3111C6F8F}" type="datetimeFigureOut">
              <a:rPr lang="en-NG" smtClean="0"/>
              <a:t>09/08/2023</a:t>
            </a:fld>
            <a:endParaRPr lang="en-NG" dirty="0"/>
          </a:p>
        </p:txBody>
      </p:sp>
      <p:sp>
        <p:nvSpPr>
          <p:cNvPr id="6" name="Footer Placeholder 5">
            <a:extLst>
              <a:ext uri="{FF2B5EF4-FFF2-40B4-BE49-F238E27FC236}">
                <a16:creationId xmlns:a16="http://schemas.microsoft.com/office/drawing/2014/main" id="{3FF62B65-4DE5-2CFF-42E4-ECBA8BAB937E}"/>
              </a:ext>
            </a:extLst>
          </p:cNvPr>
          <p:cNvSpPr>
            <a:spLocks noGrp="1"/>
          </p:cNvSpPr>
          <p:nvPr>
            <p:ph type="ftr" sz="quarter" idx="11"/>
          </p:nvPr>
        </p:nvSpPr>
        <p:spPr/>
        <p:txBody>
          <a:bodyPr/>
          <a:lstStyle/>
          <a:p>
            <a:endParaRPr lang="en-NG" dirty="0"/>
          </a:p>
        </p:txBody>
      </p:sp>
      <p:sp>
        <p:nvSpPr>
          <p:cNvPr id="7" name="Slide Number Placeholder 6">
            <a:extLst>
              <a:ext uri="{FF2B5EF4-FFF2-40B4-BE49-F238E27FC236}">
                <a16:creationId xmlns:a16="http://schemas.microsoft.com/office/drawing/2014/main" id="{7C579F2C-975B-B7CA-6995-3E6C17CBB269}"/>
              </a:ext>
            </a:extLst>
          </p:cNvPr>
          <p:cNvSpPr>
            <a:spLocks noGrp="1"/>
          </p:cNvSpPr>
          <p:nvPr>
            <p:ph type="sldNum" sz="quarter" idx="12"/>
          </p:nvPr>
        </p:nvSpPr>
        <p:spPr/>
        <p:txBody>
          <a:bodyPr/>
          <a:lstStyle/>
          <a:p>
            <a:fld id="{AC8CE303-F109-4560-ADA3-3825E07FD1EE}" type="slidenum">
              <a:rPr lang="en-NG" smtClean="0"/>
              <a:t>‹#›</a:t>
            </a:fld>
            <a:endParaRPr lang="en-NG" dirty="0"/>
          </a:p>
        </p:txBody>
      </p:sp>
    </p:spTree>
    <p:extLst>
      <p:ext uri="{BB962C8B-B14F-4D97-AF65-F5344CB8AC3E}">
        <p14:creationId xmlns:p14="http://schemas.microsoft.com/office/powerpoint/2010/main" val="1837036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740D8B-AD38-0928-F654-B117A51F6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G"/>
          </a:p>
        </p:txBody>
      </p:sp>
      <p:sp>
        <p:nvSpPr>
          <p:cNvPr id="3" name="Text Placeholder 2">
            <a:extLst>
              <a:ext uri="{FF2B5EF4-FFF2-40B4-BE49-F238E27FC236}">
                <a16:creationId xmlns:a16="http://schemas.microsoft.com/office/drawing/2014/main" id="{070ACE8B-F5F8-3574-E516-A3FD512D57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4" name="Date Placeholder 3">
            <a:extLst>
              <a:ext uri="{FF2B5EF4-FFF2-40B4-BE49-F238E27FC236}">
                <a16:creationId xmlns:a16="http://schemas.microsoft.com/office/drawing/2014/main" id="{EA4502B6-F6E8-86A1-862A-9EAFF7D897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DD5C0-2738-4AD9-90E4-ACA3111C6F8F}" type="datetimeFigureOut">
              <a:rPr lang="en-NG" smtClean="0"/>
              <a:t>09/08/2023</a:t>
            </a:fld>
            <a:endParaRPr lang="en-NG" dirty="0"/>
          </a:p>
        </p:txBody>
      </p:sp>
      <p:sp>
        <p:nvSpPr>
          <p:cNvPr id="5" name="Footer Placeholder 4">
            <a:extLst>
              <a:ext uri="{FF2B5EF4-FFF2-40B4-BE49-F238E27FC236}">
                <a16:creationId xmlns:a16="http://schemas.microsoft.com/office/drawing/2014/main" id="{873CB8E4-8854-7B26-3868-F19B34ACE6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G" dirty="0"/>
          </a:p>
        </p:txBody>
      </p:sp>
      <p:sp>
        <p:nvSpPr>
          <p:cNvPr id="6" name="Slide Number Placeholder 5">
            <a:extLst>
              <a:ext uri="{FF2B5EF4-FFF2-40B4-BE49-F238E27FC236}">
                <a16:creationId xmlns:a16="http://schemas.microsoft.com/office/drawing/2014/main" id="{FA206329-4B3E-A705-75B0-473A606B7B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CE303-F109-4560-ADA3-3825E07FD1EE}" type="slidenum">
              <a:rPr lang="en-NG" smtClean="0"/>
              <a:t>‹#›</a:t>
            </a:fld>
            <a:endParaRPr lang="en-NG" dirty="0"/>
          </a:p>
        </p:txBody>
      </p:sp>
    </p:spTree>
    <p:extLst>
      <p:ext uri="{BB962C8B-B14F-4D97-AF65-F5344CB8AC3E}">
        <p14:creationId xmlns:p14="http://schemas.microsoft.com/office/powerpoint/2010/main" val="73914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C6DD89C-A48B-E36C-CFF1-3E400038FB66}"/>
              </a:ext>
            </a:extLst>
          </p:cNvPr>
          <p:cNvSpPr/>
          <p:nvPr/>
        </p:nvSpPr>
        <p:spPr>
          <a:xfrm>
            <a:off x="104776" y="95250"/>
            <a:ext cx="12087224" cy="138899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Schoolbook" panose="02040604050505020304" pitchFamily="18" charset="0"/>
              </a:rPr>
              <a:t> Revised  Debt Management Policy Framework and Medium- Term  Strategy for South Sudan </a:t>
            </a:r>
          </a:p>
          <a:p>
            <a:pPr algn="ctr"/>
            <a:r>
              <a:rPr lang="en-US" sz="3200" b="1" dirty="0">
                <a:latin typeface="Century Schoolbook" panose="02040604050505020304" pitchFamily="18" charset="0"/>
              </a:rPr>
              <a:t>(2022-2025) </a:t>
            </a:r>
            <a:endParaRPr lang="en-NG" sz="3200" b="1" dirty="0">
              <a:latin typeface="Century Schoolbook" panose="02040604050505020304" pitchFamily="18" charset="0"/>
            </a:endParaRPr>
          </a:p>
        </p:txBody>
      </p:sp>
      <p:sp>
        <p:nvSpPr>
          <p:cNvPr id="7" name="Rectangle 6">
            <a:extLst>
              <a:ext uri="{FF2B5EF4-FFF2-40B4-BE49-F238E27FC236}">
                <a16:creationId xmlns:a16="http://schemas.microsoft.com/office/drawing/2014/main" id="{E1779046-022E-93A9-2A34-E4C46C524EED}"/>
              </a:ext>
            </a:extLst>
          </p:cNvPr>
          <p:cNvSpPr/>
          <p:nvPr/>
        </p:nvSpPr>
        <p:spPr>
          <a:xfrm>
            <a:off x="104776" y="1914526"/>
            <a:ext cx="11982450" cy="4943474"/>
          </a:xfrm>
          <a:prstGeom prst="rect">
            <a:avLst/>
          </a:prstGeom>
          <a:solidFill>
            <a:schemeClr val="accent5">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600" dirty="0">
              <a:latin typeface="Century Schoolbook" panose="02040604050505020304" pitchFamily="18" charset="0"/>
            </a:endParaRPr>
          </a:p>
          <a:p>
            <a:pPr algn="ctr"/>
            <a:r>
              <a:rPr lang="en-US" sz="2600" dirty="0">
                <a:latin typeface="Century Schoolbook" panose="02040604050505020304" pitchFamily="18" charset="0"/>
              </a:rPr>
              <a:t>By</a:t>
            </a:r>
          </a:p>
          <a:p>
            <a:pPr algn="ctr"/>
            <a:endParaRPr lang="en-US" sz="2600" dirty="0">
              <a:latin typeface="Century Schoolbook" panose="02040604050505020304" pitchFamily="18" charset="0"/>
            </a:endParaRPr>
          </a:p>
          <a:p>
            <a:pPr algn="ctr"/>
            <a:r>
              <a:rPr lang="en-US" sz="2600" dirty="0">
                <a:latin typeface="Century Schoolbook" panose="02040604050505020304" pitchFamily="18" charset="0"/>
              </a:rPr>
              <a:t>Hon. Benjamin Ayali Koyongwa</a:t>
            </a:r>
          </a:p>
          <a:p>
            <a:pPr algn="ctr"/>
            <a:r>
              <a:rPr lang="en-US" sz="2600" dirty="0">
                <a:latin typeface="Century Schoolbook" panose="02040604050505020304" pitchFamily="18" charset="0"/>
              </a:rPr>
              <a:t>Undersecretary for Planning</a:t>
            </a:r>
          </a:p>
          <a:p>
            <a:pPr marL="0" marR="0" lvl="0" indent="0" algn="ctr" defTabSz="914400" rtl="0" eaLnBrk="1" fontAlgn="auto" latinLnBrk="0" hangingPunct="1">
              <a:lnSpc>
                <a:spcPct val="120000"/>
              </a:lnSpc>
              <a:spcBef>
                <a:spcPts val="1000"/>
              </a:spcBef>
              <a:spcAft>
                <a:spcPts val="0"/>
              </a:spcAft>
              <a:buClr>
                <a:srgbClr val="B71E42"/>
              </a:buClr>
              <a:buSzPct val="100000"/>
              <a:buFont typeface="Arial" panose="020B0604020202020204" pitchFamily="34" charset="0"/>
              <a:buNone/>
              <a:tabLst/>
              <a:defRPr/>
            </a:pPr>
            <a:r>
              <a:rPr kumimoji="0" lang="en-US" sz="1800" b="1" i="0" u="none" strike="noStrike" kern="1200" cap="all" spc="0" normalizeH="0" baseline="0" noProof="0" dirty="0">
                <a:ln>
                  <a:noFill/>
                </a:ln>
                <a:solidFill>
                  <a:prstClr val="black"/>
                </a:solidFill>
                <a:effectLst/>
                <a:uLnTx/>
                <a:uFillTx/>
                <a:latin typeface="Gill Sans MT" panose="020B0502020104020203"/>
                <a:ea typeface="+mn-ea"/>
                <a:cs typeface="+mn-cs"/>
              </a:rPr>
              <a:t>                                                                                                                                                    </a:t>
            </a:r>
            <a:endParaRPr kumimoji="0" lang="en-US" sz="2600" b="1" i="1" u="none" strike="noStrike" kern="1200" cap="none" spc="0" normalizeH="0" baseline="0" noProof="0" dirty="0">
              <a:ln>
                <a:noFill/>
              </a:ln>
              <a:solidFill>
                <a:srgbClr val="FFFF00"/>
              </a:solidFill>
              <a:effectLst/>
              <a:uLnTx/>
              <a:uFillTx/>
              <a:latin typeface="Century Schoolbook" panose="02040604050505020304"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600" b="1" i="1" u="none" strike="noStrike" kern="1200" cap="none" spc="0" normalizeH="0" baseline="0" noProof="0" dirty="0">
              <a:ln>
                <a:noFill/>
              </a:ln>
              <a:solidFill>
                <a:srgbClr val="FFFF00"/>
              </a:solidFill>
              <a:effectLst/>
              <a:uLnTx/>
              <a:uFillTx/>
              <a:latin typeface="Century Schoolbook" panose="02040604050505020304" pitchFamily="18" charset="0"/>
              <a:ea typeface="+mn-ea"/>
              <a:cs typeface="+mn-cs"/>
            </a:endParaRPr>
          </a:p>
        </p:txBody>
      </p:sp>
      <p:pic>
        <p:nvPicPr>
          <p:cNvPr id="23" name="Picture 22">
            <a:extLst>
              <a:ext uri="{FF2B5EF4-FFF2-40B4-BE49-F238E27FC236}">
                <a16:creationId xmlns:a16="http://schemas.microsoft.com/office/drawing/2014/main" id="{53043F9C-3C26-75AB-4CC4-67F6900F9EDE}"/>
              </a:ext>
            </a:extLst>
          </p:cNvPr>
          <p:cNvPicPr>
            <a:picLocks noChangeAspect="1"/>
          </p:cNvPicPr>
          <p:nvPr/>
        </p:nvPicPr>
        <p:blipFill>
          <a:blip r:embed="rId2"/>
          <a:stretch>
            <a:fillRect/>
          </a:stretch>
        </p:blipFill>
        <p:spPr>
          <a:xfrm>
            <a:off x="104774" y="1914526"/>
            <a:ext cx="2693654" cy="1666461"/>
          </a:xfrm>
          <a:prstGeom prst="rect">
            <a:avLst/>
          </a:prstGeom>
        </p:spPr>
      </p:pic>
    </p:spTree>
    <p:extLst>
      <p:ext uri="{BB962C8B-B14F-4D97-AF65-F5344CB8AC3E}">
        <p14:creationId xmlns:p14="http://schemas.microsoft.com/office/powerpoint/2010/main" val="1165686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4AAD5E-2CA0-785C-3BE1-19AD9572999A}"/>
              </a:ext>
            </a:extLst>
          </p:cNvPr>
          <p:cNvSpPr/>
          <p:nvPr/>
        </p:nvSpPr>
        <p:spPr>
          <a:xfrm>
            <a:off x="85725" y="123825"/>
            <a:ext cx="12053887" cy="140017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500" dirty="0">
              <a:latin typeface="Century Schoolbook" panose="02040604050505020304" pitchFamily="18" charset="0"/>
            </a:endParaRPr>
          </a:p>
          <a:p>
            <a:pPr algn="ctr"/>
            <a:r>
              <a:rPr lang="en-US" sz="3500" dirty="0">
                <a:latin typeface="Century Schoolbook" panose="02040604050505020304" pitchFamily="18" charset="0"/>
              </a:rPr>
              <a:t>Macroeconomic Goals of  Government in 2021/2022 Fiscal Year  </a:t>
            </a:r>
            <a:endParaRPr lang="en-NG" sz="3500" dirty="0">
              <a:latin typeface="Century Schoolbook" panose="02040604050505020304" pitchFamily="18" charset="0"/>
            </a:endParaRPr>
          </a:p>
        </p:txBody>
      </p:sp>
      <p:sp>
        <p:nvSpPr>
          <p:cNvPr id="4" name="Rectangle 3">
            <a:extLst>
              <a:ext uri="{FF2B5EF4-FFF2-40B4-BE49-F238E27FC236}">
                <a16:creationId xmlns:a16="http://schemas.microsoft.com/office/drawing/2014/main" id="{00AB87EB-D7DC-B399-6678-4F6AC2429C09}"/>
              </a:ext>
            </a:extLst>
          </p:cNvPr>
          <p:cNvSpPr/>
          <p:nvPr/>
        </p:nvSpPr>
        <p:spPr>
          <a:xfrm>
            <a:off x="85725" y="1695451"/>
            <a:ext cx="12053887" cy="516254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v"/>
            </a:pPr>
            <a:r>
              <a:rPr lang="en-US" sz="2400" dirty="0">
                <a:latin typeface="Century Schoolbook" panose="02040604050505020304" pitchFamily="18" charset="0"/>
              </a:rPr>
              <a:t>Continue with the implementation of the eleven priorities of the Public Financial Management Reform Strategy</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Achieve Economic Growth of at least 1 percent from the -5.4 percent in FY 2020/2021</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Reduce Inflation  from 22. 8 percent in FY 2020/2021 to 16.3 percent in FY 2021/2022</a:t>
            </a:r>
          </a:p>
          <a:p>
            <a:endParaRPr lang="en-US" sz="2400" dirty="0">
              <a:highlight>
                <a:srgbClr val="FFFF00"/>
              </a:highlight>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Diversify the economy by making Agriculture the engine of inclusive growth and sustainable livelihood for the poor and vulnerable household, and </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Allocate more resources for implementation of the R- ARCSS and for Human and Physical capital formation  </a:t>
            </a:r>
            <a:endParaRPr lang="en-NG" sz="2400" dirty="0">
              <a:latin typeface="Century Schoolbook" panose="02040604050505020304" pitchFamily="18" charset="0"/>
            </a:endParaRPr>
          </a:p>
        </p:txBody>
      </p:sp>
    </p:spTree>
    <p:extLst>
      <p:ext uri="{BB962C8B-B14F-4D97-AF65-F5344CB8AC3E}">
        <p14:creationId xmlns:p14="http://schemas.microsoft.com/office/powerpoint/2010/main" val="3128127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4AAD5E-2CA0-785C-3BE1-19AD9572999A}"/>
              </a:ext>
            </a:extLst>
          </p:cNvPr>
          <p:cNvSpPr/>
          <p:nvPr/>
        </p:nvSpPr>
        <p:spPr>
          <a:xfrm>
            <a:off x="85725" y="123825"/>
            <a:ext cx="12106275" cy="140017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500" dirty="0">
              <a:latin typeface="Century Schoolbook" panose="02040604050505020304" pitchFamily="18" charset="0"/>
            </a:endParaRPr>
          </a:p>
          <a:p>
            <a:pPr algn="ctr"/>
            <a:r>
              <a:rPr lang="en-US" sz="3500" dirty="0">
                <a:latin typeface="Century Schoolbook" panose="02040604050505020304" pitchFamily="18" charset="0"/>
              </a:rPr>
              <a:t>Fiscal Policy  Goals of  Government in 2021/2022 Fiscal Year  </a:t>
            </a:r>
            <a:endParaRPr lang="en-NG" sz="3500" dirty="0">
              <a:latin typeface="Century Schoolbook" panose="02040604050505020304" pitchFamily="18" charset="0"/>
            </a:endParaRPr>
          </a:p>
        </p:txBody>
      </p:sp>
      <p:sp>
        <p:nvSpPr>
          <p:cNvPr id="4" name="Rectangle 3">
            <a:extLst>
              <a:ext uri="{FF2B5EF4-FFF2-40B4-BE49-F238E27FC236}">
                <a16:creationId xmlns:a16="http://schemas.microsoft.com/office/drawing/2014/main" id="{00AB87EB-D7DC-B399-6678-4F6AC2429C09}"/>
              </a:ext>
            </a:extLst>
          </p:cNvPr>
          <p:cNvSpPr/>
          <p:nvPr/>
        </p:nvSpPr>
        <p:spPr>
          <a:xfrm>
            <a:off x="85725" y="1695451"/>
            <a:ext cx="12053887" cy="516254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v"/>
            </a:pPr>
            <a:r>
              <a:rPr lang="en-US" sz="2100" dirty="0">
                <a:latin typeface="Century Schoolbook" panose="02040604050505020304" pitchFamily="18" charset="0"/>
              </a:rPr>
              <a:t>Establishment of Single Treasury Account ( TSA)</a:t>
            </a:r>
          </a:p>
          <a:p>
            <a:endParaRPr lang="en-US" sz="2100" dirty="0">
              <a:latin typeface="Century Schoolbook" panose="02040604050505020304" pitchFamily="18" charset="0"/>
            </a:endParaRPr>
          </a:p>
          <a:p>
            <a:pPr marL="285750" indent="-285750">
              <a:buFont typeface="Wingdings" panose="05000000000000000000" pitchFamily="2" charset="2"/>
              <a:buChar char="v"/>
            </a:pPr>
            <a:r>
              <a:rPr lang="en-US" sz="2100" dirty="0">
                <a:latin typeface="Century Schoolbook" panose="02040604050505020304" pitchFamily="18" charset="0"/>
              </a:rPr>
              <a:t>Operationalization of the Cash Management Committee ( CMC) which will provide cash on quarterly basis and in advance to all spending Units</a:t>
            </a:r>
          </a:p>
          <a:p>
            <a:endParaRPr lang="en-US" sz="2100" dirty="0">
              <a:latin typeface="Century Schoolbook" panose="02040604050505020304" pitchFamily="18" charset="0"/>
            </a:endParaRPr>
          </a:p>
          <a:p>
            <a:pPr marL="285750" indent="-285750">
              <a:buFont typeface="Wingdings" panose="05000000000000000000" pitchFamily="2" charset="2"/>
              <a:buChar char="v"/>
            </a:pPr>
            <a:r>
              <a:rPr lang="en-US" sz="2100" dirty="0">
                <a:latin typeface="Century Schoolbook" panose="02040604050505020304" pitchFamily="18" charset="0"/>
              </a:rPr>
              <a:t> Full Implementation of the Biometric System for all the public sector employees who will be required to open bank accounts with the commercial banks </a:t>
            </a:r>
          </a:p>
          <a:p>
            <a:endParaRPr lang="en-US" sz="2100" dirty="0">
              <a:latin typeface="Century Schoolbook" panose="02040604050505020304" pitchFamily="18" charset="0"/>
            </a:endParaRPr>
          </a:p>
          <a:p>
            <a:pPr marL="285750" indent="-285750">
              <a:buFont typeface="Wingdings" panose="05000000000000000000" pitchFamily="2" charset="2"/>
              <a:buChar char="v"/>
            </a:pPr>
            <a:r>
              <a:rPr lang="en-US" sz="2100" dirty="0">
                <a:latin typeface="Century Schoolbook" panose="02040604050505020304" pitchFamily="18" charset="0"/>
              </a:rPr>
              <a:t>Establishment of Public Procurement and Asset Disposable Authority ( PPADA </a:t>
            </a:r>
          </a:p>
          <a:p>
            <a:pPr marL="285750" indent="-285750">
              <a:buFont typeface="Wingdings" panose="05000000000000000000" pitchFamily="2" charset="2"/>
              <a:buChar char="v"/>
            </a:pPr>
            <a:r>
              <a:rPr lang="en-US" sz="2100" dirty="0">
                <a:latin typeface="Century Schoolbook" panose="02040604050505020304" pitchFamily="18" charset="0"/>
              </a:rPr>
              <a:t> Review and verification of all the arrears on goods and services provided by the private sector to various government agencies </a:t>
            </a:r>
          </a:p>
          <a:p>
            <a:r>
              <a:rPr lang="en-US" sz="2100" dirty="0">
                <a:latin typeface="Century Schoolbook" panose="02040604050505020304" pitchFamily="18" charset="0"/>
              </a:rPr>
              <a:t> </a:t>
            </a:r>
          </a:p>
          <a:p>
            <a:pPr marL="285750" indent="-285750">
              <a:buFont typeface="Wingdings" panose="05000000000000000000" pitchFamily="2" charset="2"/>
              <a:buChar char="v"/>
            </a:pPr>
            <a:r>
              <a:rPr lang="en-US" sz="2100" dirty="0">
                <a:latin typeface="Century Schoolbook" panose="02040604050505020304" pitchFamily="18" charset="0"/>
              </a:rPr>
              <a:t>Public budgetary and economic Review </a:t>
            </a:r>
          </a:p>
          <a:p>
            <a:pPr marL="285750" indent="-285750">
              <a:buFont typeface="Wingdings" panose="05000000000000000000" pitchFamily="2" charset="2"/>
              <a:buChar char="v"/>
            </a:pPr>
            <a:r>
              <a:rPr lang="en-US" sz="2100" dirty="0">
                <a:latin typeface="Century Schoolbook" panose="02040604050505020304" pitchFamily="18" charset="0"/>
              </a:rPr>
              <a:t>Continue to improve on collection of non-oil Review </a:t>
            </a:r>
          </a:p>
          <a:p>
            <a:endParaRPr lang="en-US" sz="2100" dirty="0">
              <a:latin typeface="Century Schoolbook" panose="02040604050505020304" pitchFamily="18" charset="0"/>
            </a:endParaRPr>
          </a:p>
          <a:p>
            <a:pPr marL="285750" indent="-285750">
              <a:buFont typeface="Wingdings" panose="05000000000000000000" pitchFamily="2" charset="2"/>
              <a:buChar char="v"/>
            </a:pPr>
            <a:r>
              <a:rPr lang="en-US" sz="2100" dirty="0">
                <a:latin typeface="Century Schoolbook" panose="02040604050505020304" pitchFamily="18" charset="0"/>
              </a:rPr>
              <a:t>Maintain effective coordination between monetary and fiscal policy  </a:t>
            </a:r>
            <a:endParaRPr lang="en-NG" sz="2100" dirty="0">
              <a:latin typeface="Century Schoolbook" panose="02040604050505020304" pitchFamily="18" charset="0"/>
            </a:endParaRPr>
          </a:p>
        </p:txBody>
      </p:sp>
    </p:spTree>
    <p:extLst>
      <p:ext uri="{BB962C8B-B14F-4D97-AF65-F5344CB8AC3E}">
        <p14:creationId xmlns:p14="http://schemas.microsoft.com/office/powerpoint/2010/main" val="1100660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4AAD5E-2CA0-785C-3BE1-19AD9572999A}"/>
              </a:ext>
            </a:extLst>
          </p:cNvPr>
          <p:cNvSpPr/>
          <p:nvPr/>
        </p:nvSpPr>
        <p:spPr>
          <a:xfrm>
            <a:off x="85725" y="0"/>
            <a:ext cx="12106275" cy="101917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500" dirty="0">
              <a:latin typeface="Century Schoolbook" panose="02040604050505020304" pitchFamily="18" charset="0"/>
            </a:endParaRPr>
          </a:p>
          <a:p>
            <a:pPr algn="ctr"/>
            <a:r>
              <a:rPr lang="en-US" sz="3500" dirty="0">
                <a:latin typeface="Century Schoolbook" panose="02040604050505020304" pitchFamily="18" charset="0"/>
              </a:rPr>
              <a:t> Debt and Aid Policies For FY 2021/2022 </a:t>
            </a:r>
            <a:endParaRPr lang="en-NG" sz="3500" dirty="0">
              <a:latin typeface="Century Schoolbook" panose="02040604050505020304" pitchFamily="18" charset="0"/>
            </a:endParaRPr>
          </a:p>
        </p:txBody>
      </p:sp>
      <p:sp>
        <p:nvSpPr>
          <p:cNvPr id="4" name="Rectangle 3">
            <a:extLst>
              <a:ext uri="{FF2B5EF4-FFF2-40B4-BE49-F238E27FC236}">
                <a16:creationId xmlns:a16="http://schemas.microsoft.com/office/drawing/2014/main" id="{00AB87EB-D7DC-B399-6678-4F6AC2429C09}"/>
              </a:ext>
            </a:extLst>
          </p:cNvPr>
          <p:cNvSpPr/>
          <p:nvPr/>
        </p:nvSpPr>
        <p:spPr>
          <a:xfrm>
            <a:off x="85725" y="1104901"/>
            <a:ext cx="12053887" cy="5753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v"/>
            </a:pPr>
            <a:r>
              <a:rPr lang="en-US" sz="2100" dirty="0">
                <a:latin typeface="Century Schoolbook" panose="02040604050505020304" pitchFamily="18" charset="0"/>
              </a:rPr>
              <a:t> </a:t>
            </a:r>
            <a:r>
              <a:rPr lang="en-US" sz="2400" dirty="0">
                <a:latin typeface="Century Schoolbook" panose="02040604050505020304" pitchFamily="18" charset="0"/>
              </a:rPr>
              <a:t>Long term debt Management objectives was to raise adequate levels of financing at minimum cost and risk </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Pursue Strategies to ensure that the National Public Debt is maintained at sustainable levels over the medium to long term </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Avoid borrowing money from the domestic market during the 2021/2022 Fiscal Year, including borrowing from the Bank of South Sudan </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On the external debt front, strategy will be to source external funds, when required, on concessionality  terms and ensure that any new borrowings does not undermine debt sustainability </a:t>
            </a:r>
          </a:p>
          <a:p>
            <a:endParaRPr lang="en-US" sz="2400" dirty="0">
              <a:latin typeface="Century Schoolbook" panose="02040604050505020304" pitchFamily="18" charset="0"/>
            </a:endParaRPr>
          </a:p>
          <a:p>
            <a:pPr marL="285750" indent="-285750">
              <a:buFont typeface="Wingdings" panose="05000000000000000000" pitchFamily="2" charset="2"/>
              <a:buChar char="v"/>
            </a:pPr>
            <a:r>
              <a:rPr lang="en-US" sz="2400" dirty="0">
                <a:latin typeface="Century Schoolbook" panose="02040604050505020304" pitchFamily="18" charset="0"/>
              </a:rPr>
              <a:t>We will also intensify efforts to consolidate the legal framework governing the contraction of debt and its management  </a:t>
            </a:r>
            <a:endParaRPr lang="en-NG" sz="2400" dirty="0">
              <a:latin typeface="Century Schoolbook" panose="02040604050505020304" pitchFamily="18" charset="0"/>
            </a:endParaRPr>
          </a:p>
        </p:txBody>
      </p:sp>
    </p:spTree>
    <p:extLst>
      <p:ext uri="{BB962C8B-B14F-4D97-AF65-F5344CB8AC3E}">
        <p14:creationId xmlns:p14="http://schemas.microsoft.com/office/powerpoint/2010/main" val="3082258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74AAD5E-2CA0-785C-3BE1-19AD9572999A}"/>
              </a:ext>
            </a:extLst>
          </p:cNvPr>
          <p:cNvSpPr/>
          <p:nvPr/>
        </p:nvSpPr>
        <p:spPr>
          <a:xfrm>
            <a:off x="85725" y="0"/>
            <a:ext cx="12053887" cy="101917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500" dirty="0">
              <a:highlight>
                <a:srgbClr val="FF0000"/>
              </a:highlight>
              <a:latin typeface="Century Schoolbook" panose="02040604050505020304" pitchFamily="18" charset="0"/>
            </a:endParaRPr>
          </a:p>
          <a:p>
            <a:pPr algn="ctr"/>
            <a:r>
              <a:rPr lang="en-US" sz="3500" dirty="0">
                <a:latin typeface="Century Schoolbook" panose="02040604050505020304" pitchFamily="18" charset="0"/>
              </a:rPr>
              <a:t> Macroeconomic Developments  and Sources of Funding   </a:t>
            </a:r>
            <a:endParaRPr lang="en-NG" sz="3500" dirty="0">
              <a:latin typeface="Century Schoolbook" panose="02040604050505020304" pitchFamily="18" charset="0"/>
            </a:endParaRPr>
          </a:p>
        </p:txBody>
      </p:sp>
      <p:sp>
        <p:nvSpPr>
          <p:cNvPr id="4" name="Rectangle 3">
            <a:extLst>
              <a:ext uri="{FF2B5EF4-FFF2-40B4-BE49-F238E27FC236}">
                <a16:creationId xmlns:a16="http://schemas.microsoft.com/office/drawing/2014/main" id="{00AB87EB-D7DC-B399-6678-4F6AC2429C09}"/>
              </a:ext>
            </a:extLst>
          </p:cNvPr>
          <p:cNvSpPr/>
          <p:nvPr/>
        </p:nvSpPr>
        <p:spPr>
          <a:xfrm>
            <a:off x="85725" y="1104901"/>
            <a:ext cx="12053887" cy="57531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a:t>
            </a:r>
            <a:endParaRPr lang="en-NG" sz="2400" dirty="0">
              <a:latin typeface="Century Schoolbook" panose="02040604050505020304" pitchFamily="18" charset="0"/>
            </a:endParaRPr>
          </a:p>
        </p:txBody>
      </p:sp>
      <p:pic>
        <p:nvPicPr>
          <p:cNvPr id="5" name="Picture 4">
            <a:extLst>
              <a:ext uri="{FF2B5EF4-FFF2-40B4-BE49-F238E27FC236}">
                <a16:creationId xmlns:a16="http://schemas.microsoft.com/office/drawing/2014/main" id="{C0A04947-D707-F819-C63E-3D1869EAEA10}"/>
              </a:ext>
            </a:extLst>
          </p:cNvPr>
          <p:cNvPicPr>
            <a:picLocks noChangeAspect="1"/>
          </p:cNvPicPr>
          <p:nvPr/>
        </p:nvPicPr>
        <p:blipFill>
          <a:blip r:embed="rId2"/>
          <a:stretch>
            <a:fillRect/>
          </a:stretch>
        </p:blipFill>
        <p:spPr>
          <a:xfrm>
            <a:off x="432324" y="1190627"/>
            <a:ext cx="11588225" cy="5753100"/>
          </a:xfrm>
          <a:prstGeom prst="rect">
            <a:avLst/>
          </a:prstGeom>
        </p:spPr>
      </p:pic>
    </p:spTree>
    <p:extLst>
      <p:ext uri="{BB962C8B-B14F-4D97-AF65-F5344CB8AC3E}">
        <p14:creationId xmlns:p14="http://schemas.microsoft.com/office/powerpoint/2010/main" val="3148436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6DA52-562F-3E94-942A-CBA3FE926062}"/>
              </a:ext>
            </a:extLst>
          </p:cNvPr>
          <p:cNvSpPr>
            <a:spLocks noGrp="1"/>
          </p:cNvSpPr>
          <p:nvPr>
            <p:ph type="title"/>
          </p:nvPr>
        </p:nvSpPr>
        <p:spPr>
          <a:xfrm>
            <a:off x="238125" y="180975"/>
            <a:ext cx="11763375" cy="990600"/>
          </a:xfrm>
          <a:solidFill>
            <a:schemeClr val="accent6">
              <a:lumMod val="75000"/>
            </a:schemeClr>
          </a:solidFill>
        </p:spPr>
        <p:txBody>
          <a:bodyPr>
            <a:normAutofit fontScale="90000"/>
          </a:bodyPr>
          <a:lstStyle/>
          <a:p>
            <a:pPr algn="ctr"/>
            <a:r>
              <a:rPr lang="en-GB" sz="4000" b="1" dirty="0">
                <a:solidFill>
                  <a:schemeClr val="bg1"/>
                </a:solidFill>
                <a:latin typeface="Century Schoolbook" panose="02040604050505020304" pitchFamily="18" charset="0"/>
              </a:rPr>
              <a:t>Percentage Distribution and Features of External Financing Sources    </a:t>
            </a:r>
            <a:endParaRPr lang="en-NG" sz="4000" b="1" dirty="0">
              <a:solidFill>
                <a:schemeClr val="bg1"/>
              </a:solidFill>
              <a:latin typeface="Century Schoolbook" panose="02040604050505020304" pitchFamily="18" charset="0"/>
            </a:endParaRPr>
          </a:p>
        </p:txBody>
      </p:sp>
      <p:sp>
        <p:nvSpPr>
          <p:cNvPr id="3" name="Text Placeholder 2">
            <a:extLst>
              <a:ext uri="{FF2B5EF4-FFF2-40B4-BE49-F238E27FC236}">
                <a16:creationId xmlns:a16="http://schemas.microsoft.com/office/drawing/2014/main" id="{99DC6E08-01C8-A32F-F6EF-836E08C45FBE}"/>
              </a:ext>
            </a:extLst>
          </p:cNvPr>
          <p:cNvSpPr>
            <a:spLocks noGrp="1"/>
          </p:cNvSpPr>
          <p:nvPr>
            <p:ph type="body" idx="1"/>
          </p:nvPr>
        </p:nvSpPr>
        <p:spPr>
          <a:xfrm>
            <a:off x="839788" y="1343025"/>
            <a:ext cx="5157787" cy="409575"/>
          </a:xfrm>
        </p:spPr>
        <p:txBody>
          <a:bodyPr>
            <a:normAutofit lnSpcReduction="10000"/>
          </a:bodyPr>
          <a:lstStyle/>
          <a:p>
            <a:r>
              <a:rPr lang="en-US" dirty="0"/>
              <a:t> As at  December 31, 2020</a:t>
            </a:r>
            <a:endParaRPr lang="en-NG" dirty="0"/>
          </a:p>
        </p:txBody>
      </p:sp>
      <p:sp>
        <p:nvSpPr>
          <p:cNvPr id="5" name="Text Placeholder 4">
            <a:extLst>
              <a:ext uri="{FF2B5EF4-FFF2-40B4-BE49-F238E27FC236}">
                <a16:creationId xmlns:a16="http://schemas.microsoft.com/office/drawing/2014/main" id="{25B1765D-CDFF-C37E-989E-16E500BC958E}"/>
              </a:ext>
            </a:extLst>
          </p:cNvPr>
          <p:cNvSpPr>
            <a:spLocks noGrp="1"/>
          </p:cNvSpPr>
          <p:nvPr>
            <p:ph type="body" sz="quarter" idx="3"/>
          </p:nvPr>
        </p:nvSpPr>
        <p:spPr>
          <a:xfrm>
            <a:off x="6172200" y="1343025"/>
            <a:ext cx="5183188" cy="409575"/>
          </a:xfrm>
        </p:spPr>
        <p:txBody>
          <a:bodyPr>
            <a:normAutofit lnSpcReduction="10000"/>
          </a:bodyPr>
          <a:lstStyle/>
          <a:p>
            <a:r>
              <a:rPr lang="en-US" dirty="0"/>
              <a:t>As at December 31.2022</a:t>
            </a:r>
            <a:endParaRPr lang="en-NG" dirty="0"/>
          </a:p>
        </p:txBody>
      </p:sp>
      <p:sp>
        <p:nvSpPr>
          <p:cNvPr id="6" name="Content Placeholder 5">
            <a:extLst>
              <a:ext uri="{FF2B5EF4-FFF2-40B4-BE49-F238E27FC236}">
                <a16:creationId xmlns:a16="http://schemas.microsoft.com/office/drawing/2014/main" id="{932DDB9E-C6AF-E748-7BC0-8032F794FD81}"/>
              </a:ext>
            </a:extLst>
          </p:cNvPr>
          <p:cNvSpPr>
            <a:spLocks noGrp="1"/>
          </p:cNvSpPr>
          <p:nvPr>
            <p:ph sz="half" idx="2"/>
          </p:nvPr>
        </p:nvSpPr>
        <p:spPr>
          <a:xfrm>
            <a:off x="238126" y="1924050"/>
            <a:ext cx="5759450" cy="4265613"/>
          </a:xfrm>
        </p:spPr>
        <p:txBody>
          <a:bodyPr/>
          <a:lstStyle/>
          <a:p>
            <a:pPr marL="0" indent="0">
              <a:buNone/>
            </a:pPr>
            <a:r>
              <a:rPr lang="en-US" dirty="0"/>
              <a:t> </a:t>
            </a:r>
          </a:p>
          <a:p>
            <a:pPr marL="0" indent="0">
              <a:buNone/>
            </a:pPr>
            <a:endParaRPr lang="en-NG" dirty="0"/>
          </a:p>
        </p:txBody>
      </p:sp>
      <p:graphicFrame>
        <p:nvGraphicFramePr>
          <p:cNvPr id="10" name="Content Placeholder 9">
            <a:extLst>
              <a:ext uri="{FF2B5EF4-FFF2-40B4-BE49-F238E27FC236}">
                <a16:creationId xmlns:a16="http://schemas.microsoft.com/office/drawing/2014/main" id="{856405DC-7A4D-5D6C-10F7-11F2351BAAB1}"/>
              </a:ext>
            </a:extLst>
          </p:cNvPr>
          <p:cNvGraphicFramePr>
            <a:graphicFrameLocks noGrp="1"/>
          </p:cNvGraphicFramePr>
          <p:nvPr>
            <p:ph sz="quarter" idx="4"/>
            <p:extLst>
              <p:ext uri="{D42A27DB-BD31-4B8C-83A1-F6EECF244321}">
                <p14:modId xmlns:p14="http://schemas.microsoft.com/office/powerpoint/2010/main" val="1223043208"/>
              </p:ext>
            </p:extLst>
          </p:nvPr>
        </p:nvGraphicFramePr>
        <p:xfrm>
          <a:off x="6172200" y="2247900"/>
          <a:ext cx="5781674" cy="4113213"/>
        </p:xfrm>
        <a:graphic>
          <a:graphicData uri="http://schemas.openxmlformats.org/drawingml/2006/table">
            <a:tbl>
              <a:tblPr firstRow="1" firstCol="1" bandRow="1"/>
              <a:tblGrid>
                <a:gridCol w="370105">
                  <a:extLst>
                    <a:ext uri="{9D8B030D-6E8A-4147-A177-3AD203B41FA5}">
                      <a16:colId xmlns:a16="http://schemas.microsoft.com/office/drawing/2014/main" val="3951589529"/>
                    </a:ext>
                  </a:extLst>
                </a:gridCol>
                <a:gridCol w="1266175">
                  <a:extLst>
                    <a:ext uri="{9D8B030D-6E8A-4147-A177-3AD203B41FA5}">
                      <a16:colId xmlns:a16="http://schemas.microsoft.com/office/drawing/2014/main" val="1314384577"/>
                    </a:ext>
                  </a:extLst>
                </a:gridCol>
                <a:gridCol w="712436">
                  <a:extLst>
                    <a:ext uri="{9D8B030D-6E8A-4147-A177-3AD203B41FA5}">
                      <a16:colId xmlns:a16="http://schemas.microsoft.com/office/drawing/2014/main" val="3013306451"/>
                    </a:ext>
                  </a:extLst>
                </a:gridCol>
                <a:gridCol w="679564">
                  <a:extLst>
                    <a:ext uri="{9D8B030D-6E8A-4147-A177-3AD203B41FA5}">
                      <a16:colId xmlns:a16="http://schemas.microsoft.com/office/drawing/2014/main" val="92267415"/>
                    </a:ext>
                  </a:extLst>
                </a:gridCol>
                <a:gridCol w="705636">
                  <a:extLst>
                    <a:ext uri="{9D8B030D-6E8A-4147-A177-3AD203B41FA5}">
                      <a16:colId xmlns:a16="http://schemas.microsoft.com/office/drawing/2014/main" val="762628091"/>
                    </a:ext>
                  </a:extLst>
                </a:gridCol>
                <a:gridCol w="672195">
                  <a:extLst>
                    <a:ext uri="{9D8B030D-6E8A-4147-A177-3AD203B41FA5}">
                      <a16:colId xmlns:a16="http://schemas.microsoft.com/office/drawing/2014/main" val="2637509737"/>
                    </a:ext>
                  </a:extLst>
                </a:gridCol>
                <a:gridCol w="1375563">
                  <a:extLst>
                    <a:ext uri="{9D8B030D-6E8A-4147-A177-3AD203B41FA5}">
                      <a16:colId xmlns:a16="http://schemas.microsoft.com/office/drawing/2014/main" val="3042805117"/>
                    </a:ext>
                  </a:extLst>
                </a:gridCol>
              </a:tblGrid>
              <a:tr h="592914">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S/N</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Creditor</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 of External Debt</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Interest Rate</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Grace Period</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Tenor</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algn="l">
                        <a:lnSpc>
                          <a:spcPct val="107000"/>
                        </a:lnSpc>
                        <a:spcAft>
                          <a:spcPts val="800"/>
                        </a:spcAft>
                      </a:pPr>
                      <a:r>
                        <a:rPr lang="en-US" sz="900" b="1" kern="0">
                          <a:solidFill>
                            <a:srgbClr val="FFFFFF"/>
                          </a:solidFill>
                          <a:effectLst/>
                          <a:latin typeface="Tahoma" panose="020B0604030504040204" pitchFamily="34" charset="0"/>
                          <a:ea typeface="Times New Roman" panose="02020603050405020304" pitchFamily="18" charset="0"/>
                          <a:cs typeface="Times New Roman" panose="02020603050405020304" pitchFamily="18" charset="0"/>
                        </a:rPr>
                        <a:t>Concessionality</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extLst>
                  <a:ext uri="{0D108BD9-81ED-4DB2-BD59-A6C34878D82A}">
                    <a16:rowId xmlns:a16="http://schemas.microsoft.com/office/drawing/2014/main" val="517447635"/>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IDA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4.08</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1.05</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9</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39</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High</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3917474870"/>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ADF</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11.06</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0.08</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10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40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High</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1185596794"/>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IMF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0.14</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 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High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2974972353"/>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China EXIM</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6.37</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2.0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5</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20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Medium</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2950284401"/>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Afreximbank 1</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9.58</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Variable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5</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401491455"/>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Afroeximbank 2</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0.44</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Variable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342900" lvl="0" indent="-342900" algn="ctr">
                        <a:lnSpc>
                          <a:spcPct val="150000"/>
                        </a:lnSpc>
                        <a:spcAft>
                          <a:spcPts val="800"/>
                        </a:spcAft>
                        <a:buFont typeface="Tahoma" panose="020B0604030504040204" pitchFamily="34" charset="0"/>
                        <a:buChar char="﷐"/>
                      </a:pPr>
                      <a:r>
                        <a:rPr lang="en-US" sz="900" kern="0">
                          <a:effectLst/>
                          <a:latin typeface="Tahoma" panose="020B0604030504040204" pitchFamily="34" charset="0"/>
                          <a:ea typeface="Calibri" panose="020F0502020204030204" pitchFamily="34" charset="0"/>
                          <a:cs typeface="Times New Roman" panose="02020603050405020304" pitchFamily="18" charset="0"/>
                        </a:rPr>
                        <a:t>1yr</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l">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     3</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3717388941"/>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Afroeximbank 3</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7.18</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Variable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Iyr</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98912614"/>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Qatar</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6.27</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6.5</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1</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301744814"/>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NASDEC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35.87</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4</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3201178076"/>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Sahara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21.85</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4111370732"/>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Trade Bank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2.57</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Variable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2</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2336101001"/>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National Bank</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0.82</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8</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1yr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Nil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2343239879"/>
                  </a:ext>
                </a:extLst>
              </a:tr>
              <a:tr h="251481">
                <a:tc>
                  <a:txBody>
                    <a:bodyPr/>
                    <a:lstStyle/>
                    <a:p>
                      <a:pPr marL="342900" lvl="0" indent="-342900" algn="just">
                        <a:lnSpc>
                          <a:spcPct val="150000"/>
                        </a:lnSpc>
                        <a:spcAft>
                          <a:spcPts val="800"/>
                        </a:spcAft>
                        <a:buFont typeface="+mj-lt"/>
                        <a:buAutoNum type="arabicPeriod"/>
                      </a:pPr>
                      <a:r>
                        <a:rPr lang="en-GB" sz="900" b="1"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just">
                        <a:lnSpc>
                          <a:spcPct val="150000"/>
                        </a:lnSpc>
                        <a:spcAft>
                          <a:spcPts val="800"/>
                        </a:spcAft>
                      </a:pPr>
                      <a:r>
                        <a:rPr lang="en-US" sz="900" b="1"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Bank of SS</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l">
                        <a:lnSpc>
                          <a:spcPct val="150000"/>
                        </a:lnSpc>
                        <a:spcAft>
                          <a:spcPts val="800"/>
                        </a:spcAft>
                      </a:pPr>
                      <a:r>
                        <a:rPr lang="en-US" sz="900" b="1" kern="0">
                          <a:solidFill>
                            <a:srgbClr val="000000"/>
                          </a:solidFill>
                          <a:effectLst/>
                          <a:latin typeface="Century Schoolbook" panose="02040604050505020304" pitchFamily="18" charset="0"/>
                          <a:ea typeface="Times New Roman" panose="02020603050405020304" pitchFamily="18" charset="0"/>
                          <a:cs typeface="Tahoma" panose="020B0604030504040204" pitchFamily="34" charset="0"/>
                        </a:rPr>
                        <a:t>    100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algn="ctr">
                        <a:lnSpc>
                          <a:spcPct val="150000"/>
                        </a:lnSpc>
                        <a:spcAft>
                          <a:spcPts val="800"/>
                        </a:spcAft>
                      </a:pPr>
                      <a:r>
                        <a:rPr lang="en-US" sz="900" kern="0">
                          <a:solidFill>
                            <a:srgbClr val="000000"/>
                          </a:solidFill>
                          <a:effectLst/>
                          <a:latin typeface="Tahoma" panose="020B0604030504040204" pitchFamily="34" charset="0"/>
                          <a:ea typeface="Calibri" panose="020F0502020204030204" pitchFamily="34" charset="0"/>
                          <a:cs typeface="Times New Roman" panose="02020603050405020304" pitchFamily="18" charset="0"/>
                        </a:rPr>
                        <a:t>NA</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extLst>
                  <a:ext uri="{0D108BD9-81ED-4DB2-BD59-A6C34878D82A}">
                    <a16:rowId xmlns:a16="http://schemas.microsoft.com/office/drawing/2014/main" val="1381384978"/>
                  </a:ext>
                </a:extLst>
              </a:tr>
              <a:tr h="251046">
                <a:tc gridSpan="2">
                  <a:txBody>
                    <a:bodyPr/>
                    <a:lstStyle/>
                    <a:p>
                      <a:pPr algn="just">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Total</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hMerge="1">
                  <a:txBody>
                    <a:bodyPr/>
                    <a:lstStyle/>
                    <a:p>
                      <a:endParaRPr lang="en-NG"/>
                    </a:p>
                  </a:txBody>
                  <a:tcPr/>
                </a:tc>
                <a:tc>
                  <a:txBody>
                    <a:bodyPr/>
                    <a:lstStyle/>
                    <a:p>
                      <a:pPr algn="ctr">
                        <a:lnSpc>
                          <a:spcPct val="150000"/>
                        </a:lnSpc>
                        <a:spcAft>
                          <a:spcPts val="800"/>
                        </a:spcAft>
                      </a:pPr>
                      <a:r>
                        <a:rPr lang="en-US" sz="900" b="1" kern="0">
                          <a:effectLst/>
                          <a:latin typeface="Tahoma" panose="020B0604030504040204" pitchFamily="34" charset="0"/>
                          <a:ea typeface="Calibri" panose="020F0502020204030204" pitchFamily="34" charset="0"/>
                          <a:cs typeface="Times New Roman" panose="02020603050405020304" pitchFamily="18" charset="0"/>
                        </a:rPr>
                        <a:t>100</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algn="ctr">
                        <a:lnSpc>
                          <a:spcPct val="150000"/>
                        </a:lnSpc>
                        <a:spcAft>
                          <a:spcPts val="800"/>
                        </a:spcAft>
                      </a:pPr>
                      <a:r>
                        <a:rPr lang="en-US" sz="900" kern="0" dirty="0">
                          <a:effectLst/>
                          <a:latin typeface="Tahoma" panose="020B0604030504040204" pitchFamily="34" charset="0"/>
                          <a:ea typeface="Calibri" panose="020F0502020204030204" pitchFamily="34" charset="0"/>
                          <a:cs typeface="Times New Roman" panose="02020603050405020304" pitchFamily="18" charset="0"/>
                        </a:rPr>
                        <a:t> </a:t>
                      </a:r>
                      <a:endParaRPr lang="en-NG" sz="9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4875" marR="54875" marT="0" marB="0" anchor="ctr">
                    <a:lnL w="12700" cap="flat" cmpd="sng" algn="ctr">
                      <a:solidFill>
                        <a:srgbClr val="A8D08D"/>
                      </a:solidFill>
                      <a:prstDash val="solid"/>
                      <a:round/>
                      <a:headEnd type="none" w="med" len="med"/>
                      <a:tailEnd type="none" w="med" len="med"/>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extLst>
                  <a:ext uri="{0D108BD9-81ED-4DB2-BD59-A6C34878D82A}">
                    <a16:rowId xmlns:a16="http://schemas.microsoft.com/office/drawing/2014/main" val="3030006945"/>
                  </a:ext>
                </a:extLst>
              </a:tr>
            </a:tbl>
          </a:graphicData>
        </a:graphic>
      </p:graphicFrame>
      <p:pic>
        <p:nvPicPr>
          <p:cNvPr id="9" name="Picture 8">
            <a:extLst>
              <a:ext uri="{FF2B5EF4-FFF2-40B4-BE49-F238E27FC236}">
                <a16:creationId xmlns:a16="http://schemas.microsoft.com/office/drawing/2014/main" id="{A2DF9619-E9C9-73E1-F8FD-251F40D4C346}"/>
              </a:ext>
            </a:extLst>
          </p:cNvPr>
          <p:cNvPicPr>
            <a:picLocks noChangeAspect="1"/>
          </p:cNvPicPr>
          <p:nvPr/>
        </p:nvPicPr>
        <p:blipFill>
          <a:blip r:embed="rId2"/>
          <a:stretch>
            <a:fillRect/>
          </a:stretch>
        </p:blipFill>
        <p:spPr>
          <a:xfrm>
            <a:off x="238125" y="1647443"/>
            <a:ext cx="5857875" cy="4713669"/>
          </a:xfrm>
          <a:prstGeom prst="rect">
            <a:avLst/>
          </a:prstGeom>
        </p:spPr>
      </p:pic>
    </p:spTree>
    <p:extLst>
      <p:ext uri="{BB962C8B-B14F-4D97-AF65-F5344CB8AC3E}">
        <p14:creationId xmlns:p14="http://schemas.microsoft.com/office/powerpoint/2010/main" val="17365745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CD60D-0EEF-E2EE-A3A3-F53153D272A2}"/>
              </a:ext>
            </a:extLst>
          </p:cNvPr>
          <p:cNvSpPr>
            <a:spLocks noGrp="1"/>
          </p:cNvSpPr>
          <p:nvPr>
            <p:ph type="title"/>
          </p:nvPr>
        </p:nvSpPr>
        <p:spPr>
          <a:xfrm>
            <a:off x="171451" y="1"/>
            <a:ext cx="11183938" cy="1085850"/>
          </a:xfrm>
          <a:solidFill>
            <a:schemeClr val="accent6">
              <a:lumMod val="75000"/>
            </a:schemeClr>
          </a:solidFill>
        </p:spPr>
        <p:txBody>
          <a:bodyPr>
            <a:normAutofit fontScale="90000"/>
          </a:bodyPr>
          <a:lstStyle/>
          <a:p>
            <a:pPr algn="ctr"/>
            <a:r>
              <a:rPr lang="en-US" dirty="0"/>
              <a:t> </a:t>
            </a:r>
            <a:r>
              <a:rPr lang="en-US" b="1" dirty="0">
                <a:solidFill>
                  <a:schemeClr val="bg1"/>
                </a:solidFill>
              </a:rPr>
              <a:t>Percentage Distribution of DEBT SERVICE Obligations of External Loans </a:t>
            </a:r>
            <a:endParaRPr lang="en-NG" b="1" dirty="0">
              <a:solidFill>
                <a:schemeClr val="bg1"/>
              </a:solidFill>
            </a:endParaRPr>
          </a:p>
        </p:txBody>
      </p:sp>
      <p:sp>
        <p:nvSpPr>
          <p:cNvPr id="3" name="Text Placeholder 2">
            <a:extLst>
              <a:ext uri="{FF2B5EF4-FFF2-40B4-BE49-F238E27FC236}">
                <a16:creationId xmlns:a16="http://schemas.microsoft.com/office/drawing/2014/main" id="{95A413C4-EA1D-7A69-F874-B9F1D03089AC}"/>
              </a:ext>
            </a:extLst>
          </p:cNvPr>
          <p:cNvSpPr>
            <a:spLocks noGrp="1"/>
          </p:cNvSpPr>
          <p:nvPr>
            <p:ph type="body" idx="1"/>
          </p:nvPr>
        </p:nvSpPr>
        <p:spPr>
          <a:xfrm>
            <a:off x="839788" y="1228725"/>
            <a:ext cx="5157787" cy="581025"/>
          </a:xfrm>
        </p:spPr>
        <p:txBody>
          <a:bodyPr/>
          <a:lstStyle/>
          <a:p>
            <a:r>
              <a:rPr lang="en-US" dirty="0"/>
              <a:t> Financial Year  2021/2022</a:t>
            </a:r>
            <a:endParaRPr lang="en-NG" dirty="0"/>
          </a:p>
        </p:txBody>
      </p:sp>
      <p:sp>
        <p:nvSpPr>
          <p:cNvPr id="5" name="Text Placeholder 4">
            <a:extLst>
              <a:ext uri="{FF2B5EF4-FFF2-40B4-BE49-F238E27FC236}">
                <a16:creationId xmlns:a16="http://schemas.microsoft.com/office/drawing/2014/main" id="{99E318F8-0DCB-52DA-478B-A3AB2DE624B4}"/>
              </a:ext>
            </a:extLst>
          </p:cNvPr>
          <p:cNvSpPr>
            <a:spLocks noGrp="1"/>
          </p:cNvSpPr>
          <p:nvPr>
            <p:ph type="body" sz="quarter" idx="3"/>
          </p:nvPr>
        </p:nvSpPr>
        <p:spPr>
          <a:xfrm>
            <a:off x="6172200" y="1352551"/>
            <a:ext cx="5183188" cy="581025"/>
          </a:xfrm>
        </p:spPr>
        <p:txBody>
          <a:bodyPr/>
          <a:lstStyle/>
          <a:p>
            <a:r>
              <a:rPr lang="en-US" dirty="0"/>
              <a:t> Financial Year 2022/2023</a:t>
            </a:r>
            <a:endParaRPr lang="en-NG" dirty="0"/>
          </a:p>
        </p:txBody>
      </p:sp>
      <p:pic>
        <p:nvPicPr>
          <p:cNvPr id="12" name="Content Placeholder 11">
            <a:extLst>
              <a:ext uri="{FF2B5EF4-FFF2-40B4-BE49-F238E27FC236}">
                <a16:creationId xmlns:a16="http://schemas.microsoft.com/office/drawing/2014/main" id="{FBC3693D-4A51-BF97-9DA4-7277E25C7B43}"/>
              </a:ext>
            </a:extLst>
          </p:cNvPr>
          <p:cNvPicPr>
            <a:picLocks noGrp="1" noChangeAspect="1"/>
          </p:cNvPicPr>
          <p:nvPr>
            <p:ph sz="quarter" idx="4"/>
          </p:nvPr>
        </p:nvPicPr>
        <p:blipFill>
          <a:blip r:embed="rId2"/>
          <a:stretch>
            <a:fillRect/>
          </a:stretch>
        </p:blipFill>
        <p:spPr>
          <a:xfrm>
            <a:off x="6172199" y="1933576"/>
            <a:ext cx="5848349" cy="4752973"/>
          </a:xfrm>
          <a:prstGeom prst="rect">
            <a:avLst/>
          </a:prstGeom>
        </p:spPr>
      </p:pic>
      <p:pic>
        <p:nvPicPr>
          <p:cNvPr id="11" name="Content Placeholder 10">
            <a:extLst>
              <a:ext uri="{FF2B5EF4-FFF2-40B4-BE49-F238E27FC236}">
                <a16:creationId xmlns:a16="http://schemas.microsoft.com/office/drawing/2014/main" id="{78268F98-259C-46F3-54F4-45545B69BC2E}"/>
              </a:ext>
            </a:extLst>
          </p:cNvPr>
          <p:cNvPicPr>
            <a:picLocks noGrp="1" noChangeAspect="1"/>
          </p:cNvPicPr>
          <p:nvPr>
            <p:ph sz="half" idx="2"/>
          </p:nvPr>
        </p:nvPicPr>
        <p:blipFill>
          <a:blip r:embed="rId3"/>
          <a:stretch>
            <a:fillRect/>
          </a:stretch>
        </p:blipFill>
        <p:spPr>
          <a:xfrm>
            <a:off x="171451" y="1809750"/>
            <a:ext cx="5826125" cy="4876799"/>
          </a:xfrm>
          <a:prstGeom prst="rect">
            <a:avLst/>
          </a:prstGeom>
        </p:spPr>
      </p:pic>
    </p:spTree>
    <p:extLst>
      <p:ext uri="{BB962C8B-B14F-4D97-AF65-F5344CB8AC3E}">
        <p14:creationId xmlns:p14="http://schemas.microsoft.com/office/powerpoint/2010/main" val="3477640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76299"/>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latin typeface="Century Schoolbook" panose="02040604050505020304" pitchFamily="18" charset="0"/>
              </a:rPr>
              <a:t>Imperatives for Formulation of Alternative Debt Management Strategy </a:t>
            </a:r>
            <a:endParaRPr lang="en-NG" sz="32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52400" y="1095375"/>
            <a:ext cx="11934825" cy="56864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v"/>
            </a:pPr>
            <a:endParaRPr lang="en-US" sz="2000" dirty="0">
              <a:latin typeface="Century Schoolbook" panose="02040604050505020304" pitchFamily="18" charset="0"/>
            </a:endParaRPr>
          </a:p>
          <a:p>
            <a:pPr marL="285750" indent="-285750">
              <a:buFont typeface="Wingdings" panose="05000000000000000000" pitchFamily="2" charset="2"/>
              <a:buChar char="v"/>
            </a:pPr>
            <a:r>
              <a:rPr lang="en-US" dirty="0">
                <a:latin typeface="Century Schoolbook" panose="02040604050505020304" pitchFamily="18" charset="0"/>
              </a:rPr>
              <a:t>Based on Analysis of the Existing Debt Financing Policy and Public Debt Portfolio performance as at December 31,2022, we therefore observe as follows:</a:t>
            </a:r>
          </a:p>
          <a:p>
            <a:r>
              <a:rPr lang="en-US" dirty="0">
                <a:latin typeface="Century Schoolbook" panose="02040604050505020304" pitchFamily="18" charset="0"/>
              </a:rPr>
              <a:t> </a:t>
            </a:r>
          </a:p>
          <a:p>
            <a:pPr marL="742950" lvl="1" indent="-285750">
              <a:buFont typeface="Wingdings" panose="05000000000000000000" pitchFamily="2" charset="2"/>
              <a:buChar char="v"/>
            </a:pPr>
            <a:r>
              <a:rPr lang="en-US" dirty="0">
                <a:latin typeface="Century Schoolbook" panose="02040604050505020304" pitchFamily="18" charset="0"/>
              </a:rPr>
              <a:t> Though R-NDS  (2021-2024) provides for borrowing to finance its developmental projects and programmes, current debt portfolio performance numbers  does not warrant such continued  borrowing  </a:t>
            </a:r>
          </a:p>
          <a:p>
            <a:pPr lvl="1"/>
            <a:endParaRPr lang="en-US" dirty="0">
              <a:latin typeface="Century Schoolbook" panose="02040604050505020304" pitchFamily="18" charset="0"/>
            </a:endParaRPr>
          </a:p>
          <a:p>
            <a:pPr marL="742950" lvl="1" indent="-285750">
              <a:buFont typeface="Wingdings" panose="05000000000000000000" pitchFamily="2" charset="2"/>
              <a:buChar char="v"/>
            </a:pPr>
            <a:r>
              <a:rPr lang="en-US" dirty="0">
                <a:latin typeface="Century Schoolbook" panose="02040604050505020304" pitchFamily="18" charset="0"/>
              </a:rPr>
              <a:t> Analysis so far suggest that South Sudan is still under Debt Distress  as its current  debt servicing burden and weak debt  carrying capacity suggests </a:t>
            </a:r>
          </a:p>
          <a:p>
            <a:pPr lvl="1"/>
            <a:endParaRPr lang="en-US" dirty="0">
              <a:latin typeface="Century Schoolbook" panose="02040604050505020304" pitchFamily="18" charset="0"/>
            </a:endParaRPr>
          </a:p>
          <a:p>
            <a:pPr marL="742950" lvl="1" indent="-285750">
              <a:buFont typeface="Wingdings" panose="05000000000000000000" pitchFamily="2" charset="2"/>
              <a:buChar char="v"/>
            </a:pPr>
            <a:r>
              <a:rPr lang="en-US" dirty="0">
                <a:latin typeface="Century Schoolbook" panose="02040604050505020304" pitchFamily="18" charset="0"/>
              </a:rPr>
              <a:t>The country seem to be saturating its concessional financing window with the addition of IMF ( or is it SDR)  loan which narrowed the space to further increase borrowing in the Concessional window</a:t>
            </a:r>
          </a:p>
          <a:p>
            <a:pPr lvl="1"/>
            <a:endParaRPr lang="en-US" dirty="0">
              <a:latin typeface="Century Schoolbook" panose="02040604050505020304" pitchFamily="18" charset="0"/>
            </a:endParaRPr>
          </a:p>
          <a:p>
            <a:pPr marL="742950" lvl="1" indent="-285750">
              <a:buFont typeface="Wingdings" panose="05000000000000000000" pitchFamily="2" charset="2"/>
              <a:buChar char="v"/>
            </a:pPr>
            <a:r>
              <a:rPr lang="en-US" dirty="0">
                <a:latin typeface="Century Schoolbook" panose="02040604050505020304" pitchFamily="18" charset="0"/>
              </a:rPr>
              <a:t>Resort to Oil related borrowing on commercial terms and oil advances  is dramatically increasing its debt servicing burden, especially when oil revenues  are not increasing in tandem</a:t>
            </a:r>
          </a:p>
          <a:p>
            <a:pPr lvl="1"/>
            <a:endParaRPr lang="en-US" dirty="0">
              <a:latin typeface="Century Schoolbook" panose="02040604050505020304" pitchFamily="18" charset="0"/>
            </a:endParaRPr>
          </a:p>
          <a:p>
            <a:pPr marL="742950" lvl="1" indent="-285750">
              <a:buFont typeface="Wingdings" panose="05000000000000000000" pitchFamily="2" charset="2"/>
              <a:buChar char="v"/>
            </a:pPr>
            <a:r>
              <a:rPr lang="en-US" dirty="0">
                <a:latin typeface="Century Schoolbook" panose="02040604050505020304" pitchFamily="18" charset="0"/>
              </a:rPr>
              <a:t> Bank of South Sudan remains the only window for domestic borrowing, the policy to reduce monetary financing makes good case for achieving Monetary policy goals, but the pressure to borrow increase ways and means will remain until domestic market for debt is developed</a:t>
            </a:r>
            <a:endParaRPr lang="en-NG" dirty="0"/>
          </a:p>
        </p:txBody>
      </p:sp>
    </p:spTree>
    <p:extLst>
      <p:ext uri="{BB962C8B-B14F-4D97-AF65-F5344CB8AC3E}">
        <p14:creationId xmlns:p14="http://schemas.microsoft.com/office/powerpoint/2010/main" val="1648276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858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Schoolbook" panose="02040604050505020304" pitchFamily="18" charset="0"/>
              </a:rPr>
              <a:t>DEBT STRATEGY 1: Baseline – Existing Debt Financing Policy </a:t>
            </a:r>
            <a:endParaRPr lang="en-NG" sz="28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52400" y="1085850"/>
            <a:ext cx="12039600" cy="5695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Debt Management Policy remains even when Debt Portfolio performance suggests change </a:t>
            </a:r>
          </a:p>
          <a:p>
            <a:pPr marL="800100" lvl="1" indent="-342900">
              <a:buFont typeface="Wingdings" panose="05000000000000000000" pitchFamily="2" charset="2"/>
              <a:buChar char="v"/>
            </a:pPr>
            <a:r>
              <a:rPr lang="en-US" sz="2000" dirty="0">
                <a:latin typeface="Century Schoolbook" panose="02040604050505020304" pitchFamily="18" charset="0"/>
              </a:rPr>
              <a:t>Main Sources of borrowing must come from  Concessional and bilateral loan sources   as contained in the PFMA Act 2011, but the financing sources from such windows prove inadequate to address the financing gap</a:t>
            </a:r>
          </a:p>
          <a:p>
            <a:pPr lvl="1"/>
            <a:r>
              <a:rPr lang="en-US" sz="2000" dirty="0">
                <a:latin typeface="Century Schoolbook" panose="02040604050505020304" pitchFamily="18" charset="0"/>
              </a:rPr>
              <a:t> </a:t>
            </a:r>
          </a:p>
          <a:p>
            <a:pPr marL="800100" lvl="1" indent="-342900">
              <a:buFont typeface="Wingdings" panose="05000000000000000000" pitchFamily="2" charset="2"/>
              <a:buChar char="v"/>
            </a:pPr>
            <a:r>
              <a:rPr lang="en-US" sz="2000" dirty="0">
                <a:latin typeface="Century Schoolbook" panose="02040604050505020304" pitchFamily="18" charset="0"/>
              </a:rPr>
              <a:t>Increased borrowing from commercial and Oil advances has  diminished the effect of the above debt financing Policy and might render it unsustainable and ineffective as a debt financing option going forward</a:t>
            </a:r>
          </a:p>
          <a:p>
            <a:pPr lvl="1"/>
            <a:endParaRPr lang="en-US" sz="2000" dirty="0">
              <a:latin typeface="Century Schoolbook" panose="02040604050505020304" pitchFamily="18" charset="0"/>
            </a:endParaRPr>
          </a:p>
          <a:p>
            <a:pPr marL="800100" lvl="1" indent="-342900">
              <a:buFont typeface="Wingdings" panose="05000000000000000000" pitchFamily="2" charset="2"/>
              <a:buChar char="v"/>
            </a:pPr>
            <a:r>
              <a:rPr lang="en-US" sz="2000" dirty="0">
                <a:latin typeface="Century Schoolbook" panose="02040604050505020304" pitchFamily="18" charset="0"/>
              </a:rPr>
              <a:t>Caping borrowing to 20% of GDP and 5% of Debt Services is no longer realistic in the face of oil price developments and mounting fiscal pressure to pay attention to development issues</a:t>
            </a:r>
          </a:p>
          <a:p>
            <a:pPr lvl="1"/>
            <a:endParaRPr lang="en-US" sz="2000" dirty="0">
              <a:latin typeface="Century Schoolbook" panose="02040604050505020304" pitchFamily="18" charset="0"/>
            </a:endParaRPr>
          </a:p>
          <a:p>
            <a:pPr marL="800100" lvl="1" indent="-342900">
              <a:buFont typeface="Wingdings" panose="05000000000000000000" pitchFamily="2" charset="2"/>
              <a:buChar char="v"/>
            </a:pPr>
            <a:r>
              <a:rPr lang="en-US" sz="2000" dirty="0">
                <a:latin typeface="Century Schoolbook" panose="02040604050505020304" pitchFamily="18" charset="0"/>
              </a:rPr>
              <a:t>Although there was concerted effort in FY 2021/2022 to reduce borrowing from Bank of South Sudan, such a policy is not sustainable without developing a robust domestic Market for debt.   </a:t>
            </a:r>
          </a:p>
          <a:p>
            <a:pPr marL="342900" indent="-342900">
              <a:buFont typeface="Wingdings" panose="05000000000000000000" pitchFamily="2" charset="2"/>
              <a:buChar char="v"/>
            </a:pPr>
            <a:endParaRPr lang="en-US" sz="2000" dirty="0">
              <a:latin typeface="Century Schoolbook" panose="02040604050505020304" pitchFamily="18" charset="0"/>
            </a:endParaRPr>
          </a:p>
          <a:p>
            <a:pPr marL="285750" indent="-285750">
              <a:buFont typeface="Wingdings" panose="05000000000000000000" pitchFamily="2" charset="2"/>
              <a:buChar char="v"/>
            </a:pPr>
            <a:endParaRPr lang="en-NG" dirty="0"/>
          </a:p>
        </p:txBody>
      </p:sp>
    </p:spTree>
    <p:extLst>
      <p:ext uri="{BB962C8B-B14F-4D97-AF65-F5344CB8AC3E}">
        <p14:creationId xmlns:p14="http://schemas.microsoft.com/office/powerpoint/2010/main" val="1797448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858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Schoolbook" panose="02040604050505020304" pitchFamily="18" charset="0"/>
              </a:rPr>
              <a:t>DEBT STRATEGY 2: Debt Relief – Debt Rescheduling  of Commercial Loans  </a:t>
            </a:r>
            <a:endParaRPr lang="en-NG" sz="28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52400" y="1085850"/>
            <a:ext cx="12039600" cy="5695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a:t>
            </a:r>
          </a:p>
          <a:p>
            <a:r>
              <a:rPr lang="en-US" sz="2400" dirty="0">
                <a:latin typeface="Century Schoolbook" panose="02040604050505020304" pitchFamily="18" charset="0"/>
              </a:rPr>
              <a:t> </a:t>
            </a:r>
            <a:r>
              <a:rPr lang="en-US" sz="2000" dirty="0">
                <a:latin typeface="Century Schoolbook" panose="02040604050505020304" pitchFamily="18" charset="0"/>
              </a:rPr>
              <a:t>In the context of  current Debt Portfolio performance, the suggested Debt Strategy would be to seek for debt relief or restructuring especially of Commercial loans: However, there must be some notable condition precedent for that to happen  </a:t>
            </a:r>
          </a:p>
          <a:p>
            <a:pPr lvl="1"/>
            <a:r>
              <a:rPr lang="en-US" sz="2000" dirty="0">
                <a:latin typeface="Century Schoolbook" panose="02040604050505020304" pitchFamily="18" charset="0"/>
              </a:rPr>
              <a:t> </a:t>
            </a:r>
          </a:p>
          <a:p>
            <a:pPr marL="800100" lvl="1" indent="-342900">
              <a:buFont typeface="Wingdings" panose="05000000000000000000" pitchFamily="2" charset="2"/>
              <a:buChar char="v"/>
            </a:pPr>
            <a:r>
              <a:rPr lang="en-US" sz="2000" dirty="0">
                <a:latin typeface="Century Schoolbook" panose="02040604050505020304" pitchFamily="18" charset="0"/>
              </a:rPr>
              <a:t>Concerted effort must be made to change the image of South Sudan as a fragile, conflict prone state to a stable democracy will  imbue confidence in the creditors to keep their borrowing windows open to the country </a:t>
            </a:r>
          </a:p>
          <a:p>
            <a:pPr lvl="1"/>
            <a:endParaRPr lang="en-US" sz="2000" dirty="0">
              <a:latin typeface="Century Schoolbook" panose="02040604050505020304" pitchFamily="18" charset="0"/>
            </a:endParaRPr>
          </a:p>
          <a:p>
            <a:pPr marL="800100" lvl="1" indent="-342900">
              <a:buFont typeface="Wingdings" panose="05000000000000000000" pitchFamily="2" charset="2"/>
              <a:buChar char="v"/>
            </a:pPr>
            <a:r>
              <a:rPr lang="en-US" sz="2000" dirty="0">
                <a:latin typeface="Century Schoolbook" panose="02040604050505020304" pitchFamily="18" charset="0"/>
              </a:rPr>
              <a:t>Current high level commitment to the Revitalized Agreement for Resolution of Conflict in South Sudan ( R- ARCSS) should produce a peaceful transition to new government in the next elections to signal to the international creditor community that South Sudan is ready for business and therefore should be assisted to reschedule their debts.   </a:t>
            </a:r>
          </a:p>
          <a:p>
            <a:pPr lvl="1"/>
            <a:endParaRPr lang="en-US" sz="2000" dirty="0">
              <a:latin typeface="Century Schoolbook" panose="02040604050505020304" pitchFamily="18" charset="0"/>
            </a:endParaRPr>
          </a:p>
          <a:p>
            <a:pPr marL="800100" lvl="1" indent="-342900">
              <a:buFont typeface="Wingdings" panose="05000000000000000000" pitchFamily="2" charset="2"/>
              <a:buChar char="v"/>
            </a:pPr>
            <a:r>
              <a:rPr lang="en-US" sz="2000" dirty="0">
                <a:latin typeface="Century Schoolbook" panose="02040604050505020304" pitchFamily="18" charset="0"/>
              </a:rPr>
              <a:t> Gradual transitioning of current Debt Management Unit  ( DMU) into a Debt Management Agency in the medium to long term of 3-5 years from now will send a strong signal to the global capital markets that the institutional environment for debt procurement and effective  management now exists in South Sudan    </a:t>
            </a:r>
          </a:p>
          <a:p>
            <a:pPr marL="342900" indent="-342900">
              <a:buFont typeface="Wingdings" panose="05000000000000000000" pitchFamily="2" charset="2"/>
              <a:buChar char="v"/>
            </a:pPr>
            <a:endParaRPr lang="en-US" sz="2000" dirty="0">
              <a:latin typeface="Century Schoolbook" panose="02040604050505020304" pitchFamily="18" charset="0"/>
            </a:endParaRPr>
          </a:p>
          <a:p>
            <a:pPr marL="285750" indent="-285750">
              <a:buFont typeface="Wingdings" panose="05000000000000000000" pitchFamily="2" charset="2"/>
              <a:buChar char="v"/>
            </a:pPr>
            <a:endParaRPr lang="en-NG" dirty="0"/>
          </a:p>
        </p:txBody>
      </p:sp>
    </p:spTree>
    <p:extLst>
      <p:ext uri="{BB962C8B-B14F-4D97-AF65-F5344CB8AC3E}">
        <p14:creationId xmlns:p14="http://schemas.microsoft.com/office/powerpoint/2010/main" val="3902319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858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Schoolbook" panose="02040604050505020304" pitchFamily="18" charset="0"/>
              </a:rPr>
              <a:t>Table 1: Projected Costs and Risk Indicators After Achieving Rescheduling of Debts    </a:t>
            </a:r>
            <a:endParaRPr lang="en-NG" sz="28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52400" y="1085850"/>
            <a:ext cx="12039600" cy="5695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a:t>
            </a:r>
          </a:p>
          <a:p>
            <a:r>
              <a:rPr lang="en-US" sz="2400" dirty="0">
                <a:latin typeface="Century Schoolbook" panose="02040604050505020304" pitchFamily="18" charset="0"/>
              </a:rPr>
              <a:t> </a:t>
            </a:r>
            <a:r>
              <a:rPr lang="en-US" sz="2000" dirty="0">
                <a:latin typeface="Century Schoolbook" panose="02040604050505020304" pitchFamily="18" charset="0"/>
              </a:rPr>
              <a:t>    </a:t>
            </a:r>
          </a:p>
          <a:p>
            <a:pPr marL="342900" indent="-342900">
              <a:buFont typeface="Wingdings" panose="05000000000000000000" pitchFamily="2" charset="2"/>
              <a:buChar char="v"/>
            </a:pPr>
            <a:endParaRPr lang="en-US" sz="2000" dirty="0">
              <a:latin typeface="Century Schoolbook" panose="02040604050505020304" pitchFamily="18" charset="0"/>
            </a:endParaRPr>
          </a:p>
          <a:p>
            <a:pPr marL="285750" indent="-285750">
              <a:buFont typeface="Wingdings" panose="05000000000000000000" pitchFamily="2" charset="2"/>
              <a:buChar char="v"/>
            </a:pPr>
            <a:endParaRPr lang="en-NG" dirty="0"/>
          </a:p>
        </p:txBody>
      </p:sp>
      <p:pic>
        <p:nvPicPr>
          <p:cNvPr id="5" name="Picture 4">
            <a:extLst>
              <a:ext uri="{FF2B5EF4-FFF2-40B4-BE49-F238E27FC236}">
                <a16:creationId xmlns:a16="http://schemas.microsoft.com/office/drawing/2014/main" id="{36A23AFB-3A99-CA59-8FF3-CD753D030962}"/>
              </a:ext>
            </a:extLst>
          </p:cNvPr>
          <p:cNvPicPr>
            <a:picLocks noChangeAspect="1"/>
          </p:cNvPicPr>
          <p:nvPr/>
        </p:nvPicPr>
        <p:blipFill>
          <a:blip r:embed="rId2"/>
          <a:stretch>
            <a:fillRect/>
          </a:stretch>
        </p:blipFill>
        <p:spPr>
          <a:xfrm>
            <a:off x="390525" y="1232452"/>
            <a:ext cx="11410950" cy="5562600"/>
          </a:xfrm>
          <a:prstGeom prst="rect">
            <a:avLst/>
          </a:prstGeom>
        </p:spPr>
      </p:pic>
    </p:spTree>
    <p:extLst>
      <p:ext uri="{BB962C8B-B14F-4D97-AF65-F5344CB8AC3E}">
        <p14:creationId xmlns:p14="http://schemas.microsoft.com/office/powerpoint/2010/main" val="1920973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325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b="1" dirty="0">
                <a:latin typeface="Century Schoolbook" panose="02040604050505020304" pitchFamily="18" charset="0"/>
              </a:rPr>
              <a:t>                     Presentation Outline </a:t>
            </a:r>
            <a:endParaRPr lang="en-NG" sz="40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375327"/>
            <a:ext cx="11868150" cy="53816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r>
              <a:rPr lang="en-US" sz="2800" dirty="0">
                <a:latin typeface="Century Schoolbook" panose="02040604050505020304" pitchFamily="18" charset="0"/>
              </a:rPr>
              <a:t>Introduction </a:t>
            </a: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r>
              <a:rPr lang="en-US" sz="2800" dirty="0">
                <a:latin typeface="Century Schoolbook" panose="02040604050505020304" pitchFamily="18" charset="0"/>
              </a:rPr>
              <a:t>Objectives of the Revised National Development Strategy (R-NDS)</a:t>
            </a:r>
          </a:p>
          <a:p>
            <a:endParaRPr lang="en-US" sz="2800" dirty="0">
              <a:latin typeface="Century Schoolbook" panose="02040604050505020304" pitchFamily="18" charset="0"/>
            </a:endParaRPr>
          </a:p>
          <a:p>
            <a:pPr marL="457200" indent="-457200">
              <a:buFont typeface="Wingdings" panose="05000000000000000000" pitchFamily="2" charset="2"/>
              <a:buChar char="v"/>
            </a:pPr>
            <a:r>
              <a:rPr lang="en-US" sz="2800" dirty="0">
                <a:latin typeface="Century Schoolbook" panose="02040604050505020304" pitchFamily="18" charset="0"/>
              </a:rPr>
              <a:t>Overview of the Reviewed Debt Management Policy Framework</a:t>
            </a: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r>
              <a:rPr lang="en-US" sz="2800" dirty="0">
                <a:latin typeface="Century Schoolbook" panose="02040604050505020304" pitchFamily="18" charset="0"/>
              </a:rPr>
              <a:t>Elements of the Revised Medium-Term Debt Management Strategy </a:t>
            </a: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r>
              <a:rPr lang="en-US" sz="2800" dirty="0">
                <a:latin typeface="Century Schoolbook" panose="02040604050505020304" pitchFamily="18" charset="0"/>
              </a:rPr>
              <a:t>Strategic Options for Debt Management</a:t>
            </a: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9376777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858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Schoolbook" panose="02040604050505020304" pitchFamily="18" charset="0"/>
              </a:rPr>
              <a:t>Preferred Debt Strategy 3:  Combination of Debt Rescheduling and Development of Domestic Debt Market     </a:t>
            </a:r>
            <a:endParaRPr lang="en-NG" sz="28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52400" y="1085850"/>
            <a:ext cx="12039600" cy="5695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a:t>
            </a:r>
          </a:p>
          <a:p>
            <a:pPr marL="342900" indent="-342900">
              <a:buFont typeface="Wingdings" panose="05000000000000000000" pitchFamily="2" charset="2"/>
              <a:buChar char="q"/>
            </a:pPr>
            <a:r>
              <a:rPr lang="en-US" sz="2400" dirty="0">
                <a:latin typeface="Century Schoolbook" panose="02040604050505020304" pitchFamily="18" charset="0"/>
              </a:rPr>
              <a:t>The preferred Debt Strategy still remains a combination of the Debt relief by way of rescheduling and the development of the domestic debt Market  </a:t>
            </a:r>
          </a:p>
          <a:p>
            <a:pPr marL="342900" indent="-342900">
              <a:buFont typeface="Wingdings" panose="05000000000000000000" pitchFamily="2" charset="2"/>
              <a:buChar char="q"/>
            </a:pPr>
            <a:r>
              <a:rPr lang="en-US" sz="2400" dirty="0">
                <a:latin typeface="Century Schoolbook" panose="02040604050505020304" pitchFamily="18" charset="0"/>
              </a:rPr>
              <a:t> </a:t>
            </a:r>
            <a:r>
              <a:rPr lang="en-US" sz="2000" dirty="0">
                <a:latin typeface="Century Schoolbook" panose="02040604050505020304" pitchFamily="18" charset="0"/>
              </a:rPr>
              <a:t>  </a:t>
            </a:r>
            <a:r>
              <a:rPr lang="en-US" dirty="0">
                <a:latin typeface="Century Schoolbook" panose="02040604050505020304" pitchFamily="18" charset="0"/>
              </a:rPr>
              <a:t>The debt rescheduling  will avert some Risks such as interest rate risk for fixed interest rate loans which will increase the time to – refixing of the loans and give some headroom for the country to gradually pay off the loans</a:t>
            </a:r>
          </a:p>
          <a:p>
            <a:r>
              <a:rPr lang="en-US" dirty="0">
                <a:latin typeface="Century Schoolbook" panose="02040604050505020304" pitchFamily="18" charset="0"/>
              </a:rPr>
              <a:t> </a:t>
            </a:r>
          </a:p>
          <a:p>
            <a:pPr marL="342900" indent="-342900">
              <a:buFont typeface="Wingdings" panose="05000000000000000000" pitchFamily="2" charset="2"/>
              <a:buChar char="q"/>
            </a:pPr>
            <a:r>
              <a:rPr lang="en-US" dirty="0">
                <a:latin typeface="Century Schoolbook" panose="02040604050505020304" pitchFamily="18" charset="0"/>
              </a:rPr>
              <a:t>Debt rescheduling will also lengthen the average time to maturity of some of the commercial loans with heavy debt servicing burden and the other debts with maturing time of one year with the consequences of their servicing on the current revenue</a:t>
            </a:r>
          </a:p>
          <a:p>
            <a:endParaRPr lang="en-US" dirty="0">
              <a:latin typeface="Century Schoolbook" panose="02040604050505020304" pitchFamily="18" charset="0"/>
            </a:endParaRPr>
          </a:p>
          <a:p>
            <a:pPr marL="342900" indent="-342900">
              <a:buFont typeface="Wingdings" panose="05000000000000000000" pitchFamily="2" charset="2"/>
              <a:buChar char="q"/>
            </a:pPr>
            <a:r>
              <a:rPr lang="en-US" dirty="0">
                <a:latin typeface="Century Schoolbook" panose="02040604050505020304" pitchFamily="18" charset="0"/>
              </a:rPr>
              <a:t>The development of the domestic debt market can be achieved first by recapitalizing some of the domestic banks or  consolidation them to build enough capital buffer to be able to take up  bond and other security offers  from government</a:t>
            </a:r>
          </a:p>
          <a:p>
            <a:endParaRPr lang="en-US" dirty="0">
              <a:latin typeface="Century Schoolbook" panose="02040604050505020304" pitchFamily="18" charset="0"/>
            </a:endParaRPr>
          </a:p>
          <a:p>
            <a:pPr marL="342900" indent="-342900">
              <a:buFont typeface="Wingdings" panose="05000000000000000000" pitchFamily="2" charset="2"/>
              <a:buChar char="q"/>
            </a:pPr>
            <a:r>
              <a:rPr lang="en-US" dirty="0">
                <a:latin typeface="Century Schoolbook" panose="02040604050505020304" pitchFamily="18" charset="0"/>
              </a:rPr>
              <a:t>Domestic debt market will also benefit from establishment of a robust Debt Management Agency that will have the expertise to issue government debt and manage same in the market </a:t>
            </a:r>
          </a:p>
          <a:p>
            <a:endParaRPr lang="en-US" dirty="0">
              <a:latin typeface="Century Schoolbook" panose="02040604050505020304" pitchFamily="18" charset="0"/>
            </a:endParaRPr>
          </a:p>
          <a:p>
            <a:pPr marL="342900" indent="-342900">
              <a:buFont typeface="Wingdings" panose="05000000000000000000" pitchFamily="2" charset="2"/>
              <a:buChar char="q"/>
            </a:pPr>
            <a:r>
              <a:rPr lang="en-US" dirty="0">
                <a:latin typeface="Century Schoolbook" panose="02040604050505020304" pitchFamily="18" charset="0"/>
              </a:rPr>
              <a:t>  Development of the domestic market will  provide alternative financing for government fiscal deficits and drastically reduce dependence on Monetary financing from the Bank of South Sudan  </a:t>
            </a:r>
          </a:p>
          <a:p>
            <a:pPr marL="342900" indent="-342900">
              <a:buFont typeface="Wingdings" panose="05000000000000000000" pitchFamily="2" charset="2"/>
              <a:buChar char="q"/>
            </a:pPr>
            <a:endParaRPr lang="en-US" dirty="0">
              <a:latin typeface="Century Schoolbook" panose="02040604050505020304" pitchFamily="18" charset="0"/>
            </a:endParaRPr>
          </a:p>
          <a:p>
            <a:pPr marL="285750" indent="-285750">
              <a:buFont typeface="Wingdings" panose="05000000000000000000" pitchFamily="2" charset="2"/>
              <a:buChar char="q"/>
            </a:pPr>
            <a:endParaRPr lang="en-NG" dirty="0"/>
          </a:p>
        </p:txBody>
      </p:sp>
    </p:spTree>
    <p:extLst>
      <p:ext uri="{BB962C8B-B14F-4D97-AF65-F5344CB8AC3E}">
        <p14:creationId xmlns:p14="http://schemas.microsoft.com/office/powerpoint/2010/main" val="1785739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9051" y="76200"/>
            <a:ext cx="12172950" cy="8858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Schoolbook" panose="02040604050505020304" pitchFamily="18" charset="0"/>
              </a:rPr>
              <a:t>Public Debt Management Strategy and Targets by end -2025     </a:t>
            </a:r>
            <a:endParaRPr lang="en-NG" sz="2800" b="1" dirty="0">
              <a:latin typeface="Century Schoolbook" panose="02040604050505020304" pitchFamily="18" charset="0"/>
            </a:endParaRPr>
          </a:p>
        </p:txBody>
      </p:sp>
      <p:sp>
        <p:nvSpPr>
          <p:cNvPr id="4" name="Rectangle 3">
            <a:extLst>
              <a:ext uri="{FF2B5EF4-FFF2-40B4-BE49-F238E27FC236}">
                <a16:creationId xmlns:a16="http://schemas.microsoft.com/office/drawing/2014/main" id="{F85F4167-1EF5-A4F2-6DD8-F21447DE5F7E}"/>
              </a:ext>
            </a:extLst>
          </p:cNvPr>
          <p:cNvSpPr/>
          <p:nvPr/>
        </p:nvSpPr>
        <p:spPr>
          <a:xfrm>
            <a:off x="133349" y="1085849"/>
            <a:ext cx="11849101" cy="55721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400" dirty="0">
                <a:latin typeface="Century Schoolbook" panose="02040604050505020304" pitchFamily="18" charset="0"/>
              </a:rPr>
              <a:t> </a:t>
            </a:r>
          </a:p>
          <a:p>
            <a:r>
              <a:rPr lang="en-US" dirty="0">
                <a:latin typeface="Century Schoolbook" panose="02040604050505020304" pitchFamily="18" charset="0"/>
              </a:rPr>
              <a:t>  </a:t>
            </a:r>
          </a:p>
          <a:p>
            <a:pPr marL="342900" indent="-342900">
              <a:buFont typeface="Wingdings" panose="05000000000000000000" pitchFamily="2" charset="2"/>
              <a:buChar char="q"/>
            </a:pPr>
            <a:endParaRPr lang="en-US" dirty="0">
              <a:latin typeface="Century Schoolbook" panose="02040604050505020304" pitchFamily="18" charset="0"/>
            </a:endParaRPr>
          </a:p>
          <a:p>
            <a:pPr marL="285750" indent="-285750">
              <a:buFont typeface="Wingdings" panose="05000000000000000000" pitchFamily="2" charset="2"/>
              <a:buChar char="q"/>
            </a:pPr>
            <a:endParaRPr lang="en-NG" dirty="0"/>
          </a:p>
        </p:txBody>
      </p:sp>
      <p:pic>
        <p:nvPicPr>
          <p:cNvPr id="8" name="Picture 7">
            <a:extLst>
              <a:ext uri="{FF2B5EF4-FFF2-40B4-BE49-F238E27FC236}">
                <a16:creationId xmlns:a16="http://schemas.microsoft.com/office/drawing/2014/main" id="{FCD7E888-044E-CF71-A3F7-512528CFAD4C}"/>
              </a:ext>
            </a:extLst>
          </p:cNvPr>
          <p:cNvPicPr>
            <a:picLocks noChangeAspect="1"/>
          </p:cNvPicPr>
          <p:nvPr/>
        </p:nvPicPr>
        <p:blipFill>
          <a:blip r:embed="rId2"/>
          <a:stretch>
            <a:fillRect/>
          </a:stretch>
        </p:blipFill>
        <p:spPr>
          <a:xfrm>
            <a:off x="209550" y="1085849"/>
            <a:ext cx="11591925" cy="5372100"/>
          </a:xfrm>
          <a:prstGeom prst="rect">
            <a:avLst/>
          </a:prstGeom>
        </p:spPr>
      </p:pic>
    </p:spTree>
    <p:extLst>
      <p:ext uri="{BB962C8B-B14F-4D97-AF65-F5344CB8AC3E}">
        <p14:creationId xmlns:p14="http://schemas.microsoft.com/office/powerpoint/2010/main" val="16176539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8BF117-04D7-FFBA-7F79-303530E3D0CC}"/>
              </a:ext>
            </a:extLst>
          </p:cNvPr>
          <p:cNvSpPr/>
          <p:nvPr/>
        </p:nvSpPr>
        <p:spPr>
          <a:xfrm>
            <a:off x="161925" y="1543049"/>
            <a:ext cx="11849100" cy="2581276"/>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Thanks</a:t>
            </a:r>
          </a:p>
        </p:txBody>
      </p:sp>
    </p:spTree>
    <p:extLst>
      <p:ext uri="{BB962C8B-B14F-4D97-AF65-F5344CB8AC3E}">
        <p14:creationId xmlns:p14="http://schemas.microsoft.com/office/powerpoint/2010/main" val="367247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4000" b="1" dirty="0">
                <a:latin typeface="Century Schoolbook" panose="02040604050505020304" pitchFamily="18" charset="0"/>
              </a:rPr>
              <a:t>Introduction  </a:t>
            </a:r>
            <a:endParaRPr lang="en-NG" sz="40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257301"/>
            <a:ext cx="11868150" cy="5486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lgn="just">
              <a:buFont typeface="Wingdings" panose="05000000000000000000" pitchFamily="2" charset="2"/>
              <a:buChar char="q"/>
            </a:pPr>
            <a:r>
              <a:rPr lang="en-US" sz="2400" dirty="0">
                <a:latin typeface="Century Schoolbook" panose="02040604050505020304" pitchFamily="18" charset="0"/>
              </a:rPr>
              <a:t>Debt Management has become a critical imperative for sustainable  economic growth and development in Africa given its vulnerability to fiscal shocks that emanate both from the domestic and international economic crises</a:t>
            </a:r>
          </a:p>
          <a:p>
            <a:pPr algn="just"/>
            <a:r>
              <a:rPr lang="en-US" sz="2400" dirty="0">
                <a:latin typeface="Century Schoolbook" panose="02040604050505020304" pitchFamily="18" charset="0"/>
              </a:rPr>
              <a:t> </a:t>
            </a:r>
          </a:p>
          <a:p>
            <a:pPr marL="285750" indent="-285750" algn="just">
              <a:buFont typeface="Wingdings" panose="05000000000000000000" pitchFamily="2" charset="2"/>
              <a:buChar char="q"/>
            </a:pPr>
            <a:r>
              <a:rPr lang="en-US" sz="2400" dirty="0">
                <a:latin typeface="Century Schoolbook" panose="02040604050505020304" pitchFamily="18" charset="0"/>
              </a:rPr>
              <a:t>Most African Countries depend on the oil and commodity export for their budgetary revenues, but lack domestic policy control over  their prices and global demand dynamics</a:t>
            </a:r>
          </a:p>
          <a:p>
            <a:pPr algn="just"/>
            <a:endParaRPr lang="en-US" sz="2400" dirty="0">
              <a:latin typeface="Century Schoolbook" panose="02040604050505020304" pitchFamily="18" charset="0"/>
            </a:endParaRPr>
          </a:p>
          <a:p>
            <a:pPr marL="285750" indent="-285750" algn="just">
              <a:buFont typeface="Wingdings" panose="05000000000000000000" pitchFamily="2" charset="2"/>
              <a:buChar char="q"/>
            </a:pPr>
            <a:r>
              <a:rPr lang="en-US" sz="2400" dirty="0">
                <a:latin typeface="Century Schoolbook" panose="02040604050505020304" pitchFamily="18" charset="0"/>
              </a:rPr>
              <a:t> Fiscal fragilities facing African countries as a result of shocks such as the Global Financial Crises of 2007-2010, Covid-19 pandemic, the Russian- Ukrainian war, internal civil wars/conflicts, natural disasters, and political instability orchestrated elevated borrowing and consequent  debt distresses for most African countries  </a:t>
            </a:r>
          </a:p>
          <a:p>
            <a:pPr marL="285750" indent="-285750">
              <a:buFont typeface="Wingdings" panose="05000000000000000000" pitchFamily="2" charset="2"/>
              <a:buChar char="q"/>
            </a:pPr>
            <a:endParaRPr lang="en-NG" dirty="0"/>
          </a:p>
        </p:txBody>
      </p:sp>
    </p:spTree>
    <p:extLst>
      <p:ext uri="{BB962C8B-B14F-4D97-AF65-F5344CB8AC3E}">
        <p14:creationId xmlns:p14="http://schemas.microsoft.com/office/powerpoint/2010/main" val="717548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 </a:t>
            </a:r>
            <a:r>
              <a:rPr lang="en-US" sz="3500" b="1" dirty="0">
                <a:latin typeface="Century Schoolbook" panose="02040604050505020304" pitchFamily="18" charset="0"/>
              </a:rPr>
              <a:t>R  - NDS ( 2021-2024) and Debt  Management in South Sudan: The Nexus  </a:t>
            </a:r>
            <a:endParaRPr lang="en-NG" sz="35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257301"/>
            <a:ext cx="11868150" cy="5486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en-US" sz="2800" dirty="0">
              <a:latin typeface="Century Schoolbook" panose="02040604050505020304" pitchFamily="18" charset="0"/>
            </a:endParaRPr>
          </a:p>
          <a:p>
            <a:r>
              <a:rPr lang="en-US" sz="2800" dirty="0">
                <a:latin typeface="Century Schoolbook" panose="02040604050505020304" pitchFamily="18" charset="0"/>
              </a:rPr>
              <a:t> </a:t>
            </a:r>
          </a:p>
          <a:p>
            <a:pPr marL="285750" indent="-285750">
              <a:buFont typeface="Wingdings" panose="05000000000000000000" pitchFamily="2" charset="2"/>
              <a:buChar char="q"/>
            </a:pPr>
            <a:endParaRPr lang="en-US" sz="2800" dirty="0">
              <a:latin typeface="Century Schoolbook" panose="02040604050505020304" pitchFamily="18" charset="0"/>
            </a:endParaRPr>
          </a:p>
          <a:p>
            <a:pPr marL="285750" indent="-285750">
              <a:buFont typeface="Wingdings" panose="05000000000000000000" pitchFamily="2" charset="2"/>
              <a:buChar char="q"/>
            </a:pPr>
            <a:endParaRPr lang="en-US" sz="2800" dirty="0">
              <a:latin typeface="Century Schoolbook" panose="02040604050505020304" pitchFamily="18" charset="0"/>
            </a:endParaRPr>
          </a:p>
          <a:p>
            <a:endParaRPr lang="en-US" sz="2800" dirty="0">
              <a:latin typeface="Century Schoolbook" panose="02040604050505020304" pitchFamily="18" charset="0"/>
            </a:endParaRPr>
          </a:p>
          <a:p>
            <a:endParaRPr lang="en-US" sz="2800" dirty="0">
              <a:latin typeface="Century Schoolbook" panose="02040604050505020304" pitchFamily="18" charset="0"/>
            </a:endParaRPr>
          </a:p>
          <a:p>
            <a:pPr marL="285750" indent="-285750">
              <a:buFont typeface="Wingdings" panose="05000000000000000000" pitchFamily="2" charset="2"/>
              <a:buChar char="q"/>
            </a:pPr>
            <a:endParaRPr lang="en-US" sz="2800" dirty="0">
              <a:latin typeface="Century Schoolbook" panose="02040604050505020304" pitchFamily="18" charset="0"/>
            </a:endParaRPr>
          </a:p>
          <a:p>
            <a:pPr marL="285750" indent="-285750">
              <a:buFont typeface="Wingdings" panose="05000000000000000000" pitchFamily="2" charset="2"/>
              <a:buChar char="q"/>
            </a:pPr>
            <a:endParaRPr lang="en-US" sz="2800" dirty="0">
              <a:latin typeface="Century Schoolbook" panose="02040604050505020304" pitchFamily="18" charset="0"/>
            </a:endParaRPr>
          </a:p>
          <a:p>
            <a:pPr marL="285750" indent="-285750">
              <a:buFont typeface="Wingdings" panose="05000000000000000000" pitchFamily="2" charset="2"/>
              <a:buChar char="q"/>
            </a:pPr>
            <a:r>
              <a:rPr lang="en-US" sz="2800" dirty="0">
                <a:latin typeface="Century Schoolbook" panose="02040604050505020304" pitchFamily="18" charset="0"/>
              </a:rPr>
              <a:t>Objectives and Goals  of the Revised National Development Strategy ( 2021-2024) are as follows;</a:t>
            </a:r>
          </a:p>
          <a:p>
            <a:pPr marL="1200150" lvl="2" indent="-285750">
              <a:buFont typeface="Wingdings" panose="05000000000000000000" pitchFamily="2" charset="2"/>
              <a:buChar char="q"/>
            </a:pPr>
            <a:r>
              <a:rPr lang="en-US" sz="2500" dirty="0">
                <a:latin typeface="Century Schoolbook" panose="02040604050505020304" pitchFamily="18" charset="0"/>
              </a:rPr>
              <a:t>Strengthen Institutions for Transparency, accountability and inclusive Governance</a:t>
            </a:r>
          </a:p>
          <a:p>
            <a:pPr marL="1200150" lvl="2" indent="-285750">
              <a:buFont typeface="Wingdings" panose="05000000000000000000" pitchFamily="2" charset="2"/>
              <a:buChar char="q"/>
            </a:pPr>
            <a:r>
              <a:rPr lang="en-US" sz="2500" dirty="0">
                <a:latin typeface="Century Schoolbook" panose="02040604050505020304" pitchFamily="18" charset="0"/>
              </a:rPr>
              <a:t>Achieve Faster macroeconomic stability and lay foundation for the diversification of the economy </a:t>
            </a:r>
          </a:p>
          <a:p>
            <a:pPr marL="1200150" lvl="2" indent="-285750">
              <a:buFont typeface="Wingdings" panose="05000000000000000000" pitchFamily="2" charset="2"/>
              <a:buChar char="q"/>
            </a:pPr>
            <a:r>
              <a:rPr lang="en-US" sz="2500" dirty="0">
                <a:latin typeface="Century Schoolbook" panose="02040604050505020304" pitchFamily="18" charset="0"/>
              </a:rPr>
              <a:t>Build critical infrastructure for sustainable development, including Roads, energy, public buildings and broad-band Capability  </a:t>
            </a:r>
          </a:p>
          <a:p>
            <a:pPr marL="1200150" lvl="2" indent="-285750">
              <a:buFont typeface="Wingdings" panose="05000000000000000000" pitchFamily="2" charset="2"/>
              <a:buChar char="q"/>
            </a:pPr>
            <a:r>
              <a:rPr lang="en-US" sz="2500" dirty="0">
                <a:latin typeface="Century Schoolbook" panose="02040604050505020304" pitchFamily="18" charset="0"/>
              </a:rPr>
              <a:t>Increased support to the social sector for human capital development and protect the vulnerable population to leave no one behind and </a:t>
            </a:r>
          </a:p>
          <a:p>
            <a:pPr marL="1200150" lvl="2" indent="-285750">
              <a:buFont typeface="Wingdings" panose="05000000000000000000" pitchFamily="2" charset="2"/>
              <a:buChar char="q"/>
            </a:pPr>
            <a:r>
              <a:rPr lang="en-US" sz="2500" dirty="0">
                <a:latin typeface="Century Schoolbook" panose="02040604050505020304" pitchFamily="18" charset="0"/>
              </a:rPr>
              <a:t>Mainstream Gender in all development policies and programmes and empower women and youth as drivers of growth and nation building </a:t>
            </a:r>
          </a:p>
          <a:p>
            <a:pPr marL="1200150" lvl="2" indent="-285750">
              <a:buFont typeface="Wingdings" panose="05000000000000000000" pitchFamily="2" charset="2"/>
              <a:buChar char="q"/>
            </a:pPr>
            <a:endParaRPr lang="en-US" sz="2500" dirty="0">
              <a:latin typeface="Century Schoolbook" panose="02040604050505020304" pitchFamily="18" charset="0"/>
            </a:endParaRPr>
          </a:p>
          <a:p>
            <a:pPr lvl="2"/>
            <a:r>
              <a:rPr lang="en-US" sz="2500" dirty="0">
                <a:latin typeface="Century Schoolbook" panose="02040604050505020304" pitchFamily="18" charset="0"/>
              </a:rPr>
              <a:t> </a:t>
            </a:r>
          </a:p>
          <a:p>
            <a:pPr marL="1200150" lvl="2" indent="-285750">
              <a:buFont typeface="Wingdings" panose="05000000000000000000" pitchFamily="2" charset="2"/>
              <a:buChar char="q"/>
            </a:pPr>
            <a:endParaRPr lang="en-US" sz="2800" dirty="0">
              <a:latin typeface="Century Schoolbook" panose="02040604050505020304" pitchFamily="18" charset="0"/>
            </a:endParaRPr>
          </a:p>
          <a:p>
            <a:r>
              <a:rPr lang="en-US" sz="2800" dirty="0">
                <a:latin typeface="Century Schoolbook" panose="02040604050505020304" pitchFamily="18" charset="0"/>
              </a:rPr>
              <a:t>	</a:t>
            </a:r>
          </a:p>
          <a:p>
            <a:endParaRPr lang="en-US" sz="2800" dirty="0">
              <a:latin typeface="Century Schoolbook" panose="02040604050505020304" pitchFamily="18" charset="0"/>
            </a:endParaRPr>
          </a:p>
          <a:p>
            <a:pPr marL="285750" indent="-285750">
              <a:buFont typeface="Wingdings" panose="05000000000000000000" pitchFamily="2" charset="2"/>
              <a:buChar char="q"/>
            </a:pPr>
            <a:endParaRPr lang="en-US" sz="2800" dirty="0">
              <a:latin typeface="Century Schoolbook" panose="02040604050505020304" pitchFamily="18" charset="0"/>
            </a:endParaRPr>
          </a:p>
          <a:p>
            <a:r>
              <a:rPr lang="en-US" sz="2800" dirty="0">
                <a:latin typeface="Century Schoolbook" panose="02040604050505020304" pitchFamily="18" charset="0"/>
              </a:rPr>
              <a:t> </a:t>
            </a:r>
          </a:p>
          <a:p>
            <a:r>
              <a:rPr lang="en-US" sz="2800" dirty="0">
                <a:latin typeface="Century Schoolbook" panose="02040604050505020304" pitchFamily="18" charset="0"/>
              </a:rPr>
              <a:t> </a:t>
            </a:r>
            <a:r>
              <a:rPr lang="en-US" sz="2700" dirty="0">
                <a:latin typeface="Century Schoolbook" panose="02040604050505020304" pitchFamily="18" charset="0"/>
              </a:rPr>
              <a:t>  </a:t>
            </a:r>
          </a:p>
          <a:p>
            <a:pPr marL="285750" indent="-285750">
              <a:buFont typeface="Wingdings" panose="05000000000000000000" pitchFamily="2" charset="2"/>
              <a:buChar char="q"/>
            </a:pPr>
            <a:endParaRPr lang="en-NG" dirty="0"/>
          </a:p>
        </p:txBody>
      </p:sp>
    </p:spTree>
    <p:extLst>
      <p:ext uri="{BB962C8B-B14F-4D97-AF65-F5344CB8AC3E}">
        <p14:creationId xmlns:p14="http://schemas.microsoft.com/office/powerpoint/2010/main" val="990835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 </a:t>
            </a:r>
            <a:r>
              <a:rPr lang="en-US" sz="3600" b="1" dirty="0">
                <a:latin typeface="Century Schoolbook" panose="02040604050505020304" pitchFamily="18" charset="0"/>
              </a:rPr>
              <a:t>Purpose of Review of Current Debt Management Policy Framework    </a:t>
            </a:r>
            <a:endParaRPr lang="en-NG" sz="36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171575"/>
            <a:ext cx="11868150" cy="557212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r>
              <a:rPr lang="en-US" sz="2600" dirty="0">
                <a:latin typeface="Century Schoolbook" panose="02040604050505020304" pitchFamily="18" charset="0"/>
              </a:rPr>
              <a:t>Debt Management Policy Framework provides policy guidance for the development of the Debt Strategy and its implementation </a:t>
            </a:r>
          </a:p>
          <a:p>
            <a:endParaRPr lang="en-US" sz="2600" dirty="0">
              <a:latin typeface="Century Schoolbook" panose="02040604050505020304" pitchFamily="18" charset="0"/>
            </a:endParaRPr>
          </a:p>
          <a:p>
            <a:pPr marL="457200" indent="-457200">
              <a:buFont typeface="Wingdings" panose="05000000000000000000" pitchFamily="2" charset="2"/>
              <a:buChar char="v"/>
            </a:pPr>
            <a:r>
              <a:rPr lang="en-US" sz="2600" dirty="0">
                <a:latin typeface="Century Schoolbook" panose="02040604050505020304" pitchFamily="18" charset="0"/>
              </a:rPr>
              <a:t>Current Debt Management Policy Framework was designed to cover 2021-2023, thus requiring a new framework for the next medium term</a:t>
            </a:r>
          </a:p>
          <a:p>
            <a:r>
              <a:rPr lang="en-US" sz="2600" dirty="0">
                <a:latin typeface="Century Schoolbook" panose="02040604050505020304" pitchFamily="18" charset="0"/>
              </a:rPr>
              <a:t> </a:t>
            </a:r>
          </a:p>
          <a:p>
            <a:pPr marL="457200" indent="-457200">
              <a:buFont typeface="Wingdings" panose="05000000000000000000" pitchFamily="2" charset="2"/>
              <a:buChar char="v"/>
            </a:pPr>
            <a:r>
              <a:rPr lang="en-US" sz="2600" dirty="0">
                <a:latin typeface="Century Schoolbook" panose="02040604050505020304" pitchFamily="18" charset="0"/>
              </a:rPr>
              <a:t>The revised Debt Management framework covers 2022-2025 with updated objectives, macroeconomic assumptions, legal and institutional framework and portfolio Risk Management framework </a:t>
            </a:r>
          </a:p>
          <a:p>
            <a:endParaRPr lang="en-US" sz="2600" dirty="0">
              <a:latin typeface="Century Schoolbook" panose="02040604050505020304" pitchFamily="18" charset="0"/>
            </a:endParaRPr>
          </a:p>
          <a:p>
            <a:endParaRPr lang="en-US" sz="2600" dirty="0">
              <a:latin typeface="Century Schoolbook" panose="02040604050505020304" pitchFamily="18" charset="0"/>
            </a:endParaRP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68749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  Policy Objectives of the Revised Debt Management Policy Framework </a:t>
            </a:r>
            <a:r>
              <a:rPr lang="en-US" sz="3600" b="1" dirty="0">
                <a:latin typeface="Century Schoolbook" panose="02040604050505020304" pitchFamily="18" charset="0"/>
              </a:rPr>
              <a:t>    </a:t>
            </a:r>
            <a:endParaRPr lang="en-NG" sz="36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285874"/>
            <a:ext cx="11868150" cy="557212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r>
              <a:rPr lang="en-US" sz="2400" dirty="0">
                <a:latin typeface="Century Schoolbook" panose="02040604050505020304" pitchFamily="18" charset="0"/>
              </a:rPr>
              <a:t>Keeping the costs and risks of debt as low as possible, and thereby</a:t>
            </a:r>
          </a:p>
          <a:p>
            <a:r>
              <a:rPr lang="en-US" sz="2400" dirty="0">
                <a:latin typeface="Century Schoolbook" panose="02040604050505020304" pitchFamily="18" charset="0"/>
              </a:rPr>
              <a:t> </a:t>
            </a:r>
          </a:p>
          <a:p>
            <a:pPr marL="457200" indent="-457200">
              <a:buFont typeface="Wingdings" panose="05000000000000000000" pitchFamily="2" charset="2"/>
              <a:buChar char="v"/>
            </a:pPr>
            <a:r>
              <a:rPr lang="en-US" sz="2400" dirty="0">
                <a:latin typeface="Century Schoolbook" panose="02040604050505020304" pitchFamily="18" charset="0"/>
              </a:rPr>
              <a:t>Keeping debt levels sustainable over the Medium to long term to ensure  that debts can be repaid timely, reinforcing fiscal sustainability, macroeconomic stability and sustained growth in the medium to long term </a:t>
            </a:r>
          </a:p>
          <a:p>
            <a:endParaRPr lang="en-US" sz="2400" dirty="0">
              <a:latin typeface="Century Schoolbook" panose="02040604050505020304" pitchFamily="18" charset="0"/>
            </a:endParaRPr>
          </a:p>
          <a:p>
            <a:pPr marL="457200" indent="-457200">
              <a:buFont typeface="Wingdings" panose="05000000000000000000" pitchFamily="2" charset="2"/>
              <a:buChar char="v"/>
            </a:pPr>
            <a:r>
              <a:rPr lang="en-US" sz="2400" dirty="0">
                <a:latin typeface="Century Schoolbook" panose="02040604050505020304" pitchFamily="18" charset="0"/>
              </a:rPr>
              <a:t>The Debt Management Policy framework is hinged on the principles of cost reduction and sustainability, with special emphasis on the debt limits set-out in the PFMAA Act of 2011 ( Debt not exceeding 20% of GDP; Debt Servicing not exceeding 5% of Aggregate Generated Revenue </a:t>
            </a:r>
          </a:p>
          <a:p>
            <a:r>
              <a:rPr lang="en-US" sz="2400" dirty="0">
                <a:latin typeface="Century Schoolbook" panose="02040604050505020304" pitchFamily="18" charset="0"/>
              </a:rPr>
              <a:t>   </a:t>
            </a: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4289017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1"/>
            <a:ext cx="12115800" cy="1047750"/>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  </a:t>
            </a:r>
          </a:p>
          <a:p>
            <a:pPr algn="ctr"/>
            <a:r>
              <a:rPr lang="en-US" sz="4000" b="1" dirty="0">
                <a:latin typeface="Century Schoolbook" panose="02040604050505020304" pitchFamily="18" charset="0"/>
              </a:rPr>
              <a:t>DMP: Guidelines for Debt Sources and Costs  </a:t>
            </a:r>
            <a:r>
              <a:rPr lang="en-US" sz="3600" b="1" dirty="0">
                <a:latin typeface="Century Schoolbook" panose="02040604050505020304" pitchFamily="18" charset="0"/>
              </a:rPr>
              <a:t>    </a:t>
            </a:r>
            <a:endParaRPr lang="en-NG" sz="36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245704"/>
            <a:ext cx="11868150" cy="561229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endParaRPr lang="en-US" sz="2800" dirty="0">
              <a:latin typeface="Century Schoolbook" panose="02040604050505020304" pitchFamily="18" charset="0"/>
            </a:endParaRPr>
          </a:p>
          <a:p>
            <a:r>
              <a:rPr lang="en-US" sz="2600" dirty="0">
                <a:latin typeface="Century Schoolbook" panose="02040604050505020304" pitchFamily="18" charset="0"/>
              </a:rPr>
              <a:t> </a:t>
            </a:r>
          </a:p>
          <a:p>
            <a:endParaRPr lang="en-US" sz="24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A major objective of Government in the Implementation of the Debt Management Policy Framework is to keep the cost of borrowing within the limits of PFMA Act 2011; Its policy implication are as follows:   </a:t>
            </a:r>
          </a:p>
          <a:p>
            <a:endParaRPr lang="en-US" sz="2300" dirty="0">
              <a:latin typeface="Century Schoolbook" panose="02040604050505020304" pitchFamily="18" charset="0"/>
            </a:endParaRPr>
          </a:p>
          <a:p>
            <a:pPr marL="914400" lvl="1" indent="-457200">
              <a:buFont typeface="Wingdings" panose="05000000000000000000" pitchFamily="2" charset="2"/>
              <a:buChar char="v"/>
            </a:pPr>
            <a:r>
              <a:rPr lang="en-US" sz="2300" dirty="0">
                <a:latin typeface="Century Schoolbook" panose="02040604050505020304" pitchFamily="18" charset="0"/>
              </a:rPr>
              <a:t>Therefore, all loans must be procured on ‘ Concessional Terms’ </a:t>
            </a:r>
          </a:p>
          <a:p>
            <a:pPr marL="914400" lvl="1" indent="-457200">
              <a:buFont typeface="Wingdings" panose="05000000000000000000" pitchFamily="2" charset="2"/>
              <a:buChar char="v"/>
            </a:pPr>
            <a:r>
              <a:rPr lang="en-US" sz="2300" dirty="0">
                <a:latin typeface="Century Schoolbook" panose="02040604050505020304" pitchFamily="18" charset="0"/>
              </a:rPr>
              <a:t>All Loans must  have a minimum Grant element of 35% which means that Government will only contract loans with:</a:t>
            </a:r>
          </a:p>
          <a:p>
            <a:pPr marL="1371600" lvl="2" indent="-457200">
              <a:buFont typeface="Wingdings" panose="05000000000000000000" pitchFamily="2" charset="2"/>
              <a:buChar char="v"/>
            </a:pPr>
            <a:r>
              <a:rPr lang="en-US" sz="2300" dirty="0">
                <a:latin typeface="Century Schoolbook" panose="02040604050505020304" pitchFamily="18" charset="0"/>
              </a:rPr>
              <a:t>very low interest Rates ( less than one percent),</a:t>
            </a:r>
          </a:p>
          <a:p>
            <a:pPr marL="1371600" lvl="2" indent="-457200">
              <a:buFont typeface="Wingdings" panose="05000000000000000000" pitchFamily="2" charset="2"/>
              <a:buChar char="v"/>
            </a:pPr>
            <a:r>
              <a:rPr lang="en-US" sz="2300" dirty="0">
                <a:latin typeface="Century Schoolbook" panose="02040604050505020304" pitchFamily="18" charset="0"/>
              </a:rPr>
              <a:t>long grace periods before they begin to be repaid ( over 10 years), and</a:t>
            </a:r>
          </a:p>
          <a:p>
            <a:pPr marL="1371600" lvl="2" indent="-457200">
              <a:buFont typeface="Wingdings" panose="05000000000000000000" pitchFamily="2" charset="2"/>
              <a:buChar char="v"/>
            </a:pPr>
            <a:r>
              <a:rPr lang="en-US" sz="2300" dirty="0">
                <a:latin typeface="Century Schoolbook" panose="02040604050505020304" pitchFamily="18" charset="0"/>
              </a:rPr>
              <a:t>long repayment periods thereafter ( over 30 years) </a:t>
            </a:r>
          </a:p>
          <a:p>
            <a:pPr lvl="2"/>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In order to comply with the PFMA Act 2011, the Government will obtain the best possible terms from bilateral lenders, and draw substantially from the Concessional windows, </a:t>
            </a:r>
          </a:p>
          <a:p>
            <a:pPr marL="457200" indent="-457200">
              <a:buFont typeface="Wingdings" panose="05000000000000000000" pitchFamily="2" charset="2"/>
              <a:buChar char="v"/>
            </a:pPr>
            <a:r>
              <a:rPr lang="en-US" sz="2300" dirty="0">
                <a:latin typeface="Century Schoolbook" panose="02040604050505020304" pitchFamily="18" charset="0"/>
              </a:rPr>
              <a:t>It will avoid all ‘Commercial debts, including credit lines, revolving facilities and bridging loans’ </a:t>
            </a:r>
          </a:p>
          <a:p>
            <a:r>
              <a:rPr lang="en-US" sz="2400" dirty="0">
                <a:latin typeface="Century Schoolbook" panose="02040604050505020304" pitchFamily="18" charset="0"/>
              </a:rPr>
              <a:t> </a:t>
            </a:r>
          </a:p>
          <a:p>
            <a:r>
              <a:rPr lang="en-US" sz="2400" dirty="0">
                <a:latin typeface="Century Schoolbook" panose="02040604050505020304" pitchFamily="18" charset="0"/>
              </a:rPr>
              <a:t>   </a:t>
            </a: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1320704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0"/>
            <a:ext cx="12115800" cy="13049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entury Schoolbook" panose="02040604050505020304" pitchFamily="18" charset="0"/>
              </a:rPr>
              <a:t> DMP: Risk Management Guidelines   </a:t>
            </a:r>
            <a:r>
              <a:rPr lang="en-US" sz="3600" b="1" dirty="0">
                <a:latin typeface="Century Schoolbook" panose="02040604050505020304" pitchFamily="18" charset="0"/>
              </a:rPr>
              <a:t>    </a:t>
            </a:r>
            <a:endParaRPr lang="en-NG" sz="36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304925"/>
            <a:ext cx="11868150" cy="543877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endParaRPr lang="en-US" sz="2800" dirty="0">
              <a:latin typeface="Century Schoolbook" panose="02040604050505020304" pitchFamily="18" charset="0"/>
            </a:endParaRPr>
          </a:p>
          <a:p>
            <a:r>
              <a:rPr lang="en-US" sz="2600" dirty="0">
                <a:latin typeface="Century Schoolbook" panose="02040604050505020304" pitchFamily="18" charset="0"/>
              </a:rPr>
              <a:t> </a:t>
            </a:r>
          </a:p>
          <a:p>
            <a:pPr marL="457200" indent="-457200">
              <a:buFont typeface="Wingdings" panose="05000000000000000000" pitchFamily="2" charset="2"/>
              <a:buChar char="v"/>
            </a:pPr>
            <a:endParaRPr lang="en-US" sz="2300" dirty="0">
              <a:latin typeface="Century Schoolbook" panose="02040604050505020304" pitchFamily="18" charset="0"/>
            </a:endParaRPr>
          </a:p>
          <a:p>
            <a:endParaRPr lang="en-US" sz="2300" dirty="0">
              <a:latin typeface="Century Schoolbook" panose="02040604050505020304" pitchFamily="18" charset="0"/>
            </a:endParaRPr>
          </a:p>
          <a:p>
            <a:pPr marL="457200" indent="-457200">
              <a:buFont typeface="Wingdings" panose="05000000000000000000" pitchFamily="2" charset="2"/>
              <a:buChar char="v"/>
            </a:pPr>
            <a:endParaRPr lang="en-US" sz="2300" dirty="0">
              <a:latin typeface="Century Schoolbook" panose="02040604050505020304" pitchFamily="18" charset="0"/>
            </a:endParaRPr>
          </a:p>
          <a:p>
            <a:pPr marL="457200" indent="-457200">
              <a:buFont typeface="Wingdings" panose="05000000000000000000" pitchFamily="2" charset="2"/>
              <a:buChar char="v"/>
            </a:pPr>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100" dirty="0">
                <a:latin typeface="Century Schoolbook" panose="02040604050505020304" pitchFamily="18" charset="0"/>
              </a:rPr>
              <a:t>The Third Objective of the DMP was to minimize debt-related risks, namely:</a:t>
            </a:r>
          </a:p>
          <a:p>
            <a:pPr marL="1371600" lvl="2" indent="-457200">
              <a:buFont typeface="Wingdings" panose="05000000000000000000" pitchFamily="2" charset="2"/>
              <a:buChar char="v"/>
            </a:pPr>
            <a:r>
              <a:rPr lang="en-US" sz="2100" dirty="0">
                <a:latin typeface="Century Schoolbook" panose="02040604050505020304" pitchFamily="18" charset="0"/>
              </a:rPr>
              <a:t>Financial Risks, Refinancing risks, and Contingent Liability Risks </a:t>
            </a:r>
          </a:p>
          <a:p>
            <a:pPr marL="457200" indent="-457200">
              <a:buFont typeface="Wingdings" panose="05000000000000000000" pitchFamily="2" charset="2"/>
              <a:buChar char="v"/>
            </a:pPr>
            <a:r>
              <a:rPr lang="en-US" sz="2100" dirty="0">
                <a:latin typeface="Century Schoolbook" panose="02040604050505020304" pitchFamily="18" charset="0"/>
              </a:rPr>
              <a:t> To measure the implementation of these risks requires</a:t>
            </a:r>
          </a:p>
          <a:p>
            <a:pPr marL="1371600" lvl="2" indent="-457200">
              <a:buFont typeface="Wingdings" panose="05000000000000000000" pitchFamily="2" charset="2"/>
              <a:buChar char="v"/>
            </a:pPr>
            <a:r>
              <a:rPr lang="en-US" sz="2100" dirty="0">
                <a:latin typeface="Century Schoolbook" panose="02040604050505020304" pitchFamily="18" charset="0"/>
              </a:rPr>
              <a:t>All debts will be borrowed on fixed- rate terms in order to guard against interest rate risks – in tandem with borrowing guidelines that maximizes only concessional loans </a:t>
            </a:r>
          </a:p>
          <a:p>
            <a:pPr marL="1371600" lvl="2" indent="-457200">
              <a:buFont typeface="Wingdings" panose="05000000000000000000" pitchFamily="2" charset="2"/>
              <a:buChar char="v"/>
            </a:pPr>
            <a:r>
              <a:rPr lang="en-US" sz="2100" dirty="0">
                <a:latin typeface="Century Schoolbook" panose="02040604050505020304" pitchFamily="18" charset="0"/>
              </a:rPr>
              <a:t>To mitigate Currency  risk, all external debts must be borrowed in currencies with which South Sudan keeps its external Reserves </a:t>
            </a:r>
          </a:p>
          <a:p>
            <a:pPr marL="1371600" lvl="2" indent="-457200">
              <a:buFont typeface="Wingdings" panose="05000000000000000000" pitchFamily="2" charset="2"/>
              <a:buChar char="v"/>
            </a:pPr>
            <a:r>
              <a:rPr lang="en-US" sz="2100" dirty="0">
                <a:latin typeface="Century Schoolbook" panose="02040604050505020304" pitchFamily="18" charset="0"/>
              </a:rPr>
              <a:t>To reduce the amount of debt servicing falling due on in any one year at the same time, focus should be on loans with longer maturity periods against shorter maturity periods </a:t>
            </a:r>
          </a:p>
          <a:p>
            <a:pPr marL="1371600" lvl="2" indent="-457200">
              <a:buFont typeface="Wingdings" panose="05000000000000000000" pitchFamily="2" charset="2"/>
              <a:buChar char="v"/>
            </a:pPr>
            <a:r>
              <a:rPr lang="en-US" sz="2100" dirty="0">
                <a:latin typeface="Century Schoolbook" panose="02040604050505020304" pitchFamily="18" charset="0"/>
              </a:rPr>
              <a:t>To adopt a highly prudent policy aimed at reducing fiscal risks associated with contingent liabilities, Government will not guarantee borrowing by entities, no on-lending, and avoid all off-budget arrangements such as PPPs </a:t>
            </a:r>
          </a:p>
          <a:p>
            <a:pPr marL="1371600" lvl="2" indent="-457200">
              <a:buFont typeface="Wingdings" panose="05000000000000000000" pitchFamily="2" charset="2"/>
              <a:buChar char="v"/>
            </a:pPr>
            <a:r>
              <a:rPr lang="en-US" sz="2100" dirty="0">
                <a:latin typeface="Century Schoolbook" panose="02040604050505020304" pitchFamily="18" charset="0"/>
              </a:rPr>
              <a:t>In line with Oil revenue Act, Government will not use any oil or other measures as collateral, guarantees or repayment methods  </a:t>
            </a:r>
          </a:p>
          <a:p>
            <a:pPr lvl="2"/>
            <a:endParaRPr lang="en-US" sz="2300" dirty="0">
              <a:latin typeface="Century Schoolbook" panose="02040604050505020304" pitchFamily="18" charset="0"/>
            </a:endParaRPr>
          </a:p>
          <a:p>
            <a:pPr marL="1371600" lvl="2" indent="-457200">
              <a:buFont typeface="Wingdings" panose="05000000000000000000" pitchFamily="2" charset="2"/>
              <a:buChar char="v"/>
            </a:pPr>
            <a:endParaRPr lang="en-US" sz="2300" dirty="0">
              <a:latin typeface="Century Schoolbook" panose="02040604050505020304" pitchFamily="18" charset="0"/>
            </a:endParaRPr>
          </a:p>
          <a:p>
            <a:pPr lvl="2"/>
            <a:endParaRPr lang="en-US" sz="2300" dirty="0">
              <a:latin typeface="Century Schoolbook" panose="02040604050505020304" pitchFamily="18" charset="0"/>
            </a:endParaRPr>
          </a:p>
          <a:p>
            <a:r>
              <a:rPr lang="en-US" sz="2400" dirty="0">
                <a:latin typeface="Century Schoolbook" panose="02040604050505020304" pitchFamily="18" charset="0"/>
              </a:rPr>
              <a:t> </a:t>
            </a:r>
          </a:p>
          <a:p>
            <a:r>
              <a:rPr lang="en-US" sz="2400" dirty="0">
                <a:latin typeface="Century Schoolbook" panose="02040604050505020304" pitchFamily="18" charset="0"/>
              </a:rPr>
              <a:t>   </a:t>
            </a: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1670924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005930-920C-A988-21B8-C28CAD1DA643}"/>
              </a:ext>
            </a:extLst>
          </p:cNvPr>
          <p:cNvSpPr/>
          <p:nvPr/>
        </p:nvSpPr>
        <p:spPr>
          <a:xfrm>
            <a:off x="0" y="0"/>
            <a:ext cx="12115800" cy="1304925"/>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latin typeface="Century Schoolbook" panose="02040604050505020304" pitchFamily="18" charset="0"/>
              </a:rPr>
              <a:t>Issues considered in the Review of </a:t>
            </a:r>
          </a:p>
          <a:p>
            <a:pPr algn="ctr"/>
            <a:r>
              <a:rPr lang="en-US" sz="3600" b="1" dirty="0">
                <a:latin typeface="Century Schoolbook" panose="02040604050505020304" pitchFamily="18" charset="0"/>
              </a:rPr>
              <a:t>Current  Debt Management Policy Framework      </a:t>
            </a:r>
            <a:endParaRPr lang="en-NG" sz="3600" b="1" dirty="0">
              <a:latin typeface="Century Schoolbook" panose="02040604050505020304" pitchFamily="18" charset="0"/>
            </a:endParaRPr>
          </a:p>
        </p:txBody>
      </p:sp>
      <p:sp>
        <p:nvSpPr>
          <p:cNvPr id="3" name="Rectangle 2">
            <a:extLst>
              <a:ext uri="{FF2B5EF4-FFF2-40B4-BE49-F238E27FC236}">
                <a16:creationId xmlns:a16="http://schemas.microsoft.com/office/drawing/2014/main" id="{E1DF9BE1-270C-0343-C6C8-215DA81AAF4C}"/>
              </a:ext>
            </a:extLst>
          </p:cNvPr>
          <p:cNvSpPr/>
          <p:nvPr/>
        </p:nvSpPr>
        <p:spPr>
          <a:xfrm>
            <a:off x="161925" y="1466849"/>
            <a:ext cx="11868150" cy="527685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800" dirty="0">
              <a:latin typeface="Century Schoolbook" panose="02040604050505020304" pitchFamily="18" charset="0"/>
            </a:endParaRPr>
          </a:p>
          <a:p>
            <a:pPr marL="457200" indent="-457200">
              <a:buFont typeface="Wingdings" panose="05000000000000000000" pitchFamily="2" charset="2"/>
              <a:buChar char="v"/>
            </a:pPr>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PFMA Act 2011 legislated debt limits of  20% of GDP and 5 % of Debt Servicing understates the debt carrying  capacity of the economy to borrow- This section of the Act needs to be amended </a:t>
            </a:r>
          </a:p>
          <a:p>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 It is not possible to borrow all debts at fixed interest rates given that sources for concessional loans remain limited and commercial loans offer opportunity to bridge the gap </a:t>
            </a:r>
          </a:p>
          <a:p>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Mitigating Currency Risk: is to ensure that all external debts are contracted in currency in which South Sudan keeps its reserves.</a:t>
            </a:r>
          </a:p>
          <a:p>
            <a:endParaRPr lang="en-US" sz="2300" dirty="0">
              <a:latin typeface="Century Schoolbook" panose="02040604050505020304" pitchFamily="18" charset="0"/>
            </a:endParaRPr>
          </a:p>
          <a:p>
            <a:pPr marL="457200" indent="-457200">
              <a:buFont typeface="Wingdings" panose="05000000000000000000" pitchFamily="2" charset="2"/>
              <a:buChar char="v"/>
            </a:pPr>
            <a:r>
              <a:rPr lang="en-US" sz="2300" dirty="0">
                <a:latin typeface="Century Schoolbook" panose="02040604050505020304" pitchFamily="18" charset="0"/>
              </a:rPr>
              <a:t> Contingent liabilities and off-budget arrangements cannot be completely avoided, but can be controlled through regulations, given that government needs to encourage state led industrialization.  </a:t>
            </a:r>
          </a:p>
          <a:p>
            <a:r>
              <a:rPr lang="en-US" sz="2400" dirty="0">
                <a:latin typeface="Century Schoolbook" panose="02040604050505020304" pitchFamily="18" charset="0"/>
              </a:rPr>
              <a:t> </a:t>
            </a:r>
          </a:p>
          <a:p>
            <a:r>
              <a:rPr lang="en-US" sz="2400" dirty="0">
                <a:latin typeface="Century Schoolbook" panose="02040604050505020304" pitchFamily="18" charset="0"/>
              </a:rPr>
              <a:t> </a:t>
            </a:r>
          </a:p>
          <a:p>
            <a:pPr marL="457200" indent="-457200">
              <a:buFont typeface="Wingdings" panose="05000000000000000000" pitchFamily="2" charset="2"/>
              <a:buChar char="v"/>
            </a:pPr>
            <a:endParaRPr lang="en-US" sz="2300" dirty="0">
              <a:latin typeface="Century Schoolbook" panose="02040604050505020304" pitchFamily="18" charset="0"/>
            </a:endParaRPr>
          </a:p>
          <a:p>
            <a:endParaRPr lang="en-US" sz="2300" dirty="0">
              <a:latin typeface="Century Schoolbook" panose="02040604050505020304" pitchFamily="18" charset="0"/>
            </a:endParaRPr>
          </a:p>
          <a:p>
            <a:pPr marL="457200" indent="-457200">
              <a:buFont typeface="Wingdings" panose="05000000000000000000" pitchFamily="2" charset="2"/>
              <a:buChar char="v"/>
            </a:pPr>
            <a:endParaRPr lang="en-US" sz="2300" dirty="0">
              <a:latin typeface="Century Schoolbook" panose="02040604050505020304" pitchFamily="18" charset="0"/>
            </a:endParaRPr>
          </a:p>
          <a:p>
            <a:pPr marL="457200" indent="-457200">
              <a:buFont typeface="Wingdings" panose="05000000000000000000" pitchFamily="2" charset="2"/>
              <a:buChar char="v"/>
            </a:pPr>
            <a:endParaRPr lang="en-US" sz="2300" dirty="0">
              <a:latin typeface="Century Schoolbook" panose="02040604050505020304" pitchFamily="18" charset="0"/>
            </a:endParaRPr>
          </a:p>
          <a:p>
            <a:pPr marL="1371600" lvl="2" indent="-457200">
              <a:buFont typeface="Wingdings" panose="05000000000000000000" pitchFamily="2" charset="2"/>
              <a:buChar char="v"/>
            </a:pPr>
            <a:r>
              <a:rPr lang="en-US" sz="2100" dirty="0">
                <a:latin typeface="Century Schoolbook" panose="02040604050505020304" pitchFamily="18" charset="0"/>
              </a:rPr>
              <a:t>  </a:t>
            </a:r>
          </a:p>
          <a:p>
            <a:pPr lvl="2"/>
            <a:endParaRPr lang="en-US" sz="2300" dirty="0">
              <a:latin typeface="Century Schoolbook" panose="02040604050505020304" pitchFamily="18" charset="0"/>
            </a:endParaRPr>
          </a:p>
          <a:p>
            <a:pPr marL="1371600" lvl="2" indent="-457200">
              <a:buFont typeface="Wingdings" panose="05000000000000000000" pitchFamily="2" charset="2"/>
              <a:buChar char="v"/>
            </a:pPr>
            <a:endParaRPr lang="en-US" sz="2300" dirty="0">
              <a:latin typeface="Century Schoolbook" panose="02040604050505020304" pitchFamily="18" charset="0"/>
            </a:endParaRPr>
          </a:p>
          <a:p>
            <a:pPr lvl="2"/>
            <a:endParaRPr lang="en-US" sz="2300" dirty="0">
              <a:latin typeface="Century Schoolbook" panose="02040604050505020304" pitchFamily="18" charset="0"/>
            </a:endParaRPr>
          </a:p>
          <a:p>
            <a:r>
              <a:rPr lang="en-US" sz="2400" dirty="0">
                <a:latin typeface="Century Schoolbook" panose="02040604050505020304" pitchFamily="18" charset="0"/>
              </a:rPr>
              <a:t> </a:t>
            </a:r>
          </a:p>
          <a:p>
            <a:r>
              <a:rPr lang="en-US" sz="2400" dirty="0">
                <a:latin typeface="Century Schoolbook" panose="02040604050505020304" pitchFamily="18" charset="0"/>
              </a:rPr>
              <a:t>   </a:t>
            </a:r>
          </a:p>
          <a:p>
            <a:endParaRPr lang="en-US" sz="2800" dirty="0">
              <a:latin typeface="Century Schoolbook" panose="02040604050505020304" pitchFamily="18" charset="0"/>
            </a:endParaRPr>
          </a:p>
        </p:txBody>
      </p:sp>
    </p:spTree>
    <p:extLst>
      <p:ext uri="{BB962C8B-B14F-4D97-AF65-F5344CB8AC3E}">
        <p14:creationId xmlns:p14="http://schemas.microsoft.com/office/powerpoint/2010/main" val="401912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4673</TotalTime>
  <Words>2252</Words>
  <Application>Microsoft Office PowerPoint</Application>
  <PresentationFormat>Widescreen</PresentationFormat>
  <Paragraphs>332</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Calibri Light</vt:lpstr>
      <vt:lpstr>Century Schoolbook</vt:lpstr>
      <vt:lpstr>Gill Sans MT</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Percentage Distribution and Features of External Financing Sources    </vt:lpstr>
      <vt:lpstr> Percentage Distribution of DEBT SERVICE Obligations of External Loans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KANU, OHUCHE FRIDAY</dc:creator>
  <cp:lastModifiedBy>Benjamin Koyongwa</cp:lastModifiedBy>
  <cp:revision>30</cp:revision>
  <dcterms:created xsi:type="dcterms:W3CDTF">2023-07-03T02:36:36Z</dcterms:created>
  <dcterms:modified xsi:type="dcterms:W3CDTF">2023-09-08T07:15:54Z</dcterms:modified>
</cp:coreProperties>
</file>