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91" r:id="rId2"/>
    <p:sldId id="258" r:id="rId3"/>
    <p:sldId id="261" r:id="rId4"/>
    <p:sldId id="270" r:id="rId5"/>
    <p:sldId id="260" r:id="rId6"/>
    <p:sldId id="259" r:id="rId7"/>
    <p:sldId id="262" r:id="rId8"/>
    <p:sldId id="263" r:id="rId9"/>
    <p:sldId id="268" r:id="rId10"/>
    <p:sldId id="269" r:id="rId11"/>
    <p:sldId id="264" r:id="rId12"/>
    <p:sldId id="267" r:id="rId13"/>
    <p:sldId id="295" r:id="rId14"/>
    <p:sldId id="271" r:id="rId15"/>
    <p:sldId id="272" r:id="rId16"/>
    <p:sldId id="296" r:id="rId17"/>
    <p:sldId id="273" r:id="rId18"/>
    <p:sldId id="274" r:id="rId19"/>
    <p:sldId id="297" r:id="rId20"/>
    <p:sldId id="298" r:id="rId21"/>
    <p:sldId id="275" r:id="rId22"/>
    <p:sldId id="276" r:id="rId23"/>
    <p:sldId id="277" r:id="rId24"/>
    <p:sldId id="278" r:id="rId25"/>
    <p:sldId id="279" r:id="rId26"/>
    <p:sldId id="299" r:id="rId27"/>
    <p:sldId id="300" r:id="rId28"/>
    <p:sldId id="283" r:id="rId29"/>
    <p:sldId id="284" r:id="rId30"/>
    <p:sldId id="285" r:id="rId31"/>
    <p:sldId id="293" r:id="rId32"/>
    <p:sldId id="290" r:id="rId33"/>
    <p:sldId id="294" r:id="rId34"/>
    <p:sldId id="280" r:id="rId35"/>
    <p:sldId id="265" r:id="rId36"/>
    <p:sldId id="281" r:id="rId37"/>
    <p:sldId id="282" r:id="rId38"/>
    <p:sldId id="286" r:id="rId39"/>
    <p:sldId id="287" r:id="rId40"/>
    <p:sldId id="257" r:id="rId41"/>
    <p:sldId id="289" r:id="rId42"/>
    <p:sldId id="301" r:id="rId43"/>
    <p:sldId id="288" r:id="rId44"/>
    <p:sldId id="256"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0" d="100"/>
          <a:sy n="80" d="100"/>
        </p:scale>
        <p:origin x="34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CDB67C5-7787-4E2D-8ED4-88B5D46B0C62}" type="datetimeFigureOut">
              <a:rPr lang="en-US" smtClean="0"/>
              <a:t>9/5/2023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0DF4A04-4903-4B84-8F0C-EB7955FB63B7}" type="slidenum">
              <a:rPr lang="en-US" smtClean="0"/>
              <a:t>‹#›</a:t>
            </a:fld>
            <a:endParaRPr lang="en-US"/>
          </a:p>
        </p:txBody>
      </p:sp>
    </p:spTree>
    <p:extLst>
      <p:ext uri="{BB962C8B-B14F-4D97-AF65-F5344CB8AC3E}">
        <p14:creationId xmlns:p14="http://schemas.microsoft.com/office/powerpoint/2010/main" val="235682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1"/>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tab pos="723903" algn="l"/>
                <a:tab pos="1447796" algn="l"/>
                <a:tab pos="2171699" algn="l"/>
                <a:tab pos="2895603" algn="l"/>
              </a:tabLst>
              <a:defRPr sz="1800" b="0" i="0" u="none" strike="noStrike" kern="0" cap="none" spc="0" baseline="0">
                <a:solidFill>
                  <a:srgbClr val="000000"/>
                </a:solidFill>
                <a:uFillTx/>
              </a:defRPr>
            </a:pPr>
            <a:fld id="{2DFF8319-85D0-42F9-99B3-0BB41D881556}" type="slidenum">
              <a:t>4</a:t>
            </a:fld>
            <a:endParaRPr lang="en-US" sz="1200" b="0" i="0" u="none" strike="noStrike" kern="1200" cap="none" spc="0" baseline="0">
              <a:solidFill>
                <a:srgbClr val="000000"/>
              </a:solidFill>
              <a:uFillTx/>
              <a:latin typeface="Arial" pitchFamily="34"/>
              <a:ea typeface=""/>
              <a:cs typeface=""/>
            </a:endParaRPr>
          </a:p>
        </p:txBody>
      </p:sp>
      <p:sp>
        <p:nvSpPr>
          <p:cNvPr id="3" name="Text Box 1"/>
          <p:cNvSpPr txBox="1"/>
          <p:nvPr/>
        </p:nvSpPr>
        <p:spPr>
          <a:xfrm>
            <a:off x="3813176" y="9369427"/>
            <a:ext cx="2916241" cy="488947"/>
          </a:xfrm>
          <a:prstGeom prst="rect">
            <a:avLst/>
          </a:prstGeom>
          <a:noFill/>
          <a:ln cap="flat">
            <a:noFill/>
          </a:ln>
        </p:spPr>
        <p:txBody>
          <a:bodyPr vert="horz" wrap="square" lIns="91083" tIns="46798" rIns="91083"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fld id="{A7D73D67-CA19-4872-93E8-DE1570A48679}" type="slidenum">
              <a:t>4</a:t>
            </a:fld>
            <a:endParaRPr lang="en-US" sz="1200" b="0" i="0" u="none" strike="noStrike" kern="1200" cap="none" spc="0" baseline="0">
              <a:solidFill>
                <a:srgbClr val="000000"/>
              </a:solidFill>
              <a:uFillTx/>
              <a:latin typeface="Arial" pitchFamily="34"/>
            </a:endParaRPr>
          </a:p>
        </p:txBody>
      </p:sp>
      <p:sp>
        <p:nvSpPr>
          <p:cNvPr id="4" name="Rectangle 2"/>
          <p:cNvSpPr>
            <a:spLocks noGrp="1" noRot="1" noChangeAspect="1"/>
          </p:cNvSpPr>
          <p:nvPr>
            <p:ph type="sldImg"/>
          </p:nvPr>
        </p:nvSpPr>
        <p:spPr>
          <a:xfrm>
            <a:off x="82550" y="739775"/>
            <a:ext cx="6572250" cy="3697288"/>
          </a:xfrm>
          <a:solidFill>
            <a:srgbClr val="FFFFFF"/>
          </a:solidFill>
        </p:spPr>
      </p:sp>
      <p:sp>
        <p:nvSpPr>
          <p:cNvPr id="5" name="Text Box 3"/>
          <p:cNvSpPr txBox="1">
            <a:spLocks noGrp="1"/>
          </p:cNvSpPr>
          <p:nvPr>
            <p:ph type="body" sz="quarter" idx="1"/>
          </p:nvPr>
        </p:nvSpPr>
        <p:spPr>
          <a:xfrm>
            <a:off x="673098" y="4684708"/>
            <a:ext cx="5389565" cy="4440234"/>
          </a:xfrm>
        </p:spPr>
        <p:txBody>
          <a:bodyPr tIns="44997" bIns="44997"/>
          <a:lstStyle/>
          <a:p>
            <a:pPr lvl="0">
              <a:spcBef>
                <a:spcPts val="54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a:latin typeface="Univers 57 Condensed" pitchFamily="34"/>
              <a:cs typeface="Lucida Sans Unicode" pitchFamily="34"/>
            </a:endParaRPr>
          </a:p>
          <a:p>
            <a:pPr lvl="0">
              <a:spcBef>
                <a:spcPts val="54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a:latin typeface="Univers 57 Condensed" pitchFamily="34"/>
              <a:cs typeface="Lucida Sans Unicode" pitchFamily="34"/>
            </a:endParaRPr>
          </a:p>
          <a:p>
            <a:pPr lvl="0">
              <a:spcBef>
                <a:spcPts val="54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a:latin typeface="Univers 57 Condensed" pitchFamily="34"/>
              <a:cs typeface="Lucida Sans Unicode" pitchFamily="34"/>
            </a:endParaRPr>
          </a:p>
        </p:txBody>
      </p:sp>
    </p:spTree>
    <p:extLst>
      <p:ext uri="{BB962C8B-B14F-4D97-AF65-F5344CB8AC3E}">
        <p14:creationId xmlns:p14="http://schemas.microsoft.com/office/powerpoint/2010/main" val="18600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1"/>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tab pos="723903" algn="l"/>
                <a:tab pos="1447796" algn="l"/>
                <a:tab pos="2171699" algn="l"/>
                <a:tab pos="2895603" algn="l"/>
              </a:tabLst>
              <a:defRPr sz="1800" b="0" i="0" u="none" strike="noStrike" kern="0" cap="none" spc="0" baseline="0">
                <a:solidFill>
                  <a:srgbClr val="000000"/>
                </a:solidFill>
                <a:uFillTx/>
              </a:defRPr>
            </a:pPr>
            <a:fld id="{69C54E33-B2E2-4C9A-976D-7B75E6F07C82}" type="slidenum">
              <a:t>7</a:t>
            </a:fld>
            <a:endParaRPr lang="en-US" sz="1200" b="0" i="0" u="none" strike="noStrike" kern="1200" cap="none" spc="0" baseline="0">
              <a:solidFill>
                <a:srgbClr val="000000"/>
              </a:solidFill>
              <a:uFillTx/>
              <a:latin typeface="Arial" pitchFamily="34"/>
              <a:ea typeface=""/>
              <a:cs typeface=""/>
            </a:endParaRPr>
          </a:p>
        </p:txBody>
      </p:sp>
      <p:sp>
        <p:nvSpPr>
          <p:cNvPr id="3" name="Text Box 1"/>
          <p:cNvSpPr txBox="1"/>
          <p:nvPr/>
        </p:nvSpPr>
        <p:spPr>
          <a:xfrm>
            <a:off x="3813176" y="9369427"/>
            <a:ext cx="2916241" cy="488947"/>
          </a:xfrm>
          <a:prstGeom prst="rect">
            <a:avLst/>
          </a:prstGeom>
          <a:noFill/>
          <a:ln cap="flat">
            <a:noFill/>
          </a:ln>
        </p:spPr>
        <p:txBody>
          <a:bodyPr vert="horz" wrap="square" lIns="91083" tIns="46798" rIns="91083"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fld id="{CE31B391-CCD3-4EAD-96CB-AACF2DD2E15E}" type="slidenum">
              <a:t>7</a:t>
            </a:fld>
            <a:endParaRPr lang="en-US" sz="1200" b="0" i="0" u="none" strike="noStrike" kern="1200" cap="none" spc="0" baseline="0">
              <a:solidFill>
                <a:srgbClr val="000000"/>
              </a:solidFill>
              <a:uFillTx/>
              <a:latin typeface="Arial" pitchFamily="34"/>
            </a:endParaRPr>
          </a:p>
        </p:txBody>
      </p:sp>
      <p:sp>
        <p:nvSpPr>
          <p:cNvPr id="4" name="Rectangle 2"/>
          <p:cNvSpPr>
            <a:spLocks noGrp="1" noRot="1" noChangeAspect="1"/>
          </p:cNvSpPr>
          <p:nvPr>
            <p:ph type="sldImg"/>
          </p:nvPr>
        </p:nvSpPr>
        <p:spPr>
          <a:xfrm>
            <a:off x="82550" y="739775"/>
            <a:ext cx="6572250" cy="3697288"/>
          </a:xfrm>
          <a:solidFill>
            <a:srgbClr val="FFFFFF"/>
          </a:solidFill>
        </p:spPr>
      </p:sp>
      <p:sp>
        <p:nvSpPr>
          <p:cNvPr id="5" name="Text Box 3"/>
          <p:cNvSpPr txBox="1">
            <a:spLocks noGrp="1"/>
          </p:cNvSpPr>
          <p:nvPr>
            <p:ph type="body" sz="quarter" idx="1"/>
          </p:nvPr>
        </p:nvSpPr>
        <p:spPr>
          <a:xfrm>
            <a:off x="673098" y="4684708"/>
            <a:ext cx="5389565" cy="4440234"/>
          </a:xfrm>
        </p:spPr>
        <p:txBody>
          <a:bodyPr tIns="44997" bIns="44997"/>
          <a:lstStyle/>
          <a:p>
            <a:pPr lvl="0">
              <a:spcBef>
                <a:spcPts val="54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a:latin typeface="Univers 57 Condensed" pitchFamily="34"/>
              <a:cs typeface="Lucida Sans Unicode" pitchFamily="34"/>
            </a:endParaRPr>
          </a:p>
          <a:p>
            <a:pPr lvl="0">
              <a:spcBef>
                <a:spcPts val="54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a:latin typeface="Univers 57 Condensed" pitchFamily="34"/>
              <a:cs typeface="Lucida Sans Unicode" pitchFamily="34"/>
            </a:endParaRPr>
          </a:p>
          <a:p>
            <a:pPr lvl="0">
              <a:spcBef>
                <a:spcPts val="54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a:latin typeface="Univers 57 Condensed" pitchFamily="34"/>
              <a:cs typeface="Lucida Sans Unicode" pitchFamily="34"/>
            </a:endParaRPr>
          </a:p>
        </p:txBody>
      </p:sp>
    </p:spTree>
    <p:extLst>
      <p:ext uri="{BB962C8B-B14F-4D97-AF65-F5344CB8AC3E}">
        <p14:creationId xmlns:p14="http://schemas.microsoft.com/office/powerpoint/2010/main" val="2343981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964834-1469-4A69-8245-F538ECCFCDA2}"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7B01C-2583-4A00-9CDD-853976591D89}" type="slidenum">
              <a:rPr lang="en-US" smtClean="0"/>
              <a:t>‹#›</a:t>
            </a:fld>
            <a:endParaRPr lang="en-US"/>
          </a:p>
        </p:txBody>
      </p:sp>
    </p:spTree>
    <p:extLst>
      <p:ext uri="{BB962C8B-B14F-4D97-AF65-F5344CB8AC3E}">
        <p14:creationId xmlns:p14="http://schemas.microsoft.com/office/powerpoint/2010/main" val="3130952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64834-1469-4A69-8245-F538ECCFCDA2}"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7B01C-2583-4A00-9CDD-853976591D89}" type="slidenum">
              <a:rPr lang="en-US" smtClean="0"/>
              <a:t>‹#›</a:t>
            </a:fld>
            <a:endParaRPr lang="en-US"/>
          </a:p>
        </p:txBody>
      </p:sp>
    </p:spTree>
    <p:extLst>
      <p:ext uri="{BB962C8B-B14F-4D97-AF65-F5344CB8AC3E}">
        <p14:creationId xmlns:p14="http://schemas.microsoft.com/office/powerpoint/2010/main" val="107498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64834-1469-4A69-8245-F538ECCFCDA2}"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7B01C-2583-4A00-9CDD-853976591D89}" type="slidenum">
              <a:rPr lang="en-US" smtClean="0"/>
              <a:t>‹#›</a:t>
            </a:fld>
            <a:endParaRPr lang="en-US"/>
          </a:p>
        </p:txBody>
      </p:sp>
    </p:spTree>
    <p:extLst>
      <p:ext uri="{BB962C8B-B14F-4D97-AF65-F5344CB8AC3E}">
        <p14:creationId xmlns:p14="http://schemas.microsoft.com/office/powerpoint/2010/main" val="167323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64834-1469-4A69-8245-F538ECCFCDA2}"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7B01C-2583-4A00-9CDD-853976591D89}" type="slidenum">
              <a:rPr lang="en-US" smtClean="0"/>
              <a:t>‹#›</a:t>
            </a:fld>
            <a:endParaRPr lang="en-US"/>
          </a:p>
        </p:txBody>
      </p:sp>
    </p:spTree>
    <p:extLst>
      <p:ext uri="{BB962C8B-B14F-4D97-AF65-F5344CB8AC3E}">
        <p14:creationId xmlns:p14="http://schemas.microsoft.com/office/powerpoint/2010/main" val="83569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964834-1469-4A69-8245-F538ECCFCDA2}"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7B01C-2583-4A00-9CDD-853976591D89}" type="slidenum">
              <a:rPr lang="en-US" smtClean="0"/>
              <a:t>‹#›</a:t>
            </a:fld>
            <a:endParaRPr lang="en-US"/>
          </a:p>
        </p:txBody>
      </p:sp>
    </p:spTree>
    <p:extLst>
      <p:ext uri="{BB962C8B-B14F-4D97-AF65-F5344CB8AC3E}">
        <p14:creationId xmlns:p14="http://schemas.microsoft.com/office/powerpoint/2010/main" val="287591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964834-1469-4A69-8245-F538ECCFCDA2}" type="datetimeFigureOut">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7B01C-2583-4A00-9CDD-853976591D89}" type="slidenum">
              <a:rPr lang="en-US" smtClean="0"/>
              <a:t>‹#›</a:t>
            </a:fld>
            <a:endParaRPr lang="en-US"/>
          </a:p>
        </p:txBody>
      </p:sp>
    </p:spTree>
    <p:extLst>
      <p:ext uri="{BB962C8B-B14F-4D97-AF65-F5344CB8AC3E}">
        <p14:creationId xmlns:p14="http://schemas.microsoft.com/office/powerpoint/2010/main" val="24963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964834-1469-4A69-8245-F538ECCFCDA2}" type="datetimeFigureOut">
              <a:rPr lang="en-US" smtClean="0"/>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7B01C-2583-4A00-9CDD-853976591D89}" type="slidenum">
              <a:rPr lang="en-US" smtClean="0"/>
              <a:t>‹#›</a:t>
            </a:fld>
            <a:endParaRPr lang="en-US"/>
          </a:p>
        </p:txBody>
      </p:sp>
    </p:spTree>
    <p:extLst>
      <p:ext uri="{BB962C8B-B14F-4D97-AF65-F5344CB8AC3E}">
        <p14:creationId xmlns:p14="http://schemas.microsoft.com/office/powerpoint/2010/main" val="3157807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964834-1469-4A69-8245-F538ECCFCDA2}" type="datetimeFigureOut">
              <a:rPr lang="en-US" smtClean="0"/>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7B01C-2583-4A00-9CDD-853976591D89}" type="slidenum">
              <a:rPr lang="en-US" smtClean="0"/>
              <a:t>‹#›</a:t>
            </a:fld>
            <a:endParaRPr lang="en-US"/>
          </a:p>
        </p:txBody>
      </p:sp>
    </p:spTree>
    <p:extLst>
      <p:ext uri="{BB962C8B-B14F-4D97-AF65-F5344CB8AC3E}">
        <p14:creationId xmlns:p14="http://schemas.microsoft.com/office/powerpoint/2010/main" val="179248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64834-1469-4A69-8245-F538ECCFCDA2}" type="datetimeFigureOut">
              <a:rPr lang="en-US" smtClean="0"/>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7B01C-2583-4A00-9CDD-853976591D89}" type="slidenum">
              <a:rPr lang="en-US" smtClean="0"/>
              <a:t>‹#›</a:t>
            </a:fld>
            <a:endParaRPr lang="en-US"/>
          </a:p>
        </p:txBody>
      </p:sp>
    </p:spTree>
    <p:extLst>
      <p:ext uri="{BB962C8B-B14F-4D97-AF65-F5344CB8AC3E}">
        <p14:creationId xmlns:p14="http://schemas.microsoft.com/office/powerpoint/2010/main" val="388773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964834-1469-4A69-8245-F538ECCFCDA2}" type="datetimeFigureOut">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7B01C-2583-4A00-9CDD-853976591D89}" type="slidenum">
              <a:rPr lang="en-US" smtClean="0"/>
              <a:t>‹#›</a:t>
            </a:fld>
            <a:endParaRPr lang="en-US"/>
          </a:p>
        </p:txBody>
      </p:sp>
    </p:spTree>
    <p:extLst>
      <p:ext uri="{BB962C8B-B14F-4D97-AF65-F5344CB8AC3E}">
        <p14:creationId xmlns:p14="http://schemas.microsoft.com/office/powerpoint/2010/main" val="217522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964834-1469-4A69-8245-F538ECCFCDA2}" type="datetimeFigureOut">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7B01C-2583-4A00-9CDD-853976591D89}" type="slidenum">
              <a:rPr lang="en-US" smtClean="0"/>
              <a:t>‹#›</a:t>
            </a:fld>
            <a:endParaRPr lang="en-US"/>
          </a:p>
        </p:txBody>
      </p:sp>
    </p:spTree>
    <p:extLst>
      <p:ext uri="{BB962C8B-B14F-4D97-AF65-F5344CB8AC3E}">
        <p14:creationId xmlns:p14="http://schemas.microsoft.com/office/powerpoint/2010/main" val="160984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64834-1469-4A69-8245-F538ECCFCDA2}" type="datetimeFigureOut">
              <a:rPr lang="en-US" smtClean="0"/>
              <a:t>9/5/2023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7B01C-2583-4A00-9CDD-853976591D89}" type="slidenum">
              <a:rPr lang="en-US" smtClean="0"/>
              <a:t>‹#›</a:t>
            </a:fld>
            <a:endParaRPr lang="en-US"/>
          </a:p>
        </p:txBody>
      </p:sp>
    </p:spTree>
    <p:extLst>
      <p:ext uri="{BB962C8B-B14F-4D97-AF65-F5344CB8AC3E}">
        <p14:creationId xmlns:p14="http://schemas.microsoft.com/office/powerpoint/2010/main" val="3417976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outh Sudan Ministry of Petroleum Releases Annual Report | Petroleum Africa">
            <a:extLst/>
          </p:cNvPr>
          <p:cNvPicPr>
            <a:picLocks noChangeAspect="1"/>
          </p:cNvPicPr>
          <p:nvPr/>
        </p:nvPicPr>
        <p:blipFill>
          <a:blip r:embed="rId2"/>
          <a:srcRect/>
          <a:stretch>
            <a:fillRect/>
          </a:stretch>
        </p:blipFill>
        <p:spPr>
          <a:xfrm>
            <a:off x="2952750" y="293418"/>
            <a:ext cx="6019800" cy="5585749"/>
          </a:xfrm>
          <a:prstGeom prst="rect">
            <a:avLst/>
          </a:prstGeom>
          <a:noFill/>
          <a:ln cap="flat">
            <a:noFill/>
          </a:ln>
        </p:spPr>
      </p:pic>
      <p:sp>
        <p:nvSpPr>
          <p:cNvPr id="3" name="Subtitle 2"/>
          <p:cNvSpPr>
            <a:spLocks noGrp="1"/>
          </p:cNvSpPr>
          <p:nvPr>
            <p:ph type="subTitle" idx="1"/>
          </p:nvPr>
        </p:nvSpPr>
        <p:spPr>
          <a:xfrm>
            <a:off x="124460" y="136464"/>
            <a:ext cx="11838940" cy="6473886"/>
          </a:xfrm>
        </p:spPr>
        <p:txBody>
          <a:bodyPr>
            <a:noAutofit/>
          </a:bodyPr>
          <a:lstStyle/>
          <a:p>
            <a:pPr>
              <a:lnSpc>
                <a:spcPct val="200000"/>
              </a:lnSpc>
            </a:pPr>
            <a:r>
              <a:rPr lang="en-US" dirty="0">
                <a:effectLst>
                  <a:outerShdw blurRad="38100" dist="38100" dir="2700000" algn="tl">
                    <a:srgbClr val="000000">
                      <a:alpha val="43137"/>
                    </a:srgbClr>
                  </a:outerShdw>
                </a:effectLst>
                <a:latin typeface="Bahnschrift Condensed" panose="020B0502040204020203" pitchFamily="34" charset="0"/>
                <a:cs typeface="Times New Roman" panose="02020603050405020304" pitchFamily="18" charset="0"/>
              </a:rPr>
              <a:t>THE NATIONAL ECONOMIC CONFERENCE </a:t>
            </a:r>
          </a:p>
          <a:p>
            <a:pPr>
              <a:lnSpc>
                <a:spcPct val="200000"/>
              </a:lnSpc>
            </a:pPr>
            <a:endParaRPr lang="en-US" sz="2000" dirty="0">
              <a:effectLst>
                <a:outerShdw blurRad="38100" dist="38100" dir="2700000" algn="tl">
                  <a:srgbClr val="000000">
                    <a:alpha val="43137"/>
                  </a:srgbClr>
                </a:outerShdw>
              </a:effectLst>
              <a:latin typeface="Bahnschrift Condensed" panose="020B0502040204020203" pitchFamily="34" charset="0"/>
              <a:cs typeface="Times New Roman" panose="02020603050405020304" pitchFamily="18" charset="0"/>
            </a:endParaRPr>
          </a:p>
          <a:p>
            <a:pPr>
              <a:lnSpc>
                <a:spcPct val="200000"/>
              </a:lnSpc>
            </a:pPr>
            <a:r>
              <a:rPr lang="en-US" sz="2000" dirty="0">
                <a:effectLst>
                  <a:outerShdw blurRad="38100" dist="38100" dir="2700000" algn="tl">
                    <a:srgbClr val="000000">
                      <a:alpha val="43137"/>
                    </a:srgbClr>
                  </a:outerShdw>
                </a:effectLst>
                <a:latin typeface="Bahnschrift Condensed" panose="020B0502040204020203" pitchFamily="34" charset="0"/>
                <a:cs typeface="Times New Roman" panose="02020603050405020304" pitchFamily="18" charset="0"/>
              </a:rPr>
              <a:t>Under </a:t>
            </a:r>
          </a:p>
          <a:p>
            <a:pPr>
              <a:lnSpc>
                <a:spcPct val="200000"/>
              </a:lnSpc>
            </a:pPr>
            <a:r>
              <a:rPr lang="en-US" sz="2000" dirty="0">
                <a:effectLst>
                  <a:outerShdw blurRad="38100" dist="38100" dir="2700000" algn="tl">
                    <a:srgbClr val="000000">
                      <a:alpha val="43137"/>
                    </a:srgbClr>
                  </a:outerShdw>
                </a:effectLst>
                <a:latin typeface="Bahnschrift Condensed" panose="020B0502040204020203" pitchFamily="34" charset="0"/>
                <a:cs typeface="Times New Roman" panose="02020603050405020304" pitchFamily="18" charset="0"/>
              </a:rPr>
              <a:t>The Theme </a:t>
            </a:r>
          </a:p>
          <a:p>
            <a:pPr>
              <a:lnSpc>
                <a:spcPct val="200000"/>
              </a:lnSpc>
            </a:pPr>
            <a:r>
              <a:rPr lang="en-US" sz="2600" b="1" dirty="0">
                <a:effectLst>
                  <a:outerShdw blurRad="38100" dist="38100" dir="2700000" algn="tl">
                    <a:srgbClr val="000000">
                      <a:alpha val="43137"/>
                    </a:srgbClr>
                  </a:outerShdw>
                </a:effectLst>
                <a:latin typeface="Bahnschrift Condensed" panose="020B0502040204020203" pitchFamily="34" charset="0"/>
                <a:cs typeface="Times New Roman" panose="02020603050405020304" pitchFamily="18" charset="0"/>
              </a:rPr>
              <a:t>“ Towards a Diversified, Inclusive &amp; Sustainable Economic Growth”</a:t>
            </a:r>
          </a:p>
          <a:p>
            <a:pPr>
              <a:lnSpc>
                <a:spcPct val="200000"/>
              </a:lnSpc>
            </a:pPr>
            <a:endParaRPr lang="en-US" sz="2000" dirty="0">
              <a:effectLst>
                <a:outerShdw blurRad="38100" dist="38100" dir="2700000" algn="tl">
                  <a:srgbClr val="000000">
                    <a:alpha val="43137"/>
                  </a:srgbClr>
                </a:outerShdw>
              </a:effectLst>
              <a:latin typeface="Bahnschrift Condensed" panose="020B0502040204020203" pitchFamily="34" charset="0"/>
              <a:cs typeface="Times New Roman" panose="02020603050405020304" pitchFamily="18" charset="0"/>
            </a:endParaRPr>
          </a:p>
          <a:p>
            <a:pPr>
              <a:lnSpc>
                <a:spcPct val="150000"/>
              </a:lnSpc>
            </a:pPr>
            <a:endParaRPr lang="en-US" sz="2000" dirty="0">
              <a:effectLst>
                <a:outerShdw blurRad="38100" dist="38100" dir="2700000" algn="tl">
                  <a:srgbClr val="000000">
                    <a:alpha val="43137"/>
                  </a:srgbClr>
                </a:outerShdw>
              </a:effectLst>
              <a:latin typeface="Bahnschrift Condensed" panose="020B0502040204020203" pitchFamily="34" charset="0"/>
              <a:cs typeface="Times New Roman" panose="02020603050405020304" pitchFamily="18" charset="0"/>
            </a:endParaRPr>
          </a:p>
          <a:p>
            <a:pPr>
              <a:lnSpc>
                <a:spcPct val="150000"/>
              </a:lnSpc>
            </a:pPr>
            <a:r>
              <a:rPr lang="en-US" sz="2000" dirty="0">
                <a:effectLst>
                  <a:outerShdw blurRad="38100" dist="38100" dir="2700000" algn="tl">
                    <a:srgbClr val="000000">
                      <a:alpha val="43137"/>
                    </a:srgbClr>
                  </a:outerShdw>
                </a:effectLst>
                <a:latin typeface="Bahnschrift Condensed" panose="020B0502040204020203" pitchFamily="34" charset="0"/>
                <a:cs typeface="Times New Roman" panose="02020603050405020304" pitchFamily="18" charset="0"/>
              </a:rPr>
              <a:t>5th September 2023 </a:t>
            </a:r>
          </a:p>
          <a:p>
            <a:pPr>
              <a:lnSpc>
                <a:spcPct val="150000"/>
              </a:lnSpc>
            </a:pPr>
            <a:r>
              <a:rPr lang="en-US" sz="2000" dirty="0">
                <a:effectLst>
                  <a:outerShdw blurRad="38100" dist="38100" dir="2700000" algn="tl">
                    <a:srgbClr val="000000">
                      <a:alpha val="43137"/>
                    </a:srgbClr>
                  </a:outerShdw>
                </a:effectLst>
                <a:latin typeface="Bahnschrift Condensed" panose="020B0502040204020203" pitchFamily="34" charset="0"/>
                <a:cs typeface="Times New Roman" panose="02020603050405020304" pitchFamily="18" charset="0"/>
              </a:rPr>
              <a:t>Juba, Republic of South Sudan  </a:t>
            </a:r>
          </a:p>
        </p:txBody>
      </p:sp>
      <p:pic>
        <p:nvPicPr>
          <p:cNvPr id="4"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8" name="Picture 7"/>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335467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repeatCount="indefinite" fill="hold" nodeType="clickEffect">
                                  <p:stCondLst>
                                    <p:cond delay="0"/>
                                  </p:stCondLst>
                                  <p:endCondLst>
                                    <p:cond evt="onNext" delay="0">
                                      <p:tgtEl>
                                        <p:sldTgt/>
                                      </p:tgtEl>
                                    </p:cond>
                                  </p:endCondLst>
                                  <p:iterate type="wd">
                                    <p:tmPct val="10000"/>
                                  </p:iterate>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anim calcmode="lin" valueType="num">
                                      <p:cBhvr>
                                        <p:cTn id="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1539240" y="3337559"/>
            <a:ext cx="9144000" cy="751523"/>
          </a:xfrm>
        </p:spPr>
        <p:txBody>
          <a:bodyPr>
            <a:noAutofit/>
          </a:bodyPr>
          <a:lstStyle/>
          <a:p>
            <a:r>
              <a:rPr lang="en-US" sz="4000" b="1" dirty="0">
                <a:latin typeface="Times New Roman" panose="02020603050405020304" pitchFamily="18" charset="0"/>
                <a:cs typeface="Times New Roman" panose="02020603050405020304" pitchFamily="18" charset="0"/>
              </a:rPr>
              <a:t>CRUDE OIL PRODUCTIONS AND SALES UPDATES.</a:t>
            </a:r>
          </a:p>
        </p:txBody>
      </p:sp>
      <p:pic>
        <p:nvPicPr>
          <p:cNvPr id="6"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7" name="Picture 6"/>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186854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82460" y="608112"/>
            <a:ext cx="10312017" cy="289965"/>
          </a:xfrm>
        </p:spPr>
        <p:txBody>
          <a:bodyPr anchorCtr="1">
            <a:noAutofit/>
          </a:bodyPr>
          <a:lstStyle/>
          <a:p>
            <a:pPr lvl="0" algn="ctr"/>
            <a:r>
              <a:rPr lang="en-GB" sz="3000" b="1" u="sng" dirty="0">
                <a:latin typeface="Times New Roman" panose="02020603050405020304" pitchFamily="18" charset="0"/>
                <a:cs typeface="Times New Roman" panose="02020603050405020304" pitchFamily="18" charset="0"/>
              </a:rPr>
              <a:t>South Sudan Petroleum Resources Distributions</a:t>
            </a:r>
          </a:p>
        </p:txBody>
      </p:sp>
      <p:graphicFrame>
        <p:nvGraphicFramePr>
          <p:cNvPr id="3" name="Table 4"/>
          <p:cNvGraphicFramePr>
            <a:graphicFrameLocks noGrp="1"/>
          </p:cNvGraphicFramePr>
          <p:nvPr>
            <p:extLst>
              <p:ext uri="{D42A27DB-BD31-4B8C-83A1-F6EECF244321}">
                <p14:modId xmlns:p14="http://schemas.microsoft.com/office/powerpoint/2010/main" val="704084731"/>
              </p:ext>
            </p:extLst>
          </p:nvPr>
        </p:nvGraphicFramePr>
        <p:xfrm>
          <a:off x="106680" y="1076314"/>
          <a:ext cx="11951970" cy="5358016"/>
        </p:xfrm>
        <a:graphic>
          <a:graphicData uri="http://schemas.openxmlformats.org/drawingml/2006/table">
            <a:tbl>
              <a:tblPr firstRow="1" bandRow="1">
                <a:effectLst/>
                <a:tableStyleId>{5C22544A-7EE6-4342-B048-85BDC9FD1C3A}</a:tableStyleId>
              </a:tblPr>
              <a:tblGrid>
                <a:gridCol w="1672659">
                  <a:extLst>
                    <a:ext uri="{9D8B030D-6E8A-4147-A177-3AD203B41FA5}">
                      <a16:colId xmlns:a16="http://schemas.microsoft.com/office/drawing/2014/main" val="125586937"/>
                    </a:ext>
                  </a:extLst>
                </a:gridCol>
                <a:gridCol w="2293513">
                  <a:extLst>
                    <a:ext uri="{9D8B030D-6E8A-4147-A177-3AD203B41FA5}">
                      <a16:colId xmlns:a16="http://schemas.microsoft.com/office/drawing/2014/main" val="3553362759"/>
                    </a:ext>
                  </a:extLst>
                </a:gridCol>
                <a:gridCol w="1274171">
                  <a:extLst>
                    <a:ext uri="{9D8B030D-6E8A-4147-A177-3AD203B41FA5}">
                      <a16:colId xmlns:a16="http://schemas.microsoft.com/office/drawing/2014/main" val="496798979"/>
                    </a:ext>
                  </a:extLst>
                </a:gridCol>
                <a:gridCol w="989354">
                  <a:extLst>
                    <a:ext uri="{9D8B030D-6E8A-4147-A177-3AD203B41FA5}">
                      <a16:colId xmlns:a16="http://schemas.microsoft.com/office/drawing/2014/main" val="232904518"/>
                    </a:ext>
                  </a:extLst>
                </a:gridCol>
                <a:gridCol w="2023683">
                  <a:extLst>
                    <a:ext uri="{9D8B030D-6E8A-4147-A177-3AD203B41FA5}">
                      <a16:colId xmlns:a16="http://schemas.microsoft.com/office/drawing/2014/main" val="497561035"/>
                    </a:ext>
                  </a:extLst>
                </a:gridCol>
                <a:gridCol w="2083652">
                  <a:extLst>
                    <a:ext uri="{9D8B030D-6E8A-4147-A177-3AD203B41FA5}">
                      <a16:colId xmlns:a16="http://schemas.microsoft.com/office/drawing/2014/main" val="3448786448"/>
                    </a:ext>
                  </a:extLst>
                </a:gridCol>
                <a:gridCol w="1614938">
                  <a:extLst>
                    <a:ext uri="{9D8B030D-6E8A-4147-A177-3AD203B41FA5}">
                      <a16:colId xmlns:a16="http://schemas.microsoft.com/office/drawing/2014/main" val="647806565"/>
                    </a:ext>
                  </a:extLst>
                </a:gridCol>
              </a:tblGrid>
              <a:tr h="879475">
                <a:tc>
                  <a:txBody>
                    <a:bodyPr/>
                    <a:lstStyle/>
                    <a:p>
                      <a:pPr lvl="0"/>
                      <a:r>
                        <a:rPr lang="en-GB" dirty="0"/>
                        <a:t>Company /Blocks</a:t>
                      </a:r>
                    </a:p>
                  </a:txBody>
                  <a:tcPr anchor="ctr"/>
                </a:tc>
                <a:tc>
                  <a:txBody>
                    <a:bodyPr/>
                    <a:lstStyle/>
                    <a:p>
                      <a:pPr lvl="0"/>
                      <a:r>
                        <a:rPr lang="en-GB" dirty="0"/>
                        <a:t>Shareholders</a:t>
                      </a:r>
                    </a:p>
                  </a:txBody>
                  <a:tcPr anchor="ctr"/>
                </a:tc>
                <a:tc>
                  <a:txBody>
                    <a:bodyPr/>
                    <a:lstStyle/>
                    <a:p>
                      <a:pPr lvl="0"/>
                      <a:r>
                        <a:rPr lang="en-GB" dirty="0"/>
                        <a:t>PIIP (MMSTB)</a:t>
                      </a:r>
                    </a:p>
                  </a:txBody>
                  <a:tcPr anchor="ctr"/>
                </a:tc>
                <a:tc>
                  <a:txBody>
                    <a:bodyPr/>
                    <a:lstStyle/>
                    <a:p>
                      <a:pPr lvl="0"/>
                      <a:r>
                        <a:rPr lang="en-GB"/>
                        <a:t>RF (%)</a:t>
                      </a:r>
                    </a:p>
                  </a:txBody>
                  <a:tcPr anchor="ctr"/>
                </a:tc>
                <a:tc>
                  <a:txBody>
                    <a:bodyPr/>
                    <a:lstStyle/>
                    <a:p>
                      <a:pPr lvl="0"/>
                      <a:r>
                        <a:rPr lang="en-GB" dirty="0"/>
                        <a:t>EUR (MMSTB)</a:t>
                      </a:r>
                    </a:p>
                  </a:txBody>
                  <a:tcPr anchor="ctr"/>
                </a:tc>
                <a:tc>
                  <a:txBody>
                    <a:bodyPr/>
                    <a:lstStyle/>
                    <a:p>
                      <a:pPr lvl="0"/>
                      <a:r>
                        <a:rPr lang="en-GB" dirty="0"/>
                        <a:t>CUM.</a:t>
                      </a:r>
                      <a:r>
                        <a:rPr lang="en-GB" baseline="0" dirty="0"/>
                        <a:t> Production</a:t>
                      </a:r>
                    </a:p>
                    <a:p>
                      <a:pPr lvl="0"/>
                      <a:r>
                        <a:rPr lang="en-GB" baseline="0" dirty="0"/>
                        <a:t>(MMSTB)</a:t>
                      </a:r>
                      <a:endParaRPr lang="en-GB" dirty="0"/>
                    </a:p>
                  </a:txBody>
                  <a:tcPr anchor="ctr"/>
                </a:tc>
                <a:tc>
                  <a:txBody>
                    <a:bodyPr/>
                    <a:lstStyle/>
                    <a:p>
                      <a:pPr lvl="0"/>
                      <a:r>
                        <a:rPr lang="en-GB" dirty="0"/>
                        <a:t>Remaining</a:t>
                      </a:r>
                      <a:r>
                        <a:rPr lang="en-GB" baseline="0" dirty="0"/>
                        <a:t> </a:t>
                      </a:r>
                      <a:r>
                        <a:rPr lang="en-GB" dirty="0"/>
                        <a:t>Reserve (MMSTB)</a:t>
                      </a:r>
                    </a:p>
                  </a:txBody>
                  <a:tcPr anchor="ctr"/>
                </a:tc>
                <a:extLst>
                  <a:ext uri="{0D108BD9-81ED-4DB2-BD59-A6C34878D82A}">
                    <a16:rowId xmlns:a16="http://schemas.microsoft.com/office/drawing/2014/main" val="1258427911"/>
                  </a:ext>
                </a:extLst>
              </a:tr>
              <a:tr h="1875703">
                <a:tc>
                  <a:txBody>
                    <a:bodyPr/>
                    <a:lstStyle/>
                    <a:p>
                      <a:pPr lvl="0"/>
                      <a:r>
                        <a:rPr lang="en-GB"/>
                        <a:t>DPOC (3&amp;7)</a:t>
                      </a:r>
                    </a:p>
                  </a:txBody>
                  <a:tcPr anchor="ctr"/>
                </a:tc>
                <a:tc>
                  <a:txBody>
                    <a:bodyPr/>
                    <a:lstStyle/>
                    <a:p>
                      <a:pPr lvl="0"/>
                      <a:r>
                        <a:rPr lang="en-GB" dirty="0"/>
                        <a:t>CNPC               = 41%</a:t>
                      </a:r>
                    </a:p>
                    <a:p>
                      <a:pPr lvl="0"/>
                      <a:r>
                        <a:rPr lang="en-GB" dirty="0"/>
                        <a:t>PETRONAS       = 40%</a:t>
                      </a:r>
                    </a:p>
                    <a:p>
                      <a:pPr lvl="0"/>
                      <a:r>
                        <a:rPr lang="en-GB" dirty="0"/>
                        <a:t>NILEPET</a:t>
                      </a:r>
                      <a:r>
                        <a:rPr lang="en-GB" baseline="0" dirty="0"/>
                        <a:t>           = 8%</a:t>
                      </a:r>
                    </a:p>
                    <a:p>
                      <a:pPr lvl="0"/>
                      <a:r>
                        <a:rPr lang="en-GB" baseline="0" dirty="0"/>
                        <a:t>SINOPEC          = 6%</a:t>
                      </a:r>
                    </a:p>
                    <a:p>
                      <a:pPr marL="0" marR="0" lvl="0" indent="0" algn="l" defTabSz="914400" rtl="0" fontAlgn="auto" hangingPunct="1">
                        <a:lnSpc>
                          <a:spcPct val="100000"/>
                        </a:lnSpc>
                        <a:spcBef>
                          <a:spcPts val="0"/>
                        </a:spcBef>
                        <a:spcAft>
                          <a:spcPts val="0"/>
                        </a:spcAft>
                        <a:buNone/>
                        <a:tabLst/>
                      </a:pPr>
                      <a:r>
                        <a:rPr lang="en-GB" dirty="0"/>
                        <a:t>SSTO                 = 5%</a:t>
                      </a:r>
                    </a:p>
                    <a:p>
                      <a:pPr lvl="0"/>
                      <a:endParaRPr lang="en-GB" dirty="0"/>
                    </a:p>
                  </a:txBody>
                  <a:tcPr anchor="ctr"/>
                </a:tc>
                <a:tc>
                  <a:txBody>
                    <a:bodyPr/>
                    <a:lstStyle/>
                    <a:p>
                      <a:pPr lvl="0" algn="ctr"/>
                      <a:endParaRPr lang="en-GB" dirty="0"/>
                    </a:p>
                    <a:p>
                      <a:pPr lvl="0" algn="ctr"/>
                      <a:endParaRPr lang="en-GB" dirty="0"/>
                    </a:p>
                    <a:p>
                      <a:pPr lvl="0" algn="ctr"/>
                      <a:r>
                        <a:rPr lang="en-GB" dirty="0"/>
                        <a:t>5,747</a:t>
                      </a:r>
                    </a:p>
                  </a:txBody>
                  <a:tcPr/>
                </a:tc>
                <a:tc>
                  <a:txBody>
                    <a:bodyPr/>
                    <a:lstStyle/>
                    <a:p>
                      <a:pPr lvl="0" algn="ctr"/>
                      <a:endParaRPr lang="en-GB" dirty="0"/>
                    </a:p>
                    <a:p>
                      <a:pPr lvl="0" algn="ctr"/>
                      <a:endParaRPr lang="en-GB" dirty="0"/>
                    </a:p>
                    <a:p>
                      <a:pPr lvl="0" algn="ctr"/>
                      <a:r>
                        <a:rPr lang="en-GB" dirty="0"/>
                        <a:t>23</a:t>
                      </a:r>
                    </a:p>
                  </a:txBody>
                  <a:tcPr/>
                </a:tc>
                <a:tc>
                  <a:txBody>
                    <a:bodyPr/>
                    <a:lstStyle/>
                    <a:p>
                      <a:pPr lvl="0" algn="ctr"/>
                      <a:endParaRPr lang="en-GB" dirty="0"/>
                    </a:p>
                    <a:p>
                      <a:pPr lvl="0" algn="ctr"/>
                      <a:endParaRPr lang="en-GB" dirty="0"/>
                    </a:p>
                    <a:p>
                      <a:pPr lvl="0" algn="ctr"/>
                      <a:r>
                        <a:rPr lang="en-GB" dirty="0"/>
                        <a:t>1,321.81</a:t>
                      </a:r>
                    </a:p>
                  </a:txBody>
                  <a:tcPr/>
                </a:tc>
                <a:tc>
                  <a:txBody>
                    <a:bodyPr/>
                    <a:lstStyle/>
                    <a:p>
                      <a:pPr lvl="0" algn="ctr"/>
                      <a:endParaRPr lang="en-GB" dirty="0"/>
                    </a:p>
                    <a:p>
                      <a:pPr lvl="0" algn="ctr"/>
                      <a:endParaRPr lang="en-GB" dirty="0"/>
                    </a:p>
                    <a:p>
                      <a:pPr lvl="0" algn="ctr"/>
                      <a:r>
                        <a:rPr lang="en-GB" dirty="0"/>
                        <a:t>752.00</a:t>
                      </a:r>
                    </a:p>
                  </a:txBody>
                  <a:tcPr/>
                </a:tc>
                <a:tc>
                  <a:txBody>
                    <a:bodyPr/>
                    <a:lstStyle/>
                    <a:p>
                      <a:pPr marL="0" lvl="0" algn="ctr" defTabSz="914400" rtl="0" eaLnBrk="1" latinLnBrk="0" hangingPunct="1"/>
                      <a:endParaRPr lang="en-GB" sz="1800" kern="1200" dirty="0">
                        <a:solidFill>
                          <a:schemeClr val="dk1"/>
                        </a:solidFill>
                        <a:latin typeface="+mn-lt"/>
                        <a:ea typeface="+mn-ea"/>
                        <a:cs typeface="+mn-cs"/>
                      </a:endParaRPr>
                    </a:p>
                    <a:p>
                      <a:pPr marL="0" lvl="0" algn="ctr" defTabSz="914400" rtl="0" eaLnBrk="1" latinLnBrk="0" hangingPunct="1"/>
                      <a:endParaRPr lang="en-GB" sz="1800" kern="1200" dirty="0">
                        <a:solidFill>
                          <a:schemeClr val="dk1"/>
                        </a:solidFill>
                        <a:latin typeface="+mn-lt"/>
                        <a:ea typeface="+mn-ea"/>
                        <a:cs typeface="+mn-cs"/>
                      </a:endParaRPr>
                    </a:p>
                    <a:p>
                      <a:pPr marL="0" lvl="0" algn="ctr" defTabSz="914400" rtl="0" eaLnBrk="1" latinLnBrk="0" hangingPunct="1"/>
                      <a:r>
                        <a:rPr lang="en-GB" sz="1800" kern="1200" dirty="0">
                          <a:solidFill>
                            <a:schemeClr val="dk1"/>
                          </a:solidFill>
                          <a:latin typeface="+mn-lt"/>
                          <a:ea typeface="+mn-ea"/>
                          <a:cs typeface="+mn-cs"/>
                        </a:rPr>
                        <a:t>569.81</a:t>
                      </a:r>
                    </a:p>
                  </a:txBody>
                  <a:tcPr/>
                </a:tc>
                <a:extLst>
                  <a:ext uri="{0D108BD9-81ED-4DB2-BD59-A6C34878D82A}">
                    <a16:rowId xmlns:a16="http://schemas.microsoft.com/office/drawing/2014/main" val="2674319159"/>
                  </a:ext>
                </a:extLst>
              </a:tr>
              <a:tr h="1379193">
                <a:tc>
                  <a:txBody>
                    <a:bodyPr/>
                    <a:lstStyle/>
                    <a:p>
                      <a:pPr lvl="0"/>
                      <a:r>
                        <a:rPr lang="en-GB"/>
                        <a:t>GPOC (1,2 &amp;4)</a:t>
                      </a:r>
                    </a:p>
                  </a:txBody>
                  <a:tcPr anchor="ctr"/>
                </a:tc>
                <a:tc>
                  <a:txBody>
                    <a:bodyPr/>
                    <a:lstStyle/>
                    <a:p>
                      <a:pPr lvl="0"/>
                      <a:r>
                        <a:rPr lang="en-GB"/>
                        <a:t>CNPC                 = 40%</a:t>
                      </a:r>
                    </a:p>
                    <a:p>
                      <a:pPr lvl="0"/>
                      <a:r>
                        <a:rPr lang="en-GB"/>
                        <a:t>PETRONAS        = 30%</a:t>
                      </a:r>
                    </a:p>
                    <a:p>
                      <a:pPr lvl="0"/>
                      <a:r>
                        <a:rPr lang="en-GB"/>
                        <a:t>ONGC                = 25%</a:t>
                      </a:r>
                    </a:p>
                    <a:p>
                      <a:pPr lvl="0"/>
                      <a:r>
                        <a:rPr lang="en-GB"/>
                        <a:t>NILEPET           </a:t>
                      </a:r>
                      <a:r>
                        <a:rPr lang="en-GB" baseline="0"/>
                        <a:t> = 5%</a:t>
                      </a:r>
                      <a:endParaRPr lang="en-GB"/>
                    </a:p>
                  </a:txBody>
                  <a:tcPr anchor="ctr"/>
                </a:tc>
                <a:tc>
                  <a:txBody>
                    <a:bodyPr/>
                    <a:lstStyle/>
                    <a:p>
                      <a:pPr lvl="0" algn="ctr"/>
                      <a:endParaRPr lang="en-GB" dirty="0"/>
                    </a:p>
                    <a:p>
                      <a:pPr lvl="0" algn="ctr"/>
                      <a:endParaRPr lang="en-GB" dirty="0"/>
                    </a:p>
                    <a:p>
                      <a:pPr lvl="0" algn="ctr"/>
                      <a:r>
                        <a:rPr lang="en-GB" dirty="0"/>
                        <a:t>2,526</a:t>
                      </a:r>
                    </a:p>
                  </a:txBody>
                  <a:tcPr/>
                </a:tc>
                <a:tc>
                  <a:txBody>
                    <a:bodyPr/>
                    <a:lstStyle/>
                    <a:p>
                      <a:pPr lvl="0" algn="ctr"/>
                      <a:endParaRPr lang="en-GB" dirty="0"/>
                    </a:p>
                    <a:p>
                      <a:pPr lvl="0" algn="ctr"/>
                      <a:endParaRPr lang="en-GB" dirty="0"/>
                    </a:p>
                    <a:p>
                      <a:pPr lvl="0" algn="ctr"/>
                      <a:r>
                        <a:rPr lang="en-GB" dirty="0"/>
                        <a:t>34</a:t>
                      </a:r>
                    </a:p>
                  </a:txBody>
                  <a:tcPr/>
                </a:tc>
                <a:tc>
                  <a:txBody>
                    <a:bodyPr/>
                    <a:lstStyle/>
                    <a:p>
                      <a:pPr lvl="0" algn="ctr"/>
                      <a:endParaRPr lang="en-GB" dirty="0"/>
                    </a:p>
                    <a:p>
                      <a:pPr lvl="0" algn="ctr"/>
                      <a:endParaRPr lang="en-GB" dirty="0"/>
                    </a:p>
                    <a:p>
                      <a:pPr lvl="0" algn="ctr"/>
                      <a:r>
                        <a:rPr lang="en-GB" dirty="0"/>
                        <a:t>858.84</a:t>
                      </a:r>
                    </a:p>
                  </a:txBody>
                  <a:tcPr/>
                </a:tc>
                <a:tc>
                  <a:txBody>
                    <a:bodyPr/>
                    <a:lstStyle/>
                    <a:p>
                      <a:pPr lvl="0" algn="ctr"/>
                      <a:endParaRPr lang="en-GB" dirty="0"/>
                    </a:p>
                    <a:p>
                      <a:pPr lvl="0" algn="ctr"/>
                      <a:endParaRPr lang="en-GB" dirty="0"/>
                    </a:p>
                    <a:p>
                      <a:pPr lvl="0" algn="ctr"/>
                      <a:r>
                        <a:rPr lang="en-GB" dirty="0"/>
                        <a:t>675.00</a:t>
                      </a:r>
                    </a:p>
                  </a:txBody>
                  <a:tcPr/>
                </a:tc>
                <a:tc>
                  <a:txBody>
                    <a:bodyPr/>
                    <a:lstStyle/>
                    <a:p>
                      <a:pPr marL="0" lvl="0" algn="ctr" defTabSz="914400" rtl="0" eaLnBrk="1" latinLnBrk="0" hangingPunct="1"/>
                      <a:endParaRPr lang="en-GB" sz="1800" kern="1200" dirty="0">
                        <a:solidFill>
                          <a:schemeClr val="dk1"/>
                        </a:solidFill>
                        <a:latin typeface="+mn-lt"/>
                        <a:ea typeface="+mn-ea"/>
                        <a:cs typeface="+mn-cs"/>
                      </a:endParaRPr>
                    </a:p>
                    <a:p>
                      <a:pPr marL="0" lvl="0" algn="ctr" defTabSz="914400" rtl="0" eaLnBrk="1" latinLnBrk="0" hangingPunct="1"/>
                      <a:endParaRPr lang="en-GB" sz="1800" kern="1200" dirty="0">
                        <a:solidFill>
                          <a:schemeClr val="dk1"/>
                        </a:solidFill>
                        <a:latin typeface="+mn-lt"/>
                        <a:ea typeface="+mn-ea"/>
                        <a:cs typeface="+mn-cs"/>
                      </a:endParaRPr>
                    </a:p>
                    <a:p>
                      <a:pPr marL="0" lvl="0" algn="ctr" defTabSz="914400" rtl="0" eaLnBrk="1" latinLnBrk="0" hangingPunct="1"/>
                      <a:r>
                        <a:rPr lang="en-GB" sz="1800" kern="1200" dirty="0">
                          <a:solidFill>
                            <a:schemeClr val="dk1"/>
                          </a:solidFill>
                          <a:latin typeface="+mn-lt"/>
                          <a:ea typeface="+mn-ea"/>
                          <a:cs typeface="+mn-cs"/>
                        </a:rPr>
                        <a:t>183.84</a:t>
                      </a:r>
                    </a:p>
                  </a:txBody>
                  <a:tcPr/>
                </a:tc>
                <a:extLst>
                  <a:ext uri="{0D108BD9-81ED-4DB2-BD59-A6C34878D82A}">
                    <a16:rowId xmlns:a16="http://schemas.microsoft.com/office/drawing/2014/main" val="3969793687"/>
                  </a:ext>
                </a:extLst>
              </a:tr>
              <a:tr h="1143317">
                <a:tc>
                  <a:txBody>
                    <a:bodyPr/>
                    <a:lstStyle/>
                    <a:p>
                      <a:pPr lvl="0"/>
                      <a:r>
                        <a:rPr lang="en-GB"/>
                        <a:t>SPOC (5A)</a:t>
                      </a:r>
                    </a:p>
                  </a:txBody>
                  <a:tcPr anchor="ctr"/>
                </a:tc>
                <a:tc>
                  <a:txBody>
                    <a:bodyPr/>
                    <a:lstStyle/>
                    <a:p>
                      <a:pPr lvl="0"/>
                      <a:r>
                        <a:rPr lang="en-GB"/>
                        <a:t>PETRONAS = 67.875%</a:t>
                      </a:r>
                    </a:p>
                    <a:p>
                      <a:pPr lvl="0"/>
                      <a:r>
                        <a:rPr lang="en-GB"/>
                        <a:t>ONGC         = 24.125%</a:t>
                      </a:r>
                    </a:p>
                    <a:p>
                      <a:pPr lvl="0"/>
                      <a:r>
                        <a:rPr lang="en-GB"/>
                        <a:t>NILEPET</a:t>
                      </a:r>
                      <a:r>
                        <a:rPr lang="en-GB" baseline="0"/>
                        <a:t>      = 8%</a:t>
                      </a:r>
                      <a:endParaRPr lang="en-GB"/>
                    </a:p>
                    <a:p>
                      <a:pPr lvl="0"/>
                      <a:endParaRPr lang="en-GB"/>
                    </a:p>
                  </a:txBody>
                  <a:tcPr anchor="ctr"/>
                </a:tc>
                <a:tc>
                  <a:txBody>
                    <a:bodyPr/>
                    <a:lstStyle/>
                    <a:p>
                      <a:pPr lvl="0" algn="ctr"/>
                      <a:endParaRPr lang="en-GB" dirty="0"/>
                    </a:p>
                    <a:p>
                      <a:pPr lvl="0" algn="ctr"/>
                      <a:endParaRPr lang="en-GB" dirty="0"/>
                    </a:p>
                    <a:p>
                      <a:pPr lvl="0" algn="ctr"/>
                      <a:r>
                        <a:rPr lang="en-GB" dirty="0"/>
                        <a:t>2,655</a:t>
                      </a:r>
                    </a:p>
                  </a:txBody>
                  <a:tcPr/>
                </a:tc>
                <a:tc>
                  <a:txBody>
                    <a:bodyPr/>
                    <a:lstStyle/>
                    <a:p>
                      <a:pPr lvl="0" algn="ctr"/>
                      <a:endParaRPr lang="en-GB" dirty="0"/>
                    </a:p>
                    <a:p>
                      <a:pPr lvl="0" algn="ctr"/>
                      <a:endParaRPr lang="en-GB" dirty="0"/>
                    </a:p>
                    <a:p>
                      <a:pPr lvl="0" algn="ctr"/>
                      <a:r>
                        <a:rPr lang="en-GB" dirty="0"/>
                        <a:t>8</a:t>
                      </a:r>
                    </a:p>
                  </a:txBody>
                  <a:tcPr/>
                </a:tc>
                <a:tc>
                  <a:txBody>
                    <a:bodyPr/>
                    <a:lstStyle/>
                    <a:p>
                      <a:pPr lvl="0" algn="ctr"/>
                      <a:endParaRPr lang="en-GB" dirty="0"/>
                    </a:p>
                    <a:p>
                      <a:pPr lvl="0" algn="ctr"/>
                      <a:endParaRPr lang="en-GB" dirty="0"/>
                    </a:p>
                    <a:p>
                      <a:pPr lvl="0" algn="ctr"/>
                      <a:r>
                        <a:rPr lang="en-GB" dirty="0"/>
                        <a:t>212.40</a:t>
                      </a:r>
                    </a:p>
                  </a:txBody>
                  <a:tcPr/>
                </a:tc>
                <a:tc>
                  <a:txBody>
                    <a:bodyPr/>
                    <a:lstStyle/>
                    <a:p>
                      <a:pPr lvl="0" algn="ctr"/>
                      <a:endParaRPr lang="en-GB" dirty="0"/>
                    </a:p>
                    <a:p>
                      <a:pPr lvl="0" algn="ctr"/>
                      <a:endParaRPr lang="en-GB" dirty="0"/>
                    </a:p>
                    <a:p>
                      <a:pPr lvl="0" algn="ctr"/>
                      <a:r>
                        <a:rPr lang="en-GB" dirty="0"/>
                        <a:t>47.00</a:t>
                      </a:r>
                    </a:p>
                  </a:txBody>
                  <a:tcPr/>
                </a:tc>
                <a:tc>
                  <a:txBody>
                    <a:bodyPr/>
                    <a:lstStyle/>
                    <a:p>
                      <a:pPr marL="0" lvl="0" algn="ctr" defTabSz="914400" rtl="0" eaLnBrk="1" latinLnBrk="0" hangingPunct="1"/>
                      <a:endParaRPr lang="en-GB" sz="1800" kern="1200" dirty="0">
                        <a:solidFill>
                          <a:schemeClr val="dk1"/>
                        </a:solidFill>
                        <a:latin typeface="+mn-lt"/>
                        <a:ea typeface="+mn-ea"/>
                        <a:cs typeface="+mn-cs"/>
                      </a:endParaRPr>
                    </a:p>
                    <a:p>
                      <a:pPr marL="0" lvl="0" algn="ctr" defTabSz="914400" rtl="0" eaLnBrk="1" latinLnBrk="0" hangingPunct="1"/>
                      <a:endParaRPr lang="en-GB" sz="1800" kern="1200" dirty="0">
                        <a:solidFill>
                          <a:schemeClr val="dk1"/>
                        </a:solidFill>
                        <a:latin typeface="+mn-lt"/>
                        <a:ea typeface="+mn-ea"/>
                        <a:cs typeface="+mn-cs"/>
                      </a:endParaRPr>
                    </a:p>
                    <a:p>
                      <a:pPr marL="0" lvl="0" algn="ctr" defTabSz="914400" rtl="0" eaLnBrk="1" latinLnBrk="0" hangingPunct="1"/>
                      <a:r>
                        <a:rPr lang="en-GB" sz="1800" kern="1200" dirty="0">
                          <a:solidFill>
                            <a:schemeClr val="dk1"/>
                          </a:solidFill>
                          <a:latin typeface="+mn-lt"/>
                          <a:ea typeface="+mn-ea"/>
                          <a:cs typeface="+mn-cs"/>
                        </a:rPr>
                        <a:t>165.40</a:t>
                      </a:r>
                    </a:p>
                  </a:txBody>
                  <a:tcPr/>
                </a:tc>
                <a:extLst>
                  <a:ext uri="{0D108BD9-81ED-4DB2-BD59-A6C34878D82A}">
                    <a16:rowId xmlns:a16="http://schemas.microsoft.com/office/drawing/2014/main" val="3925736407"/>
                  </a:ext>
                </a:extLst>
              </a:tr>
            </a:tbl>
          </a:graphicData>
        </a:graphic>
      </p:graphicFrame>
      <p:sp>
        <p:nvSpPr>
          <p:cNvPr id="6" name="Date Placeholder 5"/>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3722B5-1789-40B6-940F-EC89CD03C305}" type="datetime1">
              <a:rPr lang="en-US" sz="1200" b="0" i="0" u="none" strike="noStrike" kern="1200" cap="none" spc="0" baseline="0">
                <a:solidFill>
                  <a:srgbClr val="898989"/>
                </a:solidFill>
                <a:uFillTx/>
                <a:latin typeface="Calibri"/>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9/5/2023</a:t>
            </a:fld>
            <a:endParaRPr lang="en-GB" sz="1200" b="0" i="0" u="none" strike="noStrike" kern="1200" cap="none" spc="0" baseline="0">
              <a:solidFill>
                <a:srgbClr val="898989"/>
              </a:solidFill>
              <a:uFillTx/>
              <a:latin typeface="Calibri"/>
              <a:ea typeface=""/>
              <a:cs typeface=""/>
            </a:endParaRPr>
          </a:p>
        </p:txBody>
      </p:sp>
      <p:pic>
        <p:nvPicPr>
          <p:cNvPr id="7"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8" name="Picture 7"/>
          <p:cNvPicPr>
            <a:picLocks noChangeAspect="1"/>
          </p:cNvPicPr>
          <p:nvPr/>
        </p:nvPicPr>
        <p:blipFill>
          <a:blip r:embed="rId3"/>
          <a:stretch>
            <a:fillRect/>
          </a:stretch>
        </p:blipFill>
        <p:spPr>
          <a:xfrm>
            <a:off x="11087100" y="136464"/>
            <a:ext cx="1017270" cy="690354"/>
          </a:xfrm>
          <a:prstGeom prst="rect">
            <a:avLst/>
          </a:prstGeom>
        </p:spPr>
      </p:pic>
      <p:sp>
        <p:nvSpPr>
          <p:cNvPr id="9" name="Rectangle 8"/>
          <p:cNvSpPr/>
          <p:nvPr/>
        </p:nvSpPr>
        <p:spPr>
          <a:xfrm>
            <a:off x="1726363" y="1845986"/>
            <a:ext cx="7341437" cy="3416320"/>
          </a:xfrm>
          <a:prstGeom prst="rect">
            <a:avLst/>
          </a:prstGeom>
        </p:spPr>
        <p:txBody>
          <a:bodyPr wrap="square">
            <a:spAutoFit/>
          </a:bodyPr>
          <a:lstStyle/>
          <a:p>
            <a:pPr>
              <a:lnSpc>
                <a:spcPct val="150000"/>
              </a:lnSpc>
            </a:pPr>
            <a:r>
              <a:rPr lang="en-US" sz="2400" b="1" u="sng" dirty="0">
                <a:latin typeface="Times New Roman" panose="02020603050405020304" pitchFamily="18" charset="0"/>
                <a:ea typeface="Calibri" panose="020F0502020204030204" pitchFamily="34" charset="0"/>
              </a:rPr>
              <a:t>ABBREVIATIONS:</a:t>
            </a:r>
          </a:p>
          <a:p>
            <a:pPr marL="342900" indent="-342900">
              <a:lnSpc>
                <a:spcPct val="150000"/>
              </a:lnSpc>
              <a:buFont typeface="Arial" panose="020B0604020202020204" pitchFamily="34" charset="0"/>
              <a:buChar char="•"/>
            </a:pPr>
            <a:r>
              <a:rPr lang="en-US" sz="2400" b="1" dirty="0">
                <a:latin typeface="Times New Roman" panose="02020603050405020304" pitchFamily="18" charset="0"/>
                <a:ea typeface="Calibri" panose="020F0502020204030204" pitchFamily="34" charset="0"/>
              </a:rPr>
              <a:t>PIIP	: </a:t>
            </a:r>
            <a:r>
              <a:rPr lang="en-US" sz="2400" dirty="0">
                <a:latin typeface="Times New Roman" panose="02020603050405020304" pitchFamily="18" charset="0"/>
                <a:ea typeface="Calibri" panose="020F0502020204030204" pitchFamily="34" charset="0"/>
              </a:rPr>
              <a:t>Petroleum Initially In Place </a:t>
            </a:r>
          </a:p>
          <a:p>
            <a:pPr marL="342900" indent="-342900">
              <a:lnSpc>
                <a:spcPct val="150000"/>
              </a:lnSpc>
              <a:buFont typeface="Arial" panose="020B0604020202020204" pitchFamily="34" charset="0"/>
              <a:buChar char="•"/>
            </a:pPr>
            <a:r>
              <a:rPr lang="en-US" sz="2400" b="1" dirty="0">
                <a:latin typeface="Times New Roman" panose="02020603050405020304" pitchFamily="18" charset="0"/>
                <a:ea typeface="Calibri" panose="020F0502020204030204" pitchFamily="34" charset="0"/>
              </a:rPr>
              <a:t>MMSTB	: </a:t>
            </a:r>
            <a:r>
              <a:rPr lang="en-US" sz="2400" dirty="0">
                <a:latin typeface="Times New Roman" panose="02020603050405020304" pitchFamily="18" charset="0"/>
                <a:ea typeface="Calibri" panose="020F0502020204030204" pitchFamily="34" charset="0"/>
              </a:rPr>
              <a:t>Million Stock Tank Barrels of Crude Oil  </a:t>
            </a:r>
          </a:p>
          <a:p>
            <a:pPr marL="342900" indent="-342900">
              <a:lnSpc>
                <a:spcPct val="150000"/>
              </a:lnSpc>
              <a:buFont typeface="Arial" panose="020B0604020202020204" pitchFamily="34" charset="0"/>
              <a:buChar char="•"/>
            </a:pPr>
            <a:r>
              <a:rPr lang="en-US" sz="2400" b="1" dirty="0">
                <a:latin typeface="Times New Roman" panose="02020603050405020304" pitchFamily="18" charset="0"/>
                <a:ea typeface="Calibri" panose="020F0502020204030204" pitchFamily="34" charset="0"/>
              </a:rPr>
              <a:t>RF		: </a:t>
            </a:r>
            <a:r>
              <a:rPr lang="en-US" sz="2400" dirty="0">
                <a:latin typeface="Times New Roman" panose="02020603050405020304" pitchFamily="18" charset="0"/>
                <a:ea typeface="Calibri" panose="020F0502020204030204" pitchFamily="34" charset="0"/>
              </a:rPr>
              <a:t>Recovery Factor </a:t>
            </a:r>
          </a:p>
          <a:p>
            <a:pPr marL="342900" indent="-342900">
              <a:lnSpc>
                <a:spcPct val="150000"/>
              </a:lnSpc>
              <a:buFont typeface="Arial" panose="020B0604020202020204" pitchFamily="34" charset="0"/>
              <a:buChar char="•"/>
            </a:pPr>
            <a:r>
              <a:rPr lang="en-US" sz="2400" b="1" dirty="0">
                <a:latin typeface="Times New Roman" panose="02020603050405020304" pitchFamily="18" charset="0"/>
                <a:ea typeface="Calibri" panose="020F0502020204030204" pitchFamily="34" charset="0"/>
              </a:rPr>
              <a:t>EUR	: </a:t>
            </a:r>
            <a:r>
              <a:rPr lang="en-US" sz="2400" dirty="0">
                <a:latin typeface="Times New Roman" panose="02020603050405020304" pitchFamily="18" charset="0"/>
                <a:ea typeface="Calibri" panose="020F0502020204030204" pitchFamily="34" charset="0"/>
              </a:rPr>
              <a:t>Estimated Ultimate Recovery </a:t>
            </a:r>
          </a:p>
          <a:p>
            <a:pPr marL="342900" indent="-342900">
              <a:lnSpc>
                <a:spcPct val="150000"/>
              </a:lnSpc>
              <a:buFont typeface="Arial" panose="020B0604020202020204" pitchFamily="34" charset="0"/>
              <a:buChar char="•"/>
            </a:pPr>
            <a:r>
              <a:rPr lang="en-US" sz="2400" b="1" dirty="0">
                <a:latin typeface="Times New Roman" panose="02020603050405020304" pitchFamily="18" charset="0"/>
                <a:ea typeface="Calibri" panose="020F0502020204030204" pitchFamily="34" charset="0"/>
              </a:rPr>
              <a:t>CUM	: </a:t>
            </a:r>
            <a:r>
              <a:rPr lang="en-US" sz="2400" dirty="0">
                <a:latin typeface="Times New Roman" panose="02020603050405020304" pitchFamily="18" charset="0"/>
                <a:ea typeface="Calibri" panose="020F0502020204030204" pitchFamily="34" charset="0"/>
              </a:rPr>
              <a:t>Accumulative</a:t>
            </a:r>
          </a:p>
        </p:txBody>
      </p:sp>
    </p:spTree>
    <p:extLst>
      <p:ext uri="{BB962C8B-B14F-4D97-AF65-F5344CB8AC3E}">
        <p14:creationId xmlns:p14="http://schemas.microsoft.com/office/powerpoint/2010/main" val="230243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165745073"/>
              </p:ext>
            </p:extLst>
          </p:nvPr>
        </p:nvGraphicFramePr>
        <p:xfrm>
          <a:off x="152397" y="1102333"/>
          <a:ext cx="11917682" cy="5618508"/>
        </p:xfrm>
        <a:graphic>
          <a:graphicData uri="http://schemas.openxmlformats.org/drawingml/2006/table">
            <a:tbl>
              <a:tblPr firstRow="1" firstCol="1" bandRow="1">
                <a:tableStyleId>{5C22544A-7EE6-4342-B048-85BDC9FD1C3A}</a:tableStyleId>
              </a:tblPr>
              <a:tblGrid>
                <a:gridCol w="614312">
                  <a:extLst>
                    <a:ext uri="{9D8B030D-6E8A-4147-A177-3AD203B41FA5}">
                      <a16:colId xmlns:a16="http://schemas.microsoft.com/office/drawing/2014/main" val="1416029811"/>
                    </a:ext>
                  </a:extLst>
                </a:gridCol>
                <a:gridCol w="1291814">
                  <a:extLst>
                    <a:ext uri="{9D8B030D-6E8A-4147-A177-3AD203B41FA5}">
                      <a16:colId xmlns:a16="http://schemas.microsoft.com/office/drawing/2014/main" val="454160801"/>
                    </a:ext>
                  </a:extLst>
                </a:gridCol>
                <a:gridCol w="1491737">
                  <a:extLst>
                    <a:ext uri="{9D8B030D-6E8A-4147-A177-3AD203B41FA5}">
                      <a16:colId xmlns:a16="http://schemas.microsoft.com/office/drawing/2014/main" val="2248534870"/>
                    </a:ext>
                  </a:extLst>
                </a:gridCol>
                <a:gridCol w="999618">
                  <a:extLst>
                    <a:ext uri="{9D8B030D-6E8A-4147-A177-3AD203B41FA5}">
                      <a16:colId xmlns:a16="http://schemas.microsoft.com/office/drawing/2014/main" val="2188370482"/>
                    </a:ext>
                  </a:extLst>
                </a:gridCol>
                <a:gridCol w="1091890">
                  <a:extLst>
                    <a:ext uri="{9D8B030D-6E8A-4147-A177-3AD203B41FA5}">
                      <a16:colId xmlns:a16="http://schemas.microsoft.com/office/drawing/2014/main" val="3484735840"/>
                    </a:ext>
                  </a:extLst>
                </a:gridCol>
                <a:gridCol w="2568249">
                  <a:extLst>
                    <a:ext uri="{9D8B030D-6E8A-4147-A177-3AD203B41FA5}">
                      <a16:colId xmlns:a16="http://schemas.microsoft.com/office/drawing/2014/main" val="3866918662"/>
                    </a:ext>
                  </a:extLst>
                </a:gridCol>
                <a:gridCol w="953482">
                  <a:extLst>
                    <a:ext uri="{9D8B030D-6E8A-4147-A177-3AD203B41FA5}">
                      <a16:colId xmlns:a16="http://schemas.microsoft.com/office/drawing/2014/main" val="3122365576"/>
                    </a:ext>
                  </a:extLst>
                </a:gridCol>
                <a:gridCol w="1214920">
                  <a:extLst>
                    <a:ext uri="{9D8B030D-6E8A-4147-A177-3AD203B41FA5}">
                      <a16:colId xmlns:a16="http://schemas.microsoft.com/office/drawing/2014/main" val="3406385133"/>
                    </a:ext>
                  </a:extLst>
                </a:gridCol>
                <a:gridCol w="1691660">
                  <a:extLst>
                    <a:ext uri="{9D8B030D-6E8A-4147-A177-3AD203B41FA5}">
                      <a16:colId xmlns:a16="http://schemas.microsoft.com/office/drawing/2014/main" val="3751570302"/>
                    </a:ext>
                  </a:extLst>
                </a:gridCol>
              </a:tblGrid>
              <a:tr h="746178">
                <a:tc>
                  <a:txBody>
                    <a:bodyPr/>
                    <a:lstStyle/>
                    <a:p>
                      <a:pPr marL="0" marR="0" algn="l">
                        <a:lnSpc>
                          <a:spcPct val="107000"/>
                        </a:lnSpc>
                        <a:spcBef>
                          <a:spcPts val="0"/>
                        </a:spcBef>
                        <a:spcAft>
                          <a:spcPts val="0"/>
                        </a:spcAft>
                      </a:pPr>
                      <a:r>
                        <a:rPr lang="en-US" sz="1000" b="1">
                          <a:solidFill>
                            <a:schemeClr val="tx1"/>
                          </a:solidFill>
                          <a:effectLst/>
                          <a:latin typeface="Times New Roman" panose="02020603050405020304" pitchFamily="18" charset="0"/>
                          <a:cs typeface="Times New Roman" panose="02020603050405020304" pitchFamily="18" charset="0"/>
                        </a:rPr>
                        <a:t>NO</a:t>
                      </a:r>
                      <a:endParaRPr lang="en-US"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l">
                        <a:lnSpc>
                          <a:spcPct val="107000"/>
                        </a:lnSpc>
                        <a:spcBef>
                          <a:spcPts val="0"/>
                        </a:spcBef>
                        <a:spcAft>
                          <a:spcPts val="0"/>
                        </a:spcAft>
                      </a:pPr>
                      <a:r>
                        <a:rPr lang="en-US" sz="1000" b="1">
                          <a:solidFill>
                            <a:schemeClr val="tx1"/>
                          </a:solidFill>
                          <a:effectLst/>
                          <a:latin typeface="Times New Roman" panose="02020603050405020304" pitchFamily="18" charset="0"/>
                          <a:cs typeface="Times New Roman" panose="02020603050405020304" pitchFamily="18" charset="0"/>
                        </a:rPr>
                        <a:t>INVESTMENT PARTNERS</a:t>
                      </a:r>
                      <a:endParaRPr lang="en-US"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l">
                        <a:lnSpc>
                          <a:spcPct val="107000"/>
                        </a:lnSpc>
                        <a:spcBef>
                          <a:spcPts val="0"/>
                        </a:spcBef>
                        <a:spcAft>
                          <a:spcPts val="0"/>
                        </a:spcAft>
                      </a:pPr>
                      <a:r>
                        <a:rPr lang="en-US" sz="1000" b="1">
                          <a:solidFill>
                            <a:schemeClr val="tx1"/>
                          </a:solidFill>
                          <a:effectLst/>
                          <a:latin typeface="Times New Roman" panose="02020603050405020304" pitchFamily="18" charset="0"/>
                          <a:cs typeface="Times New Roman" panose="02020603050405020304" pitchFamily="18" charset="0"/>
                        </a:rPr>
                        <a:t>PARTICIPATION INTEREST (%)</a:t>
                      </a:r>
                      <a:endParaRPr lang="en-US"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l">
                        <a:lnSpc>
                          <a:spcPct val="107000"/>
                        </a:lnSpc>
                        <a:spcBef>
                          <a:spcPts val="0"/>
                        </a:spcBef>
                        <a:spcAft>
                          <a:spcPts val="0"/>
                        </a:spcAft>
                      </a:pPr>
                      <a:r>
                        <a:rPr lang="en-US" sz="1000" b="1">
                          <a:solidFill>
                            <a:schemeClr val="tx1"/>
                          </a:solidFill>
                          <a:effectLst/>
                          <a:latin typeface="Times New Roman" panose="02020603050405020304" pitchFamily="18" charset="0"/>
                          <a:cs typeface="Times New Roman" panose="02020603050405020304" pitchFamily="18" charset="0"/>
                        </a:rPr>
                        <a:t>COMPANY NAME</a:t>
                      </a:r>
                      <a:endParaRPr lang="en-US"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l">
                        <a:lnSpc>
                          <a:spcPct val="107000"/>
                        </a:lnSpc>
                        <a:spcBef>
                          <a:spcPts val="0"/>
                        </a:spcBef>
                        <a:spcAft>
                          <a:spcPts val="0"/>
                        </a:spcAft>
                      </a:pPr>
                      <a:r>
                        <a:rPr lang="en-US" sz="1000" b="1">
                          <a:solidFill>
                            <a:schemeClr val="tx1"/>
                          </a:solidFill>
                          <a:effectLst/>
                          <a:latin typeface="Times New Roman" panose="02020603050405020304" pitchFamily="18" charset="0"/>
                          <a:cs typeface="Times New Roman" panose="02020603050405020304" pitchFamily="18" charset="0"/>
                        </a:rPr>
                        <a:t>BLOCK NAME</a:t>
                      </a:r>
                      <a:endParaRPr lang="en-US"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l">
                        <a:lnSpc>
                          <a:spcPct val="107000"/>
                        </a:lnSpc>
                        <a:spcBef>
                          <a:spcPts val="0"/>
                        </a:spcBef>
                        <a:spcAft>
                          <a:spcPts val="0"/>
                        </a:spcAft>
                      </a:pPr>
                      <a:r>
                        <a:rPr lang="en-US" sz="1000" b="1">
                          <a:solidFill>
                            <a:schemeClr val="tx1"/>
                          </a:solidFill>
                          <a:effectLst/>
                          <a:latin typeface="Times New Roman" panose="02020603050405020304" pitchFamily="18" charset="0"/>
                          <a:cs typeface="Times New Roman" panose="02020603050405020304" pitchFamily="18" charset="0"/>
                        </a:rPr>
                        <a:t>WELL STATUS</a:t>
                      </a:r>
                      <a:endParaRPr lang="en-US"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l">
                        <a:lnSpc>
                          <a:spcPct val="107000"/>
                        </a:lnSpc>
                        <a:spcBef>
                          <a:spcPts val="0"/>
                        </a:spcBef>
                        <a:spcAft>
                          <a:spcPts val="0"/>
                        </a:spcAft>
                      </a:pPr>
                      <a:r>
                        <a:rPr lang="en-US" sz="1000" b="1" dirty="0">
                          <a:solidFill>
                            <a:schemeClr val="tx1"/>
                          </a:solidFill>
                          <a:effectLst/>
                          <a:latin typeface="Times New Roman" panose="02020603050405020304" pitchFamily="18" charset="0"/>
                          <a:cs typeface="Times New Roman" panose="02020603050405020304" pitchFamily="18" charset="0"/>
                        </a:rPr>
                        <a:t>TOTAL (WELLS)</a:t>
                      </a:r>
                      <a:endParaRPr lang="en-US"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l">
                        <a:lnSpc>
                          <a:spcPct val="107000"/>
                        </a:lnSpc>
                        <a:spcBef>
                          <a:spcPts val="0"/>
                        </a:spcBef>
                        <a:spcAft>
                          <a:spcPts val="0"/>
                        </a:spcAft>
                      </a:pPr>
                      <a:r>
                        <a:rPr lang="en-US" sz="1000" b="1">
                          <a:solidFill>
                            <a:schemeClr val="tx1"/>
                          </a:solidFill>
                          <a:effectLst/>
                          <a:latin typeface="Times New Roman" panose="02020603050405020304" pitchFamily="18" charset="0"/>
                          <a:cs typeface="Times New Roman" panose="02020603050405020304" pitchFamily="18" charset="0"/>
                        </a:rPr>
                        <a:t>WELL CONTRIBUTION (%)</a:t>
                      </a:r>
                      <a:endParaRPr lang="en-US"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l">
                        <a:lnSpc>
                          <a:spcPct val="107000"/>
                        </a:lnSpc>
                        <a:spcBef>
                          <a:spcPts val="0"/>
                        </a:spcBef>
                        <a:spcAft>
                          <a:spcPts val="0"/>
                        </a:spcAft>
                      </a:pPr>
                      <a:r>
                        <a:rPr lang="en-US" sz="1000" b="1">
                          <a:solidFill>
                            <a:schemeClr val="tx1"/>
                          </a:solidFill>
                          <a:effectLst/>
                          <a:latin typeface="Times New Roman" panose="02020603050405020304" pitchFamily="18" charset="0"/>
                          <a:cs typeface="Times New Roman" panose="02020603050405020304" pitchFamily="18" charset="0"/>
                        </a:rPr>
                        <a:t>TOTAL DAILY GROSS PRODUCTION (Barrels/Day)</a:t>
                      </a:r>
                      <a:endParaRPr lang="en-US"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3401710104"/>
                  </a:ext>
                </a:extLst>
              </a:tr>
              <a:tr h="184961">
                <a:tc rowSpan="7">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1</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l"/>
                      <a:r>
                        <a:rPr lang="en-GB" sz="1000" b="0" kern="1200" dirty="0">
                          <a:solidFill>
                            <a:schemeClr val="tx1"/>
                          </a:solidFill>
                          <a:effectLst/>
                          <a:latin typeface="Times New Roman" panose="02020603050405020304" pitchFamily="18" charset="0"/>
                          <a:cs typeface="Times New Roman" panose="02020603050405020304" pitchFamily="18" charset="0"/>
                        </a:rPr>
                        <a:t>CNPC</a:t>
                      </a:r>
                      <a:endParaRPr lang="en-US"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61" marR="50661" marT="0" marB="0" anchor="ctr"/>
                </a:tc>
                <a:tc>
                  <a:txBody>
                    <a:bodyPr/>
                    <a:lstStyle/>
                    <a:p>
                      <a:pPr marL="0" marR="0" algn="l">
                        <a:lnSpc>
                          <a:spcPct val="107000"/>
                        </a:lnSpc>
                        <a:spcBef>
                          <a:spcPts val="0"/>
                        </a:spcBef>
                        <a:spcAft>
                          <a:spcPts val="0"/>
                        </a:spcAft>
                      </a:pPr>
                      <a:r>
                        <a:rPr lang="en-GB" sz="1000" b="0" kern="1200" dirty="0">
                          <a:solidFill>
                            <a:schemeClr val="tx1"/>
                          </a:solidFill>
                          <a:effectLst/>
                          <a:latin typeface="Times New Roman" panose="02020603050405020304" pitchFamily="18" charset="0"/>
                          <a:cs typeface="Times New Roman" panose="02020603050405020304" pitchFamily="18" charset="0"/>
                        </a:rPr>
                        <a:t>41</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rowSpan="7">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DPOC</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rowSpan="7">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Block 3 &amp; 7</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l">
                        <a:lnSpc>
                          <a:spcPct val="107000"/>
                        </a:lnSpc>
                        <a:spcBef>
                          <a:spcPts val="0"/>
                        </a:spcBef>
                        <a:spcAft>
                          <a:spcPts val="0"/>
                        </a:spcAft>
                      </a:pPr>
                      <a:r>
                        <a:rPr lang="en-US" sz="1000" b="1" dirty="0">
                          <a:solidFill>
                            <a:schemeClr val="tx1"/>
                          </a:solidFill>
                          <a:effectLst/>
                          <a:latin typeface="Times New Roman" panose="02020603050405020304" pitchFamily="18" charset="0"/>
                          <a:cs typeface="Times New Roman" panose="02020603050405020304" pitchFamily="18" charset="0"/>
                        </a:rPr>
                        <a:t>TOTAL NUMBER OF WELLS </a:t>
                      </a:r>
                      <a:endParaRPr lang="en-US"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a:txBody>
                    <a:bodyPr/>
                    <a:lstStyle/>
                    <a:p>
                      <a:pPr marL="0" marR="0" algn="ctr">
                        <a:lnSpc>
                          <a:spcPct val="107000"/>
                        </a:lnSpc>
                        <a:spcBef>
                          <a:spcPts val="0"/>
                        </a:spcBef>
                        <a:spcAft>
                          <a:spcPts val="0"/>
                        </a:spcAft>
                      </a:pPr>
                      <a:r>
                        <a:rPr lang="en-US" sz="1000" b="1" dirty="0">
                          <a:solidFill>
                            <a:schemeClr val="tx1"/>
                          </a:solidFill>
                          <a:effectLst/>
                          <a:latin typeface="Times New Roman" panose="02020603050405020304" pitchFamily="18" charset="0"/>
                          <a:cs typeface="Times New Roman" panose="02020603050405020304" pitchFamily="18" charset="0"/>
                        </a:rPr>
                        <a:t>926</a:t>
                      </a:r>
                      <a:endParaRPr lang="en-US"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3290966394"/>
                  </a:ext>
                </a:extLst>
              </a:tr>
              <a:tr h="184961">
                <a:tc vMerge="1">
                  <a:txBody>
                    <a:bodyPr/>
                    <a:lstStyle/>
                    <a:p>
                      <a:endParaRPr lang="en-US"/>
                    </a:p>
                  </a:txBody>
                  <a:tcPr/>
                </a:tc>
                <a:tc>
                  <a:txBody>
                    <a:bodyPr/>
                    <a:lstStyle/>
                    <a:p>
                      <a:pPr marL="0" marR="0" algn="l"/>
                      <a:r>
                        <a:rPr lang="en-GB" sz="1000" b="0" kern="1200" dirty="0">
                          <a:solidFill>
                            <a:schemeClr val="tx1"/>
                          </a:solidFill>
                          <a:effectLst/>
                          <a:latin typeface="Times New Roman" panose="02020603050405020304" pitchFamily="18" charset="0"/>
                          <a:cs typeface="Times New Roman" panose="02020603050405020304" pitchFamily="18" charset="0"/>
                        </a:rPr>
                        <a:t>PETRONAS</a:t>
                      </a:r>
                      <a:endParaRPr lang="en-US"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61" marR="50661" marT="0" marB="0" anchor="ctr"/>
                </a:tc>
                <a:tc>
                  <a:txBody>
                    <a:bodyPr/>
                    <a:lstStyle/>
                    <a:p>
                      <a:pPr marL="0" marR="0" algn="l">
                        <a:lnSpc>
                          <a:spcPct val="107000"/>
                        </a:lnSpc>
                        <a:spcBef>
                          <a:spcPts val="0"/>
                        </a:spcBef>
                        <a:spcAft>
                          <a:spcPts val="0"/>
                        </a:spcAft>
                      </a:pPr>
                      <a:r>
                        <a:rPr lang="en-GB" sz="1000" b="0" kern="1200">
                          <a:solidFill>
                            <a:schemeClr val="tx1"/>
                          </a:solidFill>
                          <a:effectLst/>
                          <a:latin typeface="Times New Roman" panose="02020603050405020304" pitchFamily="18" charset="0"/>
                          <a:cs typeface="Times New Roman" panose="02020603050405020304" pitchFamily="18" charset="0"/>
                        </a:rPr>
                        <a:t>40</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Number of active/producing Wells </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648</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69.97%</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102,045.00</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2256079674"/>
                  </a:ext>
                </a:extLst>
              </a:tr>
              <a:tr h="250961">
                <a:tc vMerge="1">
                  <a:txBody>
                    <a:bodyPr/>
                    <a:lstStyle/>
                    <a:p>
                      <a:endParaRPr lang="en-US"/>
                    </a:p>
                  </a:txBody>
                  <a:tcPr/>
                </a:tc>
                <a:tc rowSpan="2">
                  <a:txBody>
                    <a:bodyPr/>
                    <a:lstStyle/>
                    <a:p>
                      <a:pPr marL="0" marR="0" algn="l"/>
                      <a:r>
                        <a:rPr lang="en-GB" sz="1000" b="0" kern="1200" dirty="0">
                          <a:solidFill>
                            <a:schemeClr val="tx1"/>
                          </a:solidFill>
                          <a:effectLst/>
                          <a:latin typeface="Times New Roman" panose="02020603050405020304" pitchFamily="18" charset="0"/>
                          <a:cs typeface="Times New Roman" panose="02020603050405020304" pitchFamily="18" charset="0"/>
                        </a:rPr>
                        <a:t>NILEPET</a:t>
                      </a:r>
                      <a:endParaRPr lang="en-US"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61" marR="50661" marT="0" marB="0" anchor="ctr"/>
                </a:tc>
                <a:tc rowSpan="2">
                  <a:txBody>
                    <a:bodyPr/>
                    <a:lstStyle/>
                    <a:p>
                      <a:pPr marL="0" marR="0" algn="l">
                        <a:lnSpc>
                          <a:spcPct val="107000"/>
                        </a:lnSpc>
                        <a:spcBef>
                          <a:spcPts val="0"/>
                        </a:spcBef>
                        <a:spcAft>
                          <a:spcPts val="0"/>
                        </a:spcAft>
                      </a:pPr>
                      <a:r>
                        <a:rPr lang="en-GB" sz="1000" b="0" kern="1200" dirty="0">
                          <a:solidFill>
                            <a:schemeClr val="tx1"/>
                          </a:solidFill>
                          <a:effectLst/>
                          <a:latin typeface="Times New Roman" panose="02020603050405020304" pitchFamily="18" charset="0"/>
                          <a:cs typeface="Times New Roman" panose="02020603050405020304" pitchFamily="18" charset="0"/>
                        </a:rPr>
                        <a:t>8</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Shutdown wells due to different challenges</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108</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11.77%</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1885411771"/>
                  </a:ext>
                </a:extLst>
              </a:tr>
              <a:tr h="2723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l">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Idle Wells </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rowSpan="2">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74</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rowSpan="2">
                  <a:txBody>
                    <a:bodyPr/>
                    <a:lstStyle/>
                    <a:p>
                      <a:pPr marL="0" marR="0" algn="ctr">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7.99%</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rowSpan="2">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 </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2019696382"/>
                  </a:ext>
                </a:extLst>
              </a:tr>
              <a:tr h="224528">
                <a:tc vMerge="1">
                  <a:txBody>
                    <a:bodyPr/>
                    <a:lstStyle/>
                    <a:p>
                      <a:endParaRPr lang="en-US"/>
                    </a:p>
                  </a:txBody>
                  <a:tcPr/>
                </a:tc>
                <a:tc>
                  <a:txBody>
                    <a:bodyPr/>
                    <a:lstStyle/>
                    <a:p>
                      <a:pPr marL="0" marR="0" algn="l"/>
                      <a:r>
                        <a:rPr lang="en-GB" sz="1000" b="0" kern="1200">
                          <a:solidFill>
                            <a:schemeClr val="tx1"/>
                          </a:solidFill>
                          <a:effectLst/>
                          <a:latin typeface="Times New Roman" panose="02020603050405020304" pitchFamily="18" charset="0"/>
                          <a:cs typeface="Times New Roman" panose="02020603050405020304" pitchFamily="18" charset="0"/>
                        </a:rPr>
                        <a:t>SINOPEC</a:t>
                      </a:r>
                      <a:endParaRPr lang="en-US"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61" marR="50661" marT="0" marB="0" anchor="ctr"/>
                </a:tc>
                <a:tc>
                  <a:txBody>
                    <a:bodyPr/>
                    <a:lstStyle/>
                    <a:p>
                      <a:pPr marL="0" marR="0" algn="l">
                        <a:lnSpc>
                          <a:spcPct val="107000"/>
                        </a:lnSpc>
                        <a:spcBef>
                          <a:spcPts val="0"/>
                        </a:spcBef>
                        <a:spcAft>
                          <a:spcPts val="0"/>
                        </a:spcAft>
                      </a:pPr>
                      <a:r>
                        <a:rPr lang="en-GB" sz="1000" b="0" kern="1200" dirty="0">
                          <a:solidFill>
                            <a:schemeClr val="tx1"/>
                          </a:solidFill>
                          <a:effectLst/>
                          <a:latin typeface="Times New Roman" panose="02020603050405020304" pitchFamily="18" charset="0"/>
                          <a:cs typeface="Times New Roman" panose="02020603050405020304" pitchFamily="18" charset="0"/>
                        </a:rPr>
                        <a:t>6</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vMerge="1">
                  <a:txBody>
                    <a:bodyPr/>
                    <a:lstStyle/>
                    <a:p>
                      <a:endParaRPr lang="en-US"/>
                    </a:p>
                  </a:txBody>
                  <a:tcPr/>
                </a:tc>
                <a:tc vMerge="1">
                  <a:txBody>
                    <a:bodyPr/>
                    <a:lstStyle/>
                    <a:p>
                      <a:endParaRPr lang="en-US"/>
                    </a:p>
                  </a:txBody>
                  <a:tcPr/>
                </a:tc>
                <a:tc vMerge="1">
                  <a:txBody>
                    <a:bodyPr/>
                    <a:lstStyle/>
                    <a:p>
                      <a:pPr marL="0" marR="0" algn="l">
                        <a:lnSpc>
                          <a:spcPct val="107000"/>
                        </a:lnSpc>
                        <a:spcBef>
                          <a:spcPts val="0"/>
                        </a:spcBef>
                        <a:spcAft>
                          <a:spcPts val="0"/>
                        </a:spcAft>
                      </a:pP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vMerge="1">
                  <a:txBody>
                    <a:bodyPr/>
                    <a:lstStyle/>
                    <a:p>
                      <a:pPr marL="0" marR="0" algn="ctr">
                        <a:lnSpc>
                          <a:spcPct val="107000"/>
                        </a:lnSpc>
                        <a:spcBef>
                          <a:spcPts val="0"/>
                        </a:spcBef>
                        <a:spcAft>
                          <a:spcPts val="0"/>
                        </a:spcAft>
                      </a:pP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vMerge="1">
                  <a:txBody>
                    <a:bodyPr/>
                    <a:lstStyle/>
                    <a:p>
                      <a:pPr marL="0" marR="0" algn="ctr">
                        <a:lnSpc>
                          <a:spcPct val="107000"/>
                        </a:lnSpc>
                        <a:spcBef>
                          <a:spcPts val="0"/>
                        </a:spcBef>
                        <a:spcAft>
                          <a:spcPts val="0"/>
                        </a:spcAft>
                      </a:pP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vMerge="1">
                  <a:txBody>
                    <a:bodyPr/>
                    <a:lstStyle/>
                    <a:p>
                      <a:pPr marL="0" marR="0" algn="ctr">
                        <a:lnSpc>
                          <a:spcPct val="107000"/>
                        </a:lnSpc>
                        <a:spcBef>
                          <a:spcPts val="0"/>
                        </a:spcBef>
                        <a:spcAft>
                          <a:spcPts val="0"/>
                        </a:spcAft>
                      </a:pP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4212974427"/>
                  </a:ext>
                </a:extLst>
              </a:tr>
              <a:tr h="184961">
                <a:tc vMerge="1">
                  <a:txBody>
                    <a:bodyPr/>
                    <a:lstStyle/>
                    <a:p>
                      <a:endParaRPr lang="en-US"/>
                    </a:p>
                  </a:txBody>
                  <a:tcPr/>
                </a:tc>
                <a:tc rowSpan="2">
                  <a:txBody>
                    <a:bodyPr/>
                    <a:lstStyle/>
                    <a:p>
                      <a:pPr marL="0" marR="0" algn="l"/>
                      <a:r>
                        <a:rPr lang="en-GB" sz="1000" b="0" kern="1200">
                          <a:solidFill>
                            <a:schemeClr val="tx1"/>
                          </a:solidFill>
                          <a:effectLst/>
                          <a:latin typeface="Times New Roman" panose="02020603050405020304" pitchFamily="18" charset="0"/>
                          <a:cs typeface="Times New Roman" panose="02020603050405020304" pitchFamily="18" charset="0"/>
                        </a:rPr>
                        <a:t>SSTO</a:t>
                      </a:r>
                      <a:endParaRPr lang="en-US"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61" marR="50661" marT="0" marB="0" anchor="ctr"/>
                </a:tc>
                <a:tc rowSpan="2">
                  <a:txBody>
                    <a:bodyPr/>
                    <a:lstStyle/>
                    <a:p>
                      <a:pPr marL="0" marR="0" algn="l">
                        <a:lnSpc>
                          <a:spcPct val="107000"/>
                        </a:lnSpc>
                        <a:spcBef>
                          <a:spcPts val="0"/>
                        </a:spcBef>
                        <a:spcAft>
                          <a:spcPts val="0"/>
                        </a:spcAft>
                      </a:pPr>
                      <a:r>
                        <a:rPr lang="en-GB" sz="1000" b="0" kern="1200" dirty="0">
                          <a:solidFill>
                            <a:schemeClr val="tx1"/>
                          </a:solidFill>
                          <a:effectLst/>
                          <a:latin typeface="Times New Roman" panose="02020603050405020304" pitchFamily="18" charset="0"/>
                          <a:cs typeface="Times New Roman" panose="02020603050405020304" pitchFamily="18" charset="0"/>
                        </a:rPr>
                        <a:t>5</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Abandoned Wells </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86</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9.29%</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 </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1490453286"/>
                  </a:ext>
                </a:extLst>
              </a:tr>
              <a:tr h="1849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Relinquished Wells </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10</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1.08%</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 </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4269917555"/>
                  </a:ext>
                </a:extLst>
              </a:tr>
              <a:tr h="184961">
                <a:tc rowSpan="6">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2</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l"/>
                      <a:r>
                        <a:rPr lang="en-GB" sz="1000" b="0" kern="1200">
                          <a:solidFill>
                            <a:schemeClr val="tx1"/>
                          </a:solidFill>
                          <a:effectLst/>
                          <a:latin typeface="Times New Roman" panose="02020603050405020304" pitchFamily="18" charset="0"/>
                          <a:cs typeface="Times New Roman" panose="02020603050405020304" pitchFamily="18" charset="0"/>
                        </a:rPr>
                        <a:t>CNPC</a:t>
                      </a:r>
                      <a:endParaRPr lang="en-US"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61" marR="50661" marT="0" marB="0" anchor="ctr"/>
                </a:tc>
                <a:tc>
                  <a:txBody>
                    <a:bodyPr/>
                    <a:lstStyle/>
                    <a:p>
                      <a:pPr marL="0" marR="0" algn="l">
                        <a:lnSpc>
                          <a:spcPct val="107000"/>
                        </a:lnSpc>
                        <a:spcBef>
                          <a:spcPts val="0"/>
                        </a:spcBef>
                        <a:spcAft>
                          <a:spcPts val="0"/>
                        </a:spcAft>
                      </a:pPr>
                      <a:r>
                        <a:rPr lang="en-GB" sz="1000" b="0" kern="1200">
                          <a:solidFill>
                            <a:schemeClr val="tx1"/>
                          </a:solidFill>
                          <a:effectLst/>
                          <a:latin typeface="Times New Roman" panose="02020603050405020304" pitchFamily="18" charset="0"/>
                          <a:cs typeface="Times New Roman" panose="02020603050405020304" pitchFamily="18" charset="0"/>
                        </a:rPr>
                        <a:t>40</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rowSpan="6">
                  <a:txBody>
                    <a:bodyPr/>
                    <a:lstStyle/>
                    <a:p>
                      <a:pPr marL="0" marR="0" algn="ctr">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GPOC</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rowSpan="6">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Block 1, 2 &amp; 4</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l">
                        <a:lnSpc>
                          <a:spcPct val="107000"/>
                        </a:lnSpc>
                        <a:spcBef>
                          <a:spcPts val="0"/>
                        </a:spcBef>
                        <a:spcAft>
                          <a:spcPts val="0"/>
                        </a:spcAft>
                      </a:pPr>
                      <a:r>
                        <a:rPr lang="en-US" sz="1000" b="1">
                          <a:solidFill>
                            <a:schemeClr val="tx1"/>
                          </a:solidFill>
                          <a:effectLst/>
                          <a:latin typeface="Times New Roman" panose="02020603050405020304" pitchFamily="18" charset="0"/>
                          <a:cs typeface="Times New Roman" panose="02020603050405020304" pitchFamily="18" charset="0"/>
                        </a:rPr>
                        <a:t>TOTAL NUMBER OF WELLS </a:t>
                      </a:r>
                      <a:endParaRPr lang="en-US"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a:txBody>
                    <a:bodyPr/>
                    <a:lstStyle/>
                    <a:p>
                      <a:pPr marL="0" marR="0" algn="ctr">
                        <a:lnSpc>
                          <a:spcPct val="107000"/>
                        </a:lnSpc>
                        <a:spcBef>
                          <a:spcPts val="0"/>
                        </a:spcBef>
                        <a:spcAft>
                          <a:spcPts val="0"/>
                        </a:spcAft>
                      </a:pPr>
                      <a:r>
                        <a:rPr lang="en-US" sz="1000" b="1" dirty="0">
                          <a:solidFill>
                            <a:schemeClr val="tx1"/>
                          </a:solidFill>
                          <a:effectLst/>
                          <a:latin typeface="Times New Roman" panose="02020603050405020304" pitchFamily="18" charset="0"/>
                          <a:cs typeface="Times New Roman" panose="02020603050405020304" pitchFamily="18" charset="0"/>
                        </a:rPr>
                        <a:t>289</a:t>
                      </a:r>
                      <a:endParaRPr lang="en-US"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 </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2990511427"/>
                  </a:ext>
                </a:extLst>
              </a:tr>
              <a:tr h="184961">
                <a:tc vMerge="1">
                  <a:txBody>
                    <a:bodyPr/>
                    <a:lstStyle/>
                    <a:p>
                      <a:endParaRPr lang="en-US"/>
                    </a:p>
                  </a:txBody>
                  <a:tcPr/>
                </a:tc>
                <a:tc>
                  <a:txBody>
                    <a:bodyPr/>
                    <a:lstStyle/>
                    <a:p>
                      <a:pPr marL="0" marR="0" algn="l"/>
                      <a:r>
                        <a:rPr lang="en-GB" sz="1000" b="0" kern="1200">
                          <a:solidFill>
                            <a:schemeClr val="tx1"/>
                          </a:solidFill>
                          <a:effectLst/>
                          <a:latin typeface="Times New Roman" panose="02020603050405020304" pitchFamily="18" charset="0"/>
                          <a:cs typeface="Times New Roman" panose="02020603050405020304" pitchFamily="18" charset="0"/>
                        </a:rPr>
                        <a:t>PETRONAS</a:t>
                      </a:r>
                      <a:endParaRPr lang="en-US"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61" marR="50661" marT="0" marB="0" anchor="ctr"/>
                </a:tc>
                <a:tc>
                  <a:txBody>
                    <a:bodyPr/>
                    <a:lstStyle/>
                    <a:p>
                      <a:pPr marL="0" marR="0" algn="l">
                        <a:lnSpc>
                          <a:spcPct val="107000"/>
                        </a:lnSpc>
                        <a:spcBef>
                          <a:spcPts val="0"/>
                        </a:spcBef>
                        <a:spcAft>
                          <a:spcPts val="0"/>
                        </a:spcAft>
                      </a:pPr>
                      <a:r>
                        <a:rPr lang="en-GB" sz="1000" b="0" kern="1200" dirty="0">
                          <a:solidFill>
                            <a:schemeClr val="tx1"/>
                          </a:solidFill>
                          <a:effectLst/>
                          <a:latin typeface="Times New Roman" panose="02020603050405020304" pitchFamily="18" charset="0"/>
                          <a:cs typeface="Times New Roman" panose="02020603050405020304" pitchFamily="18" charset="0"/>
                        </a:rPr>
                        <a:t>30</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Number of active/producing Wells </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132</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46.32%</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56,789.07</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1584752596"/>
                  </a:ext>
                </a:extLst>
              </a:tr>
              <a:tr h="217483">
                <a:tc vMerge="1">
                  <a:txBody>
                    <a:bodyPr/>
                    <a:lstStyle/>
                    <a:p>
                      <a:endParaRPr lang="en-US"/>
                    </a:p>
                  </a:txBody>
                  <a:tcPr/>
                </a:tc>
                <a:tc rowSpan="2">
                  <a:txBody>
                    <a:bodyPr/>
                    <a:lstStyle/>
                    <a:p>
                      <a:pPr marL="0" marR="0" algn="l"/>
                      <a:r>
                        <a:rPr lang="en-GB" sz="1000" b="0" kern="1200">
                          <a:solidFill>
                            <a:schemeClr val="tx1"/>
                          </a:solidFill>
                          <a:effectLst/>
                          <a:latin typeface="Times New Roman" panose="02020603050405020304" pitchFamily="18" charset="0"/>
                          <a:cs typeface="Times New Roman" panose="02020603050405020304" pitchFamily="18" charset="0"/>
                        </a:rPr>
                        <a:t>ONGC</a:t>
                      </a:r>
                      <a:endParaRPr lang="en-US"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61" marR="50661" marT="0" marB="0" anchor="ctr"/>
                </a:tc>
                <a:tc rowSpan="2">
                  <a:txBody>
                    <a:bodyPr/>
                    <a:lstStyle/>
                    <a:p>
                      <a:pPr marL="0" marR="0" algn="l">
                        <a:lnSpc>
                          <a:spcPct val="107000"/>
                        </a:lnSpc>
                        <a:spcBef>
                          <a:spcPts val="0"/>
                        </a:spcBef>
                        <a:spcAft>
                          <a:spcPts val="0"/>
                        </a:spcAft>
                      </a:pPr>
                      <a:r>
                        <a:rPr lang="en-GB" sz="1000" b="0" kern="1200">
                          <a:solidFill>
                            <a:schemeClr val="tx1"/>
                          </a:solidFill>
                          <a:effectLst/>
                          <a:latin typeface="Times New Roman" panose="02020603050405020304" pitchFamily="18" charset="0"/>
                          <a:cs typeface="Times New Roman" panose="02020603050405020304" pitchFamily="18" charset="0"/>
                        </a:rPr>
                        <a:t>25</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Shutdown wells due to different challenges</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67</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23.51%</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 </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163898132"/>
                  </a:ext>
                </a:extLst>
              </a:tr>
              <a:tr h="17482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Idle Wells </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35</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12.28%</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 </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3721090395"/>
                  </a:ext>
                </a:extLst>
              </a:tr>
              <a:tr h="249988">
                <a:tc vMerge="1">
                  <a:txBody>
                    <a:bodyPr/>
                    <a:lstStyle/>
                    <a:p>
                      <a:endParaRPr lang="en-US"/>
                    </a:p>
                  </a:txBody>
                  <a:tcPr/>
                </a:tc>
                <a:tc rowSpan="2">
                  <a:txBody>
                    <a:bodyPr/>
                    <a:lstStyle/>
                    <a:p>
                      <a:pPr marL="0" marR="0" algn="l"/>
                      <a:r>
                        <a:rPr lang="en-GB" sz="1000" b="0" kern="1200">
                          <a:solidFill>
                            <a:schemeClr val="tx1"/>
                          </a:solidFill>
                          <a:effectLst/>
                          <a:latin typeface="Times New Roman" panose="02020603050405020304" pitchFamily="18" charset="0"/>
                          <a:cs typeface="Times New Roman" panose="02020603050405020304" pitchFamily="18" charset="0"/>
                        </a:rPr>
                        <a:t>NILEPET</a:t>
                      </a:r>
                      <a:endParaRPr lang="en-US" sz="1000" b="0">
                        <a:solidFill>
                          <a:schemeClr val="tx1"/>
                        </a:solidFill>
                        <a:effectLst/>
                        <a:latin typeface="Times New Roman" panose="02020603050405020304" pitchFamily="18" charset="0"/>
                        <a:cs typeface="Times New Roman" panose="02020603050405020304" pitchFamily="18" charset="0"/>
                      </a:endParaRPr>
                    </a:p>
                    <a:p>
                      <a:pPr marL="0" marR="0" algn="l"/>
                      <a:r>
                        <a:rPr lang="en-US" sz="1000" b="0">
                          <a:solidFill>
                            <a:schemeClr val="tx1"/>
                          </a:solidFill>
                          <a:effectLst/>
                          <a:latin typeface="Times New Roman" panose="02020603050405020304" pitchFamily="18" charset="0"/>
                          <a:cs typeface="Times New Roman" panose="02020603050405020304" pitchFamily="18" charset="0"/>
                        </a:rPr>
                        <a:t> </a:t>
                      </a:r>
                      <a:endParaRPr lang="en-US"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61" marR="50661" marT="0" marB="0" anchor="ctr"/>
                </a:tc>
                <a:tc rowSpan="2">
                  <a:txBody>
                    <a:bodyPr/>
                    <a:lstStyle/>
                    <a:p>
                      <a:pPr marL="0" marR="0" algn="l">
                        <a:lnSpc>
                          <a:spcPct val="107000"/>
                        </a:lnSpc>
                        <a:spcBef>
                          <a:spcPts val="0"/>
                        </a:spcBef>
                        <a:spcAft>
                          <a:spcPts val="0"/>
                        </a:spcAft>
                      </a:pPr>
                      <a:r>
                        <a:rPr lang="en-GB" sz="1000" b="0" kern="1200">
                          <a:solidFill>
                            <a:schemeClr val="tx1"/>
                          </a:solidFill>
                          <a:effectLst/>
                          <a:latin typeface="Times New Roman" panose="02020603050405020304" pitchFamily="18" charset="0"/>
                          <a:cs typeface="Times New Roman" panose="02020603050405020304" pitchFamily="18" charset="0"/>
                        </a:rPr>
                        <a:t>5</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Abandoned Wells </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55</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19.30%</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 </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348847735"/>
                  </a:ext>
                </a:extLst>
              </a:tr>
              <a:tr h="1849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Relinquished Wells </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0</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 </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263472970"/>
                  </a:ext>
                </a:extLst>
              </a:tr>
              <a:tr h="184961">
                <a:tc rowSpan="6">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3</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rowSpan="2">
                  <a:txBody>
                    <a:bodyPr/>
                    <a:lstStyle/>
                    <a:p>
                      <a:pPr marL="0" marR="0" algn="l"/>
                      <a:r>
                        <a:rPr lang="en-GB" sz="1000" b="0" kern="1200">
                          <a:solidFill>
                            <a:schemeClr val="tx1"/>
                          </a:solidFill>
                          <a:effectLst/>
                          <a:latin typeface="Times New Roman" panose="02020603050405020304" pitchFamily="18" charset="0"/>
                          <a:cs typeface="Times New Roman" panose="02020603050405020304" pitchFamily="18" charset="0"/>
                        </a:rPr>
                        <a:t>PETRONAS</a:t>
                      </a:r>
                      <a:endParaRPr lang="en-US" sz="1000" b="0">
                        <a:solidFill>
                          <a:schemeClr val="tx1"/>
                        </a:solidFill>
                        <a:effectLst/>
                        <a:latin typeface="Times New Roman" panose="02020603050405020304" pitchFamily="18" charset="0"/>
                        <a:cs typeface="Times New Roman" panose="02020603050405020304" pitchFamily="18" charset="0"/>
                      </a:endParaRPr>
                    </a:p>
                    <a:p>
                      <a:pPr marL="0" marR="0" algn="l"/>
                      <a:r>
                        <a:rPr lang="en-US" sz="1000" b="0">
                          <a:solidFill>
                            <a:schemeClr val="tx1"/>
                          </a:solidFill>
                          <a:effectLst/>
                          <a:latin typeface="Times New Roman" panose="02020603050405020304" pitchFamily="18" charset="0"/>
                          <a:cs typeface="Times New Roman" panose="02020603050405020304" pitchFamily="18" charset="0"/>
                        </a:rPr>
                        <a:t> </a:t>
                      </a:r>
                      <a:endParaRPr lang="en-US"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61" marR="50661" marT="0" marB="0" anchor="ctr"/>
                </a:tc>
                <a:tc rowSpan="2">
                  <a:txBody>
                    <a:bodyPr/>
                    <a:lstStyle/>
                    <a:p>
                      <a:pPr marL="0" marR="0" algn="l">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67.875</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rowSpan="6">
                  <a:txBody>
                    <a:bodyPr/>
                    <a:lstStyle/>
                    <a:p>
                      <a:pPr marL="0" marR="0" algn="ctr">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SPOC</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rowSpan="6">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Block 5A</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l">
                        <a:lnSpc>
                          <a:spcPct val="107000"/>
                        </a:lnSpc>
                        <a:spcBef>
                          <a:spcPts val="0"/>
                        </a:spcBef>
                        <a:spcAft>
                          <a:spcPts val="0"/>
                        </a:spcAft>
                      </a:pPr>
                      <a:r>
                        <a:rPr lang="en-US" sz="1000" b="1" dirty="0">
                          <a:solidFill>
                            <a:schemeClr val="tx1"/>
                          </a:solidFill>
                          <a:effectLst/>
                          <a:latin typeface="Times New Roman" panose="02020603050405020304" pitchFamily="18" charset="0"/>
                          <a:cs typeface="Times New Roman" panose="02020603050405020304" pitchFamily="18" charset="0"/>
                        </a:rPr>
                        <a:t>TOTAL NUMBER OF WELLS </a:t>
                      </a:r>
                      <a:endParaRPr lang="en-US"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a:txBody>
                    <a:bodyPr/>
                    <a:lstStyle/>
                    <a:p>
                      <a:pPr marL="0" marR="0" algn="ctr">
                        <a:lnSpc>
                          <a:spcPct val="107000"/>
                        </a:lnSpc>
                        <a:spcBef>
                          <a:spcPts val="0"/>
                        </a:spcBef>
                        <a:spcAft>
                          <a:spcPts val="0"/>
                        </a:spcAft>
                      </a:pPr>
                      <a:r>
                        <a:rPr lang="en-US" sz="1000" b="1" dirty="0">
                          <a:solidFill>
                            <a:schemeClr val="tx1"/>
                          </a:solidFill>
                          <a:effectLst/>
                          <a:latin typeface="Times New Roman" panose="02020603050405020304" pitchFamily="18" charset="0"/>
                          <a:cs typeface="Times New Roman" panose="02020603050405020304" pitchFamily="18" charset="0"/>
                        </a:rPr>
                        <a:t>55</a:t>
                      </a:r>
                      <a:endParaRPr lang="en-US"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 </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 </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186646699"/>
                  </a:ext>
                </a:extLst>
              </a:tr>
              <a:tr h="1849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Number of active/producing Wells </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19</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34.55%</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7,613.00</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1765349642"/>
                  </a:ext>
                </a:extLst>
              </a:tr>
              <a:tr h="213051">
                <a:tc vMerge="1">
                  <a:txBody>
                    <a:bodyPr/>
                    <a:lstStyle/>
                    <a:p>
                      <a:endParaRPr lang="en-US"/>
                    </a:p>
                  </a:txBody>
                  <a:tcPr/>
                </a:tc>
                <a:tc rowSpan="2">
                  <a:txBody>
                    <a:bodyPr/>
                    <a:lstStyle/>
                    <a:p>
                      <a:pPr marL="0" marR="0" algn="l"/>
                      <a:r>
                        <a:rPr lang="en-GB" sz="1000" b="0" kern="1200">
                          <a:solidFill>
                            <a:schemeClr val="tx1"/>
                          </a:solidFill>
                          <a:effectLst/>
                          <a:latin typeface="Times New Roman" panose="02020603050405020304" pitchFamily="18" charset="0"/>
                          <a:cs typeface="Times New Roman" panose="02020603050405020304" pitchFamily="18" charset="0"/>
                        </a:rPr>
                        <a:t>ONGC</a:t>
                      </a:r>
                      <a:endParaRPr lang="en-US"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61" marR="50661" marT="0" marB="0" anchor="ctr"/>
                </a:tc>
                <a:tc rowSpan="2">
                  <a:txBody>
                    <a:bodyPr/>
                    <a:lstStyle/>
                    <a:p>
                      <a:pPr marL="0" marR="0" algn="l">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24.125</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Shutdown wells due to different challenges</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36</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65.45%</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 </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3988245031"/>
                  </a:ext>
                </a:extLst>
              </a:tr>
              <a:tr h="1849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Idle Wells </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a:txBody>
                    <a:bodyPr/>
                    <a:lstStyle/>
                    <a:p>
                      <a:pPr marL="0" marR="0" algn="ctr">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0</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 </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2433089924"/>
                  </a:ext>
                </a:extLst>
              </a:tr>
              <a:tr h="184961">
                <a:tc vMerge="1">
                  <a:txBody>
                    <a:bodyPr/>
                    <a:lstStyle/>
                    <a:p>
                      <a:endParaRPr lang="en-US"/>
                    </a:p>
                  </a:txBody>
                  <a:tcPr/>
                </a:tc>
                <a:tc rowSpan="2">
                  <a:txBody>
                    <a:bodyPr/>
                    <a:lstStyle/>
                    <a:p>
                      <a:pPr marL="0" marR="0" algn="l"/>
                      <a:r>
                        <a:rPr lang="en-GB" sz="1000" b="0" kern="1200">
                          <a:solidFill>
                            <a:schemeClr val="tx1"/>
                          </a:solidFill>
                          <a:effectLst/>
                          <a:latin typeface="Times New Roman" panose="02020603050405020304" pitchFamily="18" charset="0"/>
                          <a:cs typeface="Times New Roman" panose="02020603050405020304" pitchFamily="18" charset="0"/>
                        </a:rPr>
                        <a:t>NILEPET</a:t>
                      </a:r>
                      <a:endParaRPr lang="en-US" sz="1000" b="0">
                        <a:solidFill>
                          <a:schemeClr val="tx1"/>
                        </a:solidFill>
                        <a:effectLst/>
                        <a:latin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 </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rowSpan="2">
                  <a:txBody>
                    <a:bodyPr/>
                    <a:lstStyle/>
                    <a:p>
                      <a:pPr marL="0" marR="0" algn="l">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8</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Abandoned Wells </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a:txBody>
                    <a:bodyPr/>
                    <a:lstStyle/>
                    <a:p>
                      <a:pPr marL="0" marR="0" algn="ctr">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0</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 </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1695720863"/>
                  </a:ext>
                </a:extLst>
              </a:tr>
              <a:tr h="1849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Relinquished Wells </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a:txBody>
                    <a:bodyPr/>
                    <a:lstStyle/>
                    <a:p>
                      <a:pPr marL="0" marR="0" algn="ctr">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0</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a:solidFill>
                            <a:schemeClr val="tx1"/>
                          </a:solidFill>
                          <a:effectLst/>
                          <a:latin typeface="Times New Roman" panose="02020603050405020304" pitchFamily="18" charset="0"/>
                          <a:cs typeface="Times New Roman" panose="02020603050405020304" pitchFamily="18" charset="0"/>
                        </a:rPr>
                        <a:t>-</a:t>
                      </a:r>
                      <a:endParaRPr lang="en-US" sz="1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tc>
                  <a:txBody>
                    <a:bodyPr/>
                    <a:lstStyle/>
                    <a:p>
                      <a:pPr marL="0" marR="0" algn="ctr">
                        <a:lnSpc>
                          <a:spcPct val="107000"/>
                        </a:lnSpc>
                        <a:spcBef>
                          <a:spcPts val="0"/>
                        </a:spcBef>
                        <a:spcAft>
                          <a:spcPts val="0"/>
                        </a:spcAft>
                      </a:pPr>
                      <a:r>
                        <a:rPr lang="en-US" sz="1000" b="0" dirty="0">
                          <a:solidFill>
                            <a:schemeClr val="tx1"/>
                          </a:solidFill>
                          <a:effectLst/>
                          <a:latin typeface="Times New Roman" panose="02020603050405020304" pitchFamily="18" charset="0"/>
                          <a:cs typeface="Times New Roman" panose="02020603050405020304" pitchFamily="18" charset="0"/>
                        </a:rPr>
                        <a:t> </a:t>
                      </a:r>
                      <a:endParaRPr lang="en-US"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2757666686"/>
                  </a:ext>
                </a:extLst>
              </a:tr>
              <a:tr h="184961">
                <a:tc gridSpan="8">
                  <a:txBody>
                    <a:bodyPr/>
                    <a:lstStyle/>
                    <a:p>
                      <a:pPr marL="0" marR="0" algn="l">
                        <a:lnSpc>
                          <a:spcPct val="107000"/>
                        </a:lnSpc>
                        <a:spcBef>
                          <a:spcPts val="0"/>
                        </a:spcBef>
                        <a:spcAft>
                          <a:spcPts val="0"/>
                        </a:spcAft>
                      </a:pPr>
                      <a:r>
                        <a:rPr lang="en-US" sz="1000" b="1">
                          <a:solidFill>
                            <a:schemeClr val="tx1"/>
                          </a:solidFill>
                          <a:effectLst/>
                          <a:latin typeface="Times New Roman" panose="02020603050405020304" pitchFamily="18" charset="0"/>
                          <a:cs typeface="Times New Roman" panose="02020603050405020304" pitchFamily="18" charset="0"/>
                        </a:rPr>
                        <a:t>TOTAL NUMBER OF WELLS IN THE REPUBLIC OF SOUTH SUDAN</a:t>
                      </a:r>
                      <a:endParaRPr lang="en-US"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07000"/>
                        </a:lnSpc>
                        <a:spcBef>
                          <a:spcPts val="0"/>
                        </a:spcBef>
                        <a:spcAft>
                          <a:spcPts val="0"/>
                        </a:spcAft>
                      </a:pPr>
                      <a:r>
                        <a:rPr lang="en-US" sz="1000" b="1" dirty="0">
                          <a:solidFill>
                            <a:schemeClr val="tx1"/>
                          </a:solidFill>
                          <a:effectLst/>
                          <a:latin typeface="Times New Roman" panose="02020603050405020304" pitchFamily="18" charset="0"/>
                          <a:cs typeface="Times New Roman" panose="02020603050405020304" pitchFamily="18" charset="0"/>
                        </a:rPr>
                        <a:t>1,270 Wells </a:t>
                      </a:r>
                      <a:endParaRPr lang="en-US"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2949686141"/>
                  </a:ext>
                </a:extLst>
              </a:tr>
              <a:tr h="369923">
                <a:tc gridSpan="8">
                  <a:txBody>
                    <a:bodyPr/>
                    <a:lstStyle/>
                    <a:p>
                      <a:pPr marL="0" marR="0" algn="l">
                        <a:lnSpc>
                          <a:spcPct val="107000"/>
                        </a:lnSpc>
                        <a:spcBef>
                          <a:spcPts val="0"/>
                        </a:spcBef>
                        <a:spcAft>
                          <a:spcPts val="0"/>
                        </a:spcAft>
                      </a:pPr>
                      <a:r>
                        <a:rPr lang="en-US" sz="1000" b="1">
                          <a:solidFill>
                            <a:schemeClr val="tx1"/>
                          </a:solidFill>
                          <a:effectLst/>
                          <a:latin typeface="Times New Roman" panose="02020603050405020304" pitchFamily="18" charset="0"/>
                          <a:cs typeface="Times New Roman" panose="02020603050405020304" pitchFamily="18" charset="0"/>
                        </a:rPr>
                        <a:t>Number of active/producing Wells </a:t>
                      </a:r>
                    </a:p>
                    <a:p>
                      <a:pPr marL="0" marR="0" algn="l">
                        <a:lnSpc>
                          <a:spcPct val="107000"/>
                        </a:lnSpc>
                        <a:spcBef>
                          <a:spcPts val="0"/>
                        </a:spcBef>
                        <a:spcAft>
                          <a:spcPts val="0"/>
                        </a:spcAft>
                      </a:pPr>
                      <a:r>
                        <a:rPr lang="en-US" sz="1000" b="1">
                          <a:solidFill>
                            <a:schemeClr val="tx1"/>
                          </a:solidFill>
                          <a:effectLst/>
                          <a:latin typeface="Times New Roman" panose="02020603050405020304" pitchFamily="18" charset="0"/>
                          <a:cs typeface="Times New Roman" panose="02020603050405020304" pitchFamily="18" charset="0"/>
                        </a:rPr>
                        <a:t>(Crude Oil Production as of 30</a:t>
                      </a:r>
                      <a:r>
                        <a:rPr lang="en-US" sz="1000" b="1" baseline="30000">
                          <a:solidFill>
                            <a:schemeClr val="tx1"/>
                          </a:solidFill>
                          <a:effectLst/>
                          <a:latin typeface="Times New Roman" panose="02020603050405020304" pitchFamily="18" charset="0"/>
                          <a:cs typeface="Times New Roman" panose="02020603050405020304" pitchFamily="18" charset="0"/>
                        </a:rPr>
                        <a:t>th</a:t>
                      </a:r>
                      <a:r>
                        <a:rPr lang="en-US" sz="1000" b="1">
                          <a:solidFill>
                            <a:schemeClr val="tx1"/>
                          </a:solidFill>
                          <a:effectLst/>
                          <a:latin typeface="Times New Roman" panose="02020603050405020304" pitchFamily="18" charset="0"/>
                          <a:cs typeface="Times New Roman" panose="02020603050405020304" pitchFamily="18" charset="0"/>
                        </a:rPr>
                        <a:t> August 2023 was 166,447.07 Barrels per day).  (62.91%)</a:t>
                      </a:r>
                      <a:endParaRPr lang="en-US"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07000"/>
                        </a:lnSpc>
                        <a:spcBef>
                          <a:spcPts val="0"/>
                        </a:spcBef>
                        <a:spcAft>
                          <a:spcPts val="0"/>
                        </a:spcAft>
                      </a:pPr>
                      <a:r>
                        <a:rPr lang="en-US" sz="1000" b="1">
                          <a:solidFill>
                            <a:schemeClr val="tx1"/>
                          </a:solidFill>
                          <a:effectLst/>
                          <a:latin typeface="Times New Roman" panose="02020603050405020304" pitchFamily="18" charset="0"/>
                          <a:cs typeface="Times New Roman" panose="02020603050405020304" pitchFamily="18" charset="0"/>
                        </a:rPr>
                        <a:t>799 Wells </a:t>
                      </a:r>
                      <a:endParaRPr lang="en-US"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3609584230"/>
                  </a:ext>
                </a:extLst>
              </a:tr>
              <a:tr h="184961">
                <a:tc gridSpan="8">
                  <a:txBody>
                    <a:bodyPr/>
                    <a:lstStyle/>
                    <a:p>
                      <a:pPr marL="0" marR="0" algn="l">
                        <a:lnSpc>
                          <a:spcPct val="107000"/>
                        </a:lnSpc>
                        <a:spcBef>
                          <a:spcPts val="0"/>
                        </a:spcBef>
                        <a:spcAft>
                          <a:spcPts val="0"/>
                        </a:spcAft>
                      </a:pPr>
                      <a:r>
                        <a:rPr lang="en-US" sz="1000" b="1">
                          <a:solidFill>
                            <a:schemeClr val="tx1"/>
                          </a:solidFill>
                          <a:effectLst/>
                          <a:latin typeface="Times New Roman" panose="02020603050405020304" pitchFamily="18" charset="0"/>
                          <a:cs typeface="Times New Roman" panose="02020603050405020304" pitchFamily="18" charset="0"/>
                        </a:rPr>
                        <a:t>Shutdown wells due to different challenges (16.70%)</a:t>
                      </a:r>
                      <a:endParaRPr lang="en-US"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07000"/>
                        </a:lnSpc>
                        <a:spcBef>
                          <a:spcPts val="0"/>
                        </a:spcBef>
                        <a:spcAft>
                          <a:spcPts val="0"/>
                        </a:spcAft>
                      </a:pPr>
                      <a:r>
                        <a:rPr lang="en-US" sz="1000" b="1">
                          <a:solidFill>
                            <a:schemeClr val="tx1"/>
                          </a:solidFill>
                          <a:effectLst/>
                          <a:latin typeface="Times New Roman" panose="02020603050405020304" pitchFamily="18" charset="0"/>
                          <a:cs typeface="Times New Roman" panose="02020603050405020304" pitchFamily="18" charset="0"/>
                        </a:rPr>
                        <a:t>212 Wells </a:t>
                      </a:r>
                      <a:endParaRPr lang="en-US"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2807002713"/>
                  </a:ext>
                </a:extLst>
              </a:tr>
              <a:tr h="184961">
                <a:tc gridSpan="8">
                  <a:txBody>
                    <a:bodyPr/>
                    <a:lstStyle/>
                    <a:p>
                      <a:pPr marL="0" marR="0" algn="l">
                        <a:lnSpc>
                          <a:spcPct val="107000"/>
                        </a:lnSpc>
                        <a:spcBef>
                          <a:spcPts val="0"/>
                        </a:spcBef>
                        <a:spcAft>
                          <a:spcPts val="0"/>
                        </a:spcAft>
                      </a:pPr>
                      <a:r>
                        <a:rPr lang="en-US" sz="1000" b="1">
                          <a:solidFill>
                            <a:schemeClr val="tx1"/>
                          </a:solidFill>
                          <a:effectLst/>
                          <a:latin typeface="Times New Roman" panose="02020603050405020304" pitchFamily="18" charset="0"/>
                          <a:cs typeface="Times New Roman" panose="02020603050405020304" pitchFamily="18" charset="0"/>
                        </a:rPr>
                        <a:t>Idle Wells (8.60%)</a:t>
                      </a:r>
                      <a:endParaRPr lang="en-US"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07000"/>
                        </a:lnSpc>
                        <a:spcBef>
                          <a:spcPts val="0"/>
                        </a:spcBef>
                        <a:spcAft>
                          <a:spcPts val="0"/>
                        </a:spcAft>
                      </a:pPr>
                      <a:r>
                        <a:rPr lang="en-US" sz="1000" b="1">
                          <a:solidFill>
                            <a:schemeClr val="tx1"/>
                          </a:solidFill>
                          <a:effectLst/>
                          <a:latin typeface="Times New Roman" panose="02020603050405020304" pitchFamily="18" charset="0"/>
                          <a:cs typeface="Times New Roman" panose="02020603050405020304" pitchFamily="18" charset="0"/>
                        </a:rPr>
                        <a:t>109 Wells </a:t>
                      </a:r>
                      <a:endParaRPr lang="en-US"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1428053737"/>
                  </a:ext>
                </a:extLst>
              </a:tr>
              <a:tr h="184961">
                <a:tc gridSpan="8">
                  <a:txBody>
                    <a:bodyPr/>
                    <a:lstStyle/>
                    <a:p>
                      <a:pPr marL="0" marR="0" algn="l">
                        <a:lnSpc>
                          <a:spcPct val="107000"/>
                        </a:lnSpc>
                        <a:spcBef>
                          <a:spcPts val="0"/>
                        </a:spcBef>
                        <a:spcAft>
                          <a:spcPts val="0"/>
                        </a:spcAft>
                      </a:pPr>
                      <a:r>
                        <a:rPr lang="en-US" sz="1000" b="1">
                          <a:solidFill>
                            <a:schemeClr val="tx1"/>
                          </a:solidFill>
                          <a:effectLst/>
                          <a:latin typeface="Times New Roman" panose="02020603050405020304" pitchFamily="18" charset="0"/>
                          <a:cs typeface="Times New Roman" panose="02020603050405020304" pitchFamily="18" charset="0"/>
                        </a:rPr>
                        <a:t>Abandoned Wells (11.10%)</a:t>
                      </a:r>
                      <a:endParaRPr lang="en-US"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07000"/>
                        </a:lnSpc>
                        <a:spcBef>
                          <a:spcPts val="0"/>
                        </a:spcBef>
                        <a:spcAft>
                          <a:spcPts val="0"/>
                        </a:spcAft>
                      </a:pPr>
                      <a:r>
                        <a:rPr lang="en-US" sz="1000" b="1">
                          <a:solidFill>
                            <a:schemeClr val="tx1"/>
                          </a:solidFill>
                          <a:effectLst/>
                          <a:latin typeface="Times New Roman" panose="02020603050405020304" pitchFamily="18" charset="0"/>
                          <a:cs typeface="Times New Roman" panose="02020603050405020304" pitchFamily="18" charset="0"/>
                        </a:rPr>
                        <a:t>141 Wells </a:t>
                      </a:r>
                      <a:endParaRPr lang="en-US"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2254027078"/>
                  </a:ext>
                </a:extLst>
              </a:tr>
              <a:tr h="184961">
                <a:tc gridSpan="8">
                  <a:txBody>
                    <a:bodyPr/>
                    <a:lstStyle/>
                    <a:p>
                      <a:pPr marL="0" marR="0" algn="l">
                        <a:lnSpc>
                          <a:spcPct val="107000"/>
                        </a:lnSpc>
                        <a:spcBef>
                          <a:spcPts val="0"/>
                        </a:spcBef>
                        <a:spcAft>
                          <a:spcPts val="0"/>
                        </a:spcAft>
                      </a:pPr>
                      <a:r>
                        <a:rPr lang="en-US" sz="1000" b="1">
                          <a:solidFill>
                            <a:schemeClr val="tx1"/>
                          </a:solidFill>
                          <a:effectLst/>
                          <a:latin typeface="Times New Roman" panose="02020603050405020304" pitchFamily="18" charset="0"/>
                          <a:cs typeface="Times New Roman" panose="02020603050405020304" pitchFamily="18" charset="0"/>
                        </a:rPr>
                        <a:t>Relinquished Wells (0.80%).</a:t>
                      </a:r>
                      <a:endParaRPr lang="en-US" sz="1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07000"/>
                        </a:lnSpc>
                        <a:spcBef>
                          <a:spcPts val="0"/>
                        </a:spcBef>
                        <a:spcAft>
                          <a:spcPts val="0"/>
                        </a:spcAft>
                      </a:pPr>
                      <a:r>
                        <a:rPr lang="en-US" sz="1000" b="1" dirty="0">
                          <a:solidFill>
                            <a:schemeClr val="tx1"/>
                          </a:solidFill>
                          <a:effectLst/>
                          <a:latin typeface="Times New Roman" panose="02020603050405020304" pitchFamily="18" charset="0"/>
                          <a:cs typeface="Times New Roman" panose="02020603050405020304" pitchFamily="18" charset="0"/>
                        </a:rPr>
                        <a:t>10 Wells </a:t>
                      </a:r>
                      <a:endParaRPr lang="en-US"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661" marR="50661" marT="0" marB="0" anchor="ctr"/>
                </a:tc>
                <a:extLst>
                  <a:ext uri="{0D108BD9-81ED-4DB2-BD59-A6C34878D82A}">
                    <a16:rowId xmlns:a16="http://schemas.microsoft.com/office/drawing/2014/main" val="2442611012"/>
                  </a:ext>
                </a:extLst>
              </a:tr>
            </a:tbl>
          </a:graphicData>
        </a:graphic>
      </p:graphicFrame>
      <p:sp>
        <p:nvSpPr>
          <p:cNvPr id="9" name="Title 8"/>
          <p:cNvSpPr>
            <a:spLocks noGrp="1"/>
          </p:cNvSpPr>
          <p:nvPr>
            <p:ph type="title"/>
          </p:nvPr>
        </p:nvSpPr>
        <p:spPr>
          <a:xfrm>
            <a:off x="152397" y="0"/>
            <a:ext cx="10515600" cy="1325563"/>
          </a:xfrm>
        </p:spPr>
        <p:txBody>
          <a:bodyPr>
            <a:normAutofit/>
          </a:bodyPr>
          <a:lstStyle/>
          <a:p>
            <a:pPr algn="ctr"/>
            <a:r>
              <a:rPr lang="en-US" sz="2800" b="1" dirty="0">
                <a:latin typeface="Times New Roman" panose="02020603050405020304" pitchFamily="18" charset="0"/>
                <a:cs typeface="Times New Roman" panose="02020603050405020304" pitchFamily="18" charset="0"/>
              </a:rPr>
              <a:t>Well and Production Information</a:t>
            </a:r>
          </a:p>
        </p:txBody>
      </p:sp>
      <p:pic>
        <p:nvPicPr>
          <p:cNvPr id="6"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7" name="Picture 6"/>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1241356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2397" y="0"/>
            <a:ext cx="10515600" cy="1325563"/>
          </a:xfrm>
        </p:spPr>
        <p:txBody>
          <a:bodyPr>
            <a:normAutofit/>
          </a:bodyPr>
          <a:lstStyle/>
          <a:p>
            <a:pPr algn="ctr"/>
            <a:r>
              <a:rPr lang="en-US" sz="2800" b="1" dirty="0">
                <a:latin typeface="Times New Roman" panose="02020603050405020304" pitchFamily="18" charset="0"/>
                <a:cs typeface="Times New Roman" panose="02020603050405020304" pitchFamily="18" charset="0"/>
              </a:rPr>
              <a:t>Contractual Obligations as per EPSAs.</a:t>
            </a:r>
          </a:p>
        </p:txBody>
      </p:sp>
      <p:pic>
        <p:nvPicPr>
          <p:cNvPr id="6"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7" name="Picture 6"/>
          <p:cNvPicPr>
            <a:picLocks noChangeAspect="1"/>
          </p:cNvPicPr>
          <p:nvPr/>
        </p:nvPicPr>
        <p:blipFill>
          <a:blip r:embed="rId3"/>
          <a:stretch>
            <a:fillRect/>
          </a:stretch>
        </p:blipFill>
        <p:spPr>
          <a:xfrm>
            <a:off x="11087100" y="136464"/>
            <a:ext cx="1017270" cy="690354"/>
          </a:xfrm>
          <a:prstGeom prst="rect">
            <a:avLst/>
          </a:prstGeom>
        </p:spPr>
      </p:pic>
      <p:sp>
        <p:nvSpPr>
          <p:cNvPr id="2" name="Rectangle 1"/>
          <p:cNvSpPr/>
          <p:nvPr/>
        </p:nvSpPr>
        <p:spPr>
          <a:xfrm>
            <a:off x="419100" y="1041883"/>
            <a:ext cx="11449050" cy="5563061"/>
          </a:xfrm>
          <a:prstGeom prst="rect">
            <a:avLst/>
          </a:prstGeom>
        </p:spPr>
        <p:txBody>
          <a:bodyPr wrap="square">
            <a:spAutoFit/>
          </a:bodyPr>
          <a:lstStyle/>
          <a:p>
            <a:pPr>
              <a:lnSpc>
                <a:spcPct val="150000"/>
              </a:lnSpc>
            </a:pPr>
            <a:r>
              <a:rPr lang="en-US" sz="3000" b="1" u="sng" dirty="0">
                <a:latin typeface="Times New Roman" panose="02020603050405020304" pitchFamily="18" charset="0"/>
                <a:ea typeface="Calibri" panose="020F0502020204030204" pitchFamily="34" charset="0"/>
              </a:rPr>
              <a:t>Article 7.2(a) of the EPSA for Block 3 &amp; 7 (DPOC):</a:t>
            </a:r>
          </a:p>
          <a:p>
            <a:pPr>
              <a:lnSpc>
                <a:spcPct val="150000"/>
              </a:lnSpc>
            </a:pPr>
            <a:endParaRPr lang="en-US" sz="3000" b="1" i="1" dirty="0">
              <a:latin typeface="Times New Roman" panose="02020603050405020304" pitchFamily="18" charset="0"/>
              <a:ea typeface="Calibri" panose="020F0502020204030204" pitchFamily="34" charset="0"/>
            </a:endParaRPr>
          </a:p>
          <a:p>
            <a:pPr marL="342900" indent="-342900">
              <a:lnSpc>
                <a:spcPct val="150000"/>
              </a:lnSpc>
              <a:buFont typeface="Wingdings" panose="05000000000000000000" pitchFamily="2" charset="2"/>
              <a:buChar char="Ø"/>
            </a:pPr>
            <a:r>
              <a:rPr lang="en-US" sz="2500" b="1" dirty="0">
                <a:latin typeface="Times New Roman" panose="02020603050405020304" pitchFamily="18" charset="0"/>
                <a:ea typeface="Calibri" panose="020F0502020204030204" pitchFamily="34" charset="0"/>
              </a:rPr>
              <a:t>Cost Oil = 45% of the Total Gross Production</a:t>
            </a:r>
          </a:p>
          <a:p>
            <a:pPr marL="342900" indent="-342900">
              <a:lnSpc>
                <a:spcPct val="150000"/>
              </a:lnSpc>
              <a:buFont typeface="Wingdings" panose="05000000000000000000" pitchFamily="2" charset="2"/>
              <a:buChar char="Ø"/>
            </a:pPr>
            <a:r>
              <a:rPr lang="en-US" sz="2500" b="1" dirty="0">
                <a:latin typeface="Times New Roman" panose="02020603050405020304" pitchFamily="18" charset="0"/>
                <a:ea typeface="Calibri" panose="020F0502020204030204" pitchFamily="34" charset="0"/>
              </a:rPr>
              <a:t>Profit Oil = 55% of the Total Gross Production</a:t>
            </a:r>
          </a:p>
          <a:p>
            <a:pPr marL="742950" lvl="1" indent="-285750">
              <a:lnSpc>
                <a:spcPct val="150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Government Entitlement = 60% of the Profit Oil </a:t>
            </a:r>
          </a:p>
          <a:p>
            <a:pPr marL="742950" lvl="1" indent="-285750">
              <a:lnSpc>
                <a:spcPct val="150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Partners' Profit = 40% of the Profit Oil  </a:t>
            </a:r>
          </a:p>
          <a:p>
            <a:pPr marL="342900" indent="-342900">
              <a:lnSpc>
                <a:spcPct val="150000"/>
              </a:lnSpc>
              <a:buFont typeface="Wingdings" panose="05000000000000000000" pitchFamily="2" charset="2"/>
              <a:buChar char="Ø"/>
            </a:pPr>
            <a:r>
              <a:rPr lang="en-US" sz="2500" b="1" dirty="0">
                <a:latin typeface="Times New Roman" panose="02020603050405020304" pitchFamily="18" charset="0"/>
                <a:ea typeface="Calibri" panose="020F0502020204030204" pitchFamily="34" charset="0"/>
              </a:rPr>
              <a:t>Partners’ Entitlement = ( Partners' Profit + Cost Oil)</a:t>
            </a:r>
          </a:p>
          <a:p>
            <a:pPr marL="342900" indent="-342900">
              <a:lnSpc>
                <a:spcPct val="150000"/>
              </a:lnSpc>
              <a:buFont typeface="Wingdings" panose="05000000000000000000" pitchFamily="2" charset="2"/>
              <a:buChar char="Ø"/>
            </a:pPr>
            <a:r>
              <a:rPr lang="en-US" sz="2200" b="1" dirty="0">
                <a:latin typeface="Times New Roman" panose="02020603050405020304" pitchFamily="18" charset="0"/>
                <a:ea typeface="Calibri" panose="020F0502020204030204" pitchFamily="34" charset="0"/>
              </a:rPr>
              <a:t>2023 Forecasted Daily Gross Production in Block 3 &amp; 7 (DPOC) = 98,900 Barrels Per Day </a:t>
            </a:r>
          </a:p>
          <a:p>
            <a:pPr>
              <a:lnSpc>
                <a:spcPct val="150000"/>
              </a:lnSpc>
            </a:pPr>
            <a:endParaRPr lang="en-US" sz="2000" dirty="0">
              <a:latin typeface="Times New Roman" panose="02020603050405020304" pitchFamily="18" charset="0"/>
              <a:ea typeface="Calibri" panose="020F0502020204030204" pitchFamily="34" charset="0"/>
            </a:endParaRPr>
          </a:p>
          <a:p>
            <a:pPr>
              <a:lnSpc>
                <a:spcPct val="150000"/>
              </a:lnSpc>
            </a:pPr>
            <a:r>
              <a:rPr lang="en-US" sz="2000" i="1" dirty="0">
                <a:latin typeface="Times New Roman" panose="02020603050405020304" pitchFamily="18" charset="0"/>
                <a:ea typeface="Calibri" panose="020F0502020204030204" pitchFamily="34" charset="0"/>
              </a:rPr>
              <a:t>Partners include CNPC, PETRONAS, NILEPET, ONGC, SSTO &amp; SINOPEC.</a:t>
            </a:r>
          </a:p>
        </p:txBody>
      </p:sp>
    </p:spTree>
    <p:extLst>
      <p:ext uri="{BB962C8B-B14F-4D97-AF65-F5344CB8AC3E}">
        <p14:creationId xmlns:p14="http://schemas.microsoft.com/office/powerpoint/2010/main" val="426229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27097" y="0"/>
            <a:ext cx="10515600" cy="1219200"/>
          </a:xfrm>
        </p:spPr>
        <p:txBody>
          <a:bodyPr>
            <a:normAutofit/>
          </a:bodyPr>
          <a:lstStyle/>
          <a:p>
            <a:pPr algn="ctr"/>
            <a:r>
              <a:rPr lang="en-US" sz="2800" b="1" dirty="0">
                <a:latin typeface="Times New Roman" panose="02020603050405020304" pitchFamily="18" charset="0"/>
                <a:cs typeface="Times New Roman" panose="02020603050405020304" pitchFamily="18" charset="0"/>
              </a:rPr>
              <a:t> DPOC’s Actual Crude Oil Production for 2022</a:t>
            </a:r>
          </a:p>
        </p:txBody>
      </p:sp>
      <p:pic>
        <p:nvPicPr>
          <p:cNvPr id="3" name="Picture 2"/>
          <p:cNvPicPr>
            <a:picLocks noChangeAspect="1"/>
          </p:cNvPicPr>
          <p:nvPr/>
        </p:nvPicPr>
        <p:blipFill>
          <a:blip r:embed="rId2"/>
          <a:stretch>
            <a:fillRect/>
          </a:stretch>
        </p:blipFill>
        <p:spPr>
          <a:xfrm>
            <a:off x="424357" y="952500"/>
            <a:ext cx="11475543" cy="5613400"/>
          </a:xfrm>
          <a:prstGeom prst="rect">
            <a:avLst/>
          </a:prstGeom>
        </p:spPr>
      </p:pic>
      <p:pic>
        <p:nvPicPr>
          <p:cNvPr id="6" name="Picture 5" descr="South Sudan Ministry of Petroleum Releases Annual Report | Petroleum Africa">
            <a:extLst/>
          </p:cNvPr>
          <p:cNvPicPr>
            <a:picLocks noChangeAspect="1"/>
          </p:cNvPicPr>
          <p:nvPr/>
        </p:nvPicPr>
        <p:blipFill>
          <a:blip r:embed="rId3"/>
          <a:srcRect/>
          <a:stretch>
            <a:fillRect/>
          </a:stretch>
        </p:blipFill>
        <p:spPr>
          <a:xfrm>
            <a:off x="38103" y="39566"/>
            <a:ext cx="1135810" cy="931984"/>
          </a:xfrm>
          <a:prstGeom prst="rect">
            <a:avLst/>
          </a:prstGeom>
          <a:noFill/>
          <a:ln cap="flat">
            <a:noFill/>
          </a:ln>
        </p:spPr>
      </p:pic>
      <p:pic>
        <p:nvPicPr>
          <p:cNvPr id="7" name="Picture 6"/>
          <p:cNvPicPr>
            <a:picLocks noChangeAspect="1"/>
          </p:cNvPicPr>
          <p:nvPr/>
        </p:nvPicPr>
        <p:blipFill>
          <a:blip r:embed="rId4"/>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3471363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27097" y="609600"/>
            <a:ext cx="10515600" cy="1219200"/>
          </a:xfrm>
        </p:spPr>
        <p:txBody>
          <a:bodyPr>
            <a:normAutofit/>
          </a:bodyPr>
          <a:lstStyle/>
          <a:p>
            <a:pPr algn="ctr"/>
            <a:r>
              <a:rPr lang="en-US" sz="2800" b="1" dirty="0">
                <a:latin typeface="Times New Roman" panose="02020603050405020304" pitchFamily="18" charset="0"/>
                <a:cs typeface="Times New Roman" panose="02020603050405020304" pitchFamily="18" charset="0"/>
              </a:rPr>
              <a:t> DPOC’s Actual Crude Oil Production for 2023 (Jan-Jul)</a:t>
            </a:r>
          </a:p>
        </p:txBody>
      </p:sp>
      <p:pic>
        <p:nvPicPr>
          <p:cNvPr id="2" name="Picture 1"/>
          <p:cNvPicPr>
            <a:picLocks noChangeAspect="1"/>
          </p:cNvPicPr>
          <p:nvPr/>
        </p:nvPicPr>
        <p:blipFill>
          <a:blip r:embed="rId2"/>
          <a:stretch>
            <a:fillRect/>
          </a:stretch>
        </p:blipFill>
        <p:spPr>
          <a:xfrm>
            <a:off x="177800" y="1631950"/>
            <a:ext cx="11823700" cy="4908550"/>
          </a:xfrm>
          <a:prstGeom prst="rect">
            <a:avLst/>
          </a:prstGeom>
        </p:spPr>
      </p:pic>
      <p:sp>
        <p:nvSpPr>
          <p:cNvPr id="5" name="Title 8"/>
          <p:cNvSpPr txBox="1">
            <a:spLocks/>
          </p:cNvSpPr>
          <p:nvPr/>
        </p:nvSpPr>
        <p:spPr>
          <a:xfrm>
            <a:off x="1080135" y="584200"/>
            <a:ext cx="10515600" cy="121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Times New Roman" panose="02020603050405020304" pitchFamily="18" charset="0"/>
                <a:cs typeface="Times New Roman" panose="02020603050405020304" pitchFamily="18" charset="0"/>
              </a:rPr>
              <a:t> Forecasted DPOC’s Crude Oil Production for 2023 (Aug-Dec)</a:t>
            </a:r>
          </a:p>
        </p:txBody>
      </p:sp>
      <p:pic>
        <p:nvPicPr>
          <p:cNvPr id="4" name="Picture 3"/>
          <p:cNvPicPr>
            <a:picLocks noChangeAspect="1"/>
          </p:cNvPicPr>
          <p:nvPr/>
        </p:nvPicPr>
        <p:blipFill>
          <a:blip r:embed="rId3"/>
          <a:stretch>
            <a:fillRect/>
          </a:stretch>
        </p:blipFill>
        <p:spPr>
          <a:xfrm>
            <a:off x="171450" y="1644650"/>
            <a:ext cx="11830050" cy="4895850"/>
          </a:xfrm>
          <a:prstGeom prst="rect">
            <a:avLst/>
          </a:prstGeom>
        </p:spPr>
      </p:pic>
      <p:pic>
        <p:nvPicPr>
          <p:cNvPr id="8" name="Picture 5" descr="South Sudan Ministry of Petroleum Releases Annual Report | Petroleum Africa">
            <a:extLst/>
          </p:cNvPr>
          <p:cNvPicPr>
            <a:picLocks noChangeAspect="1"/>
          </p:cNvPicPr>
          <p:nvPr/>
        </p:nvPicPr>
        <p:blipFill>
          <a:blip r:embed="rId4"/>
          <a:srcRect/>
          <a:stretch>
            <a:fillRect/>
          </a:stretch>
        </p:blipFill>
        <p:spPr>
          <a:xfrm>
            <a:off x="38103" y="39566"/>
            <a:ext cx="1135810" cy="1141534"/>
          </a:xfrm>
          <a:prstGeom prst="rect">
            <a:avLst/>
          </a:prstGeom>
          <a:noFill/>
          <a:ln cap="flat">
            <a:noFill/>
          </a:ln>
        </p:spPr>
      </p:pic>
      <p:pic>
        <p:nvPicPr>
          <p:cNvPr id="10" name="Picture 9"/>
          <p:cNvPicPr>
            <a:picLocks noChangeAspect="1"/>
          </p:cNvPicPr>
          <p:nvPr/>
        </p:nvPicPr>
        <p:blipFill>
          <a:blip r:embed="rId5"/>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52043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2397" y="0"/>
            <a:ext cx="10515600" cy="1325563"/>
          </a:xfrm>
        </p:spPr>
        <p:txBody>
          <a:bodyPr>
            <a:normAutofit/>
          </a:bodyPr>
          <a:lstStyle/>
          <a:p>
            <a:pPr algn="ctr"/>
            <a:r>
              <a:rPr lang="en-US" sz="2800" b="1" dirty="0">
                <a:latin typeface="Times New Roman" panose="02020603050405020304" pitchFamily="18" charset="0"/>
                <a:cs typeface="Times New Roman" panose="02020603050405020304" pitchFamily="18" charset="0"/>
              </a:rPr>
              <a:t>Contractual Obligations as per EPSAs.</a:t>
            </a:r>
          </a:p>
        </p:txBody>
      </p:sp>
      <p:pic>
        <p:nvPicPr>
          <p:cNvPr id="6"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7" name="Picture 6"/>
          <p:cNvPicPr>
            <a:picLocks noChangeAspect="1"/>
          </p:cNvPicPr>
          <p:nvPr/>
        </p:nvPicPr>
        <p:blipFill>
          <a:blip r:embed="rId3"/>
          <a:stretch>
            <a:fillRect/>
          </a:stretch>
        </p:blipFill>
        <p:spPr>
          <a:xfrm>
            <a:off x="11087100" y="136464"/>
            <a:ext cx="1017270" cy="690354"/>
          </a:xfrm>
          <a:prstGeom prst="rect">
            <a:avLst/>
          </a:prstGeom>
        </p:spPr>
      </p:pic>
      <p:sp>
        <p:nvSpPr>
          <p:cNvPr id="10" name="Rectangle 9"/>
          <p:cNvSpPr/>
          <p:nvPr/>
        </p:nvSpPr>
        <p:spPr>
          <a:xfrm>
            <a:off x="742950" y="1041279"/>
            <a:ext cx="11449050" cy="5539978"/>
          </a:xfrm>
          <a:prstGeom prst="rect">
            <a:avLst/>
          </a:prstGeom>
        </p:spPr>
        <p:txBody>
          <a:bodyPr wrap="square">
            <a:spAutoFit/>
          </a:bodyPr>
          <a:lstStyle/>
          <a:p>
            <a:pPr>
              <a:lnSpc>
                <a:spcPct val="150000"/>
              </a:lnSpc>
            </a:pPr>
            <a:r>
              <a:rPr lang="en-US" sz="3000" b="1" u="sng" dirty="0">
                <a:latin typeface="Times New Roman" panose="02020603050405020304" pitchFamily="18" charset="0"/>
                <a:ea typeface="Calibri" panose="020F0502020204030204" pitchFamily="34" charset="0"/>
              </a:rPr>
              <a:t>Article 7.3.3 of the EPSA for Block 1, 2 &amp; 4 (GPOC):</a:t>
            </a:r>
          </a:p>
          <a:p>
            <a:pPr>
              <a:lnSpc>
                <a:spcPct val="150000"/>
              </a:lnSpc>
            </a:pPr>
            <a:endParaRPr lang="en-US" sz="3000" b="1" i="1" dirty="0">
              <a:latin typeface="Times New Roman" panose="02020603050405020304" pitchFamily="18" charset="0"/>
              <a:ea typeface="Calibri" panose="020F0502020204030204" pitchFamily="34" charset="0"/>
            </a:endParaRPr>
          </a:p>
          <a:p>
            <a:pPr marL="342900" indent="-342900">
              <a:lnSpc>
                <a:spcPct val="150000"/>
              </a:lnSpc>
              <a:buFont typeface="Wingdings" panose="05000000000000000000" pitchFamily="2" charset="2"/>
              <a:buChar char="Ø"/>
            </a:pPr>
            <a:r>
              <a:rPr lang="en-US" sz="2500" b="1" dirty="0">
                <a:latin typeface="Times New Roman" panose="02020603050405020304" pitchFamily="18" charset="0"/>
                <a:ea typeface="Calibri" panose="020F0502020204030204" pitchFamily="34" charset="0"/>
              </a:rPr>
              <a:t>Cost Oil = 45% of the Total Gross Production</a:t>
            </a:r>
          </a:p>
          <a:p>
            <a:pPr marL="342900" indent="-342900">
              <a:lnSpc>
                <a:spcPct val="150000"/>
              </a:lnSpc>
              <a:buFont typeface="Wingdings" panose="05000000000000000000" pitchFamily="2" charset="2"/>
              <a:buChar char="Ø"/>
            </a:pPr>
            <a:r>
              <a:rPr lang="en-US" sz="2500" b="1" dirty="0">
                <a:latin typeface="Times New Roman" panose="02020603050405020304" pitchFamily="18" charset="0"/>
                <a:ea typeface="Calibri" panose="020F0502020204030204" pitchFamily="34" charset="0"/>
              </a:rPr>
              <a:t>Profit Oil = 55% of the Total Gross Production</a:t>
            </a:r>
          </a:p>
          <a:p>
            <a:pPr marL="742950" lvl="1" indent="-285750">
              <a:lnSpc>
                <a:spcPct val="150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Government Entitlement = 61.50% of the Profit Oil </a:t>
            </a:r>
          </a:p>
          <a:p>
            <a:pPr marL="742950" lvl="1" indent="-285750">
              <a:lnSpc>
                <a:spcPct val="150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Partners' Profit = 38.50% of the Profit Oil  </a:t>
            </a:r>
          </a:p>
          <a:p>
            <a:pPr marL="342900" indent="-342900">
              <a:lnSpc>
                <a:spcPct val="150000"/>
              </a:lnSpc>
              <a:buFont typeface="Wingdings" panose="05000000000000000000" pitchFamily="2" charset="2"/>
              <a:buChar char="Ø"/>
            </a:pPr>
            <a:r>
              <a:rPr lang="en-US" sz="2500" b="1" dirty="0">
                <a:latin typeface="Times New Roman" panose="02020603050405020304" pitchFamily="18" charset="0"/>
                <a:ea typeface="Calibri" panose="020F0502020204030204" pitchFamily="34" charset="0"/>
              </a:rPr>
              <a:t>Partners’ Entitlement = ( Partners' Profit + Cost Oil) </a:t>
            </a:r>
          </a:p>
          <a:p>
            <a:pPr marL="342900" indent="-342900">
              <a:lnSpc>
                <a:spcPct val="150000"/>
              </a:lnSpc>
              <a:buFont typeface="Wingdings" panose="05000000000000000000" pitchFamily="2" charset="2"/>
              <a:buChar char="Ø"/>
            </a:pPr>
            <a:r>
              <a:rPr lang="en-US" sz="2100" b="1" dirty="0">
                <a:latin typeface="Times New Roman" panose="02020603050405020304" pitchFamily="18" charset="0"/>
                <a:ea typeface="Calibri" panose="020F0502020204030204" pitchFamily="34" charset="0"/>
              </a:rPr>
              <a:t>2023 Forecasted Daily Gross Production in Block 1, 2 &amp; 4 (GPOC) = 40,000 Barrels Per Day </a:t>
            </a:r>
          </a:p>
          <a:p>
            <a:pPr>
              <a:lnSpc>
                <a:spcPct val="150000"/>
              </a:lnSpc>
            </a:pPr>
            <a:endParaRPr lang="en-US" sz="2000" i="1" dirty="0">
              <a:latin typeface="Times New Roman" panose="02020603050405020304" pitchFamily="18" charset="0"/>
              <a:ea typeface="Calibri" panose="020F0502020204030204" pitchFamily="34" charset="0"/>
            </a:endParaRPr>
          </a:p>
          <a:p>
            <a:pPr>
              <a:lnSpc>
                <a:spcPct val="150000"/>
              </a:lnSpc>
            </a:pPr>
            <a:r>
              <a:rPr lang="en-US" sz="2000" i="1" dirty="0">
                <a:latin typeface="Times New Roman" panose="02020603050405020304" pitchFamily="18" charset="0"/>
                <a:ea typeface="Calibri" panose="020F0502020204030204" pitchFamily="34" charset="0"/>
              </a:rPr>
              <a:t>Partners include CNPC, PETRONAS, NILEPET, ONGC, SSTO &amp; SINOPEC.</a:t>
            </a:r>
          </a:p>
        </p:txBody>
      </p:sp>
    </p:spTree>
    <p:extLst>
      <p:ext uri="{BB962C8B-B14F-4D97-AF65-F5344CB8AC3E}">
        <p14:creationId xmlns:p14="http://schemas.microsoft.com/office/powerpoint/2010/main" val="382264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27097" y="0"/>
            <a:ext cx="10515600" cy="1219200"/>
          </a:xfrm>
        </p:spPr>
        <p:txBody>
          <a:bodyPr>
            <a:normAutofit/>
          </a:bodyPr>
          <a:lstStyle/>
          <a:p>
            <a:pPr algn="ctr"/>
            <a:r>
              <a:rPr lang="en-US" sz="2800" b="1" dirty="0">
                <a:latin typeface="Times New Roman" panose="02020603050405020304" pitchFamily="18" charset="0"/>
                <a:cs typeface="Times New Roman" panose="02020603050405020304" pitchFamily="18" charset="0"/>
              </a:rPr>
              <a:t> GPOC’s Actual Crude Oil Production for 2022</a:t>
            </a:r>
          </a:p>
        </p:txBody>
      </p:sp>
      <p:pic>
        <p:nvPicPr>
          <p:cNvPr id="2" name="Picture 1"/>
          <p:cNvPicPr>
            <a:picLocks noChangeAspect="1"/>
          </p:cNvPicPr>
          <p:nvPr/>
        </p:nvPicPr>
        <p:blipFill>
          <a:blip r:embed="rId2"/>
          <a:stretch>
            <a:fillRect/>
          </a:stretch>
        </p:blipFill>
        <p:spPr>
          <a:xfrm>
            <a:off x="167640" y="960120"/>
            <a:ext cx="11902440" cy="5684520"/>
          </a:xfrm>
          <a:prstGeom prst="rect">
            <a:avLst/>
          </a:prstGeom>
        </p:spPr>
      </p:pic>
      <p:pic>
        <p:nvPicPr>
          <p:cNvPr id="6" name="Picture 5" descr="South Sudan Ministry of Petroleum Releases Annual Report | Petroleum Africa">
            <a:extLst/>
          </p:cNvPr>
          <p:cNvPicPr>
            <a:picLocks noChangeAspect="1"/>
          </p:cNvPicPr>
          <p:nvPr/>
        </p:nvPicPr>
        <p:blipFill>
          <a:blip r:embed="rId3"/>
          <a:srcRect/>
          <a:stretch>
            <a:fillRect/>
          </a:stretch>
        </p:blipFill>
        <p:spPr>
          <a:xfrm>
            <a:off x="38103" y="39566"/>
            <a:ext cx="1135810" cy="931984"/>
          </a:xfrm>
          <a:prstGeom prst="rect">
            <a:avLst/>
          </a:prstGeom>
          <a:noFill/>
          <a:ln cap="flat">
            <a:noFill/>
          </a:ln>
        </p:spPr>
      </p:pic>
      <p:pic>
        <p:nvPicPr>
          <p:cNvPr id="7" name="Picture 6"/>
          <p:cNvPicPr>
            <a:picLocks noChangeAspect="1"/>
          </p:cNvPicPr>
          <p:nvPr/>
        </p:nvPicPr>
        <p:blipFill>
          <a:blip r:embed="rId4"/>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2299707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42337" y="259438"/>
            <a:ext cx="10515600" cy="1219200"/>
          </a:xfrm>
        </p:spPr>
        <p:txBody>
          <a:bodyPr>
            <a:normAutofit/>
          </a:bodyPr>
          <a:lstStyle/>
          <a:p>
            <a:pPr algn="ctr"/>
            <a:r>
              <a:rPr lang="en-US" sz="2800" b="1" dirty="0">
                <a:latin typeface="Times New Roman" panose="02020603050405020304" pitchFamily="18" charset="0"/>
                <a:cs typeface="Times New Roman" panose="02020603050405020304" pitchFamily="18" charset="0"/>
              </a:rPr>
              <a:t> GPOC’s Actual Crude Oil Production for 2023 (Jan-Jul)</a:t>
            </a:r>
          </a:p>
        </p:txBody>
      </p:sp>
      <p:sp>
        <p:nvSpPr>
          <p:cNvPr id="5" name="Title 8"/>
          <p:cNvSpPr txBox="1">
            <a:spLocks/>
          </p:cNvSpPr>
          <p:nvPr/>
        </p:nvSpPr>
        <p:spPr>
          <a:xfrm>
            <a:off x="770891" y="217218"/>
            <a:ext cx="10515600" cy="121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Times New Roman" panose="02020603050405020304" pitchFamily="18" charset="0"/>
                <a:cs typeface="Times New Roman" panose="02020603050405020304" pitchFamily="18" charset="0"/>
              </a:rPr>
              <a:t> Forecasted GPOC’s Crude Oil Production for 2023 (Aug-Dec)</a:t>
            </a:r>
          </a:p>
        </p:txBody>
      </p:sp>
      <p:pic>
        <p:nvPicPr>
          <p:cNvPr id="3" name="Picture 2"/>
          <p:cNvPicPr>
            <a:picLocks noChangeAspect="1"/>
          </p:cNvPicPr>
          <p:nvPr/>
        </p:nvPicPr>
        <p:blipFill>
          <a:blip r:embed="rId2"/>
          <a:stretch>
            <a:fillRect/>
          </a:stretch>
        </p:blipFill>
        <p:spPr>
          <a:xfrm>
            <a:off x="193043" y="1094524"/>
            <a:ext cx="11671297" cy="5501640"/>
          </a:xfrm>
          <a:prstGeom prst="rect">
            <a:avLst/>
          </a:prstGeom>
        </p:spPr>
      </p:pic>
      <p:pic>
        <p:nvPicPr>
          <p:cNvPr id="6" name="Picture 5"/>
          <p:cNvPicPr>
            <a:picLocks noChangeAspect="1"/>
          </p:cNvPicPr>
          <p:nvPr/>
        </p:nvPicPr>
        <p:blipFill>
          <a:blip r:embed="rId3"/>
          <a:stretch>
            <a:fillRect/>
          </a:stretch>
        </p:blipFill>
        <p:spPr>
          <a:xfrm>
            <a:off x="193043" y="1094524"/>
            <a:ext cx="11671297" cy="5501640"/>
          </a:xfrm>
          <a:prstGeom prst="rect">
            <a:avLst/>
          </a:prstGeom>
        </p:spPr>
      </p:pic>
      <p:pic>
        <p:nvPicPr>
          <p:cNvPr id="10" name="Picture 5" descr="South Sudan Ministry of Petroleum Releases Annual Report | Petroleum Africa">
            <a:extLst/>
          </p:cNvPr>
          <p:cNvPicPr>
            <a:picLocks noChangeAspect="1"/>
          </p:cNvPicPr>
          <p:nvPr/>
        </p:nvPicPr>
        <p:blipFill>
          <a:blip r:embed="rId4"/>
          <a:srcRect/>
          <a:stretch>
            <a:fillRect/>
          </a:stretch>
        </p:blipFill>
        <p:spPr>
          <a:xfrm>
            <a:off x="38103" y="39566"/>
            <a:ext cx="1135810" cy="931984"/>
          </a:xfrm>
          <a:prstGeom prst="rect">
            <a:avLst/>
          </a:prstGeom>
          <a:noFill/>
          <a:ln cap="flat">
            <a:noFill/>
          </a:ln>
        </p:spPr>
      </p:pic>
      <p:pic>
        <p:nvPicPr>
          <p:cNvPr id="11" name="Picture 10"/>
          <p:cNvPicPr>
            <a:picLocks noChangeAspect="1"/>
          </p:cNvPicPr>
          <p:nvPr/>
        </p:nvPicPr>
        <p:blipFill>
          <a:blip r:embed="rId5"/>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155138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2397" y="0"/>
            <a:ext cx="10515600" cy="1325563"/>
          </a:xfrm>
        </p:spPr>
        <p:txBody>
          <a:bodyPr>
            <a:normAutofit/>
          </a:bodyPr>
          <a:lstStyle/>
          <a:p>
            <a:pPr algn="ctr"/>
            <a:r>
              <a:rPr lang="en-US" sz="2800" b="1" dirty="0">
                <a:latin typeface="Times New Roman" panose="02020603050405020304" pitchFamily="18" charset="0"/>
                <a:cs typeface="Times New Roman" panose="02020603050405020304" pitchFamily="18" charset="0"/>
              </a:rPr>
              <a:t>Contractual Obligations as per EPSAs.</a:t>
            </a:r>
          </a:p>
        </p:txBody>
      </p:sp>
      <p:pic>
        <p:nvPicPr>
          <p:cNvPr id="6"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7" name="Picture 6"/>
          <p:cNvPicPr>
            <a:picLocks noChangeAspect="1"/>
          </p:cNvPicPr>
          <p:nvPr/>
        </p:nvPicPr>
        <p:blipFill>
          <a:blip r:embed="rId3"/>
          <a:stretch>
            <a:fillRect/>
          </a:stretch>
        </p:blipFill>
        <p:spPr>
          <a:xfrm>
            <a:off x="11087100" y="136464"/>
            <a:ext cx="1017270" cy="690354"/>
          </a:xfrm>
          <a:prstGeom prst="rect">
            <a:avLst/>
          </a:prstGeom>
        </p:spPr>
      </p:pic>
      <p:sp>
        <p:nvSpPr>
          <p:cNvPr id="11" name="Rectangle 10"/>
          <p:cNvSpPr/>
          <p:nvPr/>
        </p:nvSpPr>
        <p:spPr>
          <a:xfrm>
            <a:off x="655320" y="1365129"/>
            <a:ext cx="11449050" cy="5378395"/>
          </a:xfrm>
          <a:prstGeom prst="rect">
            <a:avLst/>
          </a:prstGeom>
        </p:spPr>
        <p:txBody>
          <a:bodyPr wrap="square">
            <a:spAutoFit/>
          </a:bodyPr>
          <a:lstStyle/>
          <a:p>
            <a:pPr>
              <a:lnSpc>
                <a:spcPct val="150000"/>
              </a:lnSpc>
            </a:pPr>
            <a:r>
              <a:rPr lang="en-US" sz="3000" b="1" u="sng" dirty="0">
                <a:latin typeface="Times New Roman" panose="02020603050405020304" pitchFamily="18" charset="0"/>
                <a:ea typeface="Calibri" panose="020F0502020204030204" pitchFamily="34" charset="0"/>
              </a:rPr>
              <a:t>Article 7.3.3 of the EPSA for Block 5A (SPOC):</a:t>
            </a:r>
          </a:p>
          <a:p>
            <a:pPr marL="342900" indent="-342900">
              <a:lnSpc>
                <a:spcPct val="150000"/>
              </a:lnSpc>
              <a:buFont typeface="Wingdings" panose="05000000000000000000" pitchFamily="2" charset="2"/>
              <a:buChar char="Ø"/>
            </a:pPr>
            <a:r>
              <a:rPr lang="en-US" sz="2500" b="1" dirty="0">
                <a:latin typeface="Times New Roman" panose="02020603050405020304" pitchFamily="18" charset="0"/>
                <a:ea typeface="Calibri" panose="020F0502020204030204" pitchFamily="34" charset="0"/>
              </a:rPr>
              <a:t>Cost Oil = 40% of the Total Gross Production</a:t>
            </a:r>
          </a:p>
          <a:p>
            <a:pPr marL="342900" indent="-342900">
              <a:lnSpc>
                <a:spcPct val="150000"/>
              </a:lnSpc>
              <a:buFont typeface="Wingdings" panose="05000000000000000000" pitchFamily="2" charset="2"/>
              <a:buChar char="Ø"/>
            </a:pPr>
            <a:r>
              <a:rPr lang="en-US" sz="2500" b="1" dirty="0">
                <a:latin typeface="Times New Roman" panose="02020603050405020304" pitchFamily="18" charset="0"/>
                <a:ea typeface="Calibri" panose="020F0502020204030204" pitchFamily="34" charset="0"/>
              </a:rPr>
              <a:t>Profit Oil = 60% of the Total Gross Production</a:t>
            </a:r>
          </a:p>
          <a:p>
            <a:pPr marL="742950" lvl="1" indent="-285750">
              <a:lnSpc>
                <a:spcPct val="150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Government Entitlement = 71.50% of the Profit Oil </a:t>
            </a:r>
          </a:p>
          <a:p>
            <a:pPr marL="742950" lvl="1" indent="-285750">
              <a:lnSpc>
                <a:spcPct val="150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Partners' Profit = 28.50% of the Profit Oil  </a:t>
            </a:r>
          </a:p>
          <a:p>
            <a:pPr marL="342900" indent="-342900">
              <a:lnSpc>
                <a:spcPct val="150000"/>
              </a:lnSpc>
              <a:buFont typeface="Wingdings" panose="05000000000000000000" pitchFamily="2" charset="2"/>
              <a:buChar char="Ø"/>
            </a:pPr>
            <a:r>
              <a:rPr lang="en-US" sz="2500" b="1" dirty="0">
                <a:latin typeface="Times New Roman" panose="02020603050405020304" pitchFamily="18" charset="0"/>
                <a:ea typeface="Calibri" panose="020F0502020204030204" pitchFamily="34" charset="0"/>
              </a:rPr>
              <a:t>Partners’ Entitlement = ( Partners' Profit + Cost Oil) </a:t>
            </a:r>
          </a:p>
          <a:p>
            <a:pPr marL="342900" indent="-342900">
              <a:lnSpc>
                <a:spcPct val="150000"/>
              </a:lnSpc>
              <a:buFont typeface="Wingdings" panose="05000000000000000000" pitchFamily="2" charset="2"/>
              <a:buChar char="Ø"/>
            </a:pPr>
            <a:r>
              <a:rPr lang="en-US" sz="2200" b="1" dirty="0">
                <a:latin typeface="Times New Roman" panose="02020603050405020304" pitchFamily="18" charset="0"/>
                <a:ea typeface="Calibri" panose="020F0502020204030204" pitchFamily="34" charset="0"/>
              </a:rPr>
              <a:t>2023 Forecasted Daily Gross Production in Block 5A (SPOC) = 11,000 Barrels Per Day (5.87k in TJ &amp; 5.13k bpd in Mala)</a:t>
            </a:r>
          </a:p>
          <a:p>
            <a:pPr>
              <a:lnSpc>
                <a:spcPct val="150000"/>
              </a:lnSpc>
            </a:pPr>
            <a:endParaRPr lang="en-US" sz="2000" dirty="0">
              <a:latin typeface="Times New Roman" panose="02020603050405020304" pitchFamily="18" charset="0"/>
              <a:ea typeface="Calibri" panose="020F0502020204030204" pitchFamily="34" charset="0"/>
            </a:endParaRPr>
          </a:p>
          <a:p>
            <a:pPr>
              <a:lnSpc>
                <a:spcPct val="150000"/>
              </a:lnSpc>
            </a:pPr>
            <a:r>
              <a:rPr lang="en-US" sz="2000" i="1" dirty="0">
                <a:latin typeface="Times New Roman" panose="02020603050405020304" pitchFamily="18" charset="0"/>
                <a:ea typeface="Calibri" panose="020F0502020204030204" pitchFamily="34" charset="0"/>
              </a:rPr>
              <a:t>Partners include CNPC, PETRONAS, NILEPET, ONGC, SSTO &amp; SINOPEC.</a:t>
            </a:r>
          </a:p>
        </p:txBody>
      </p:sp>
    </p:spTree>
    <p:extLst>
      <p:ext uri="{BB962C8B-B14F-4D97-AF65-F5344CB8AC3E}">
        <p14:creationId xmlns:p14="http://schemas.microsoft.com/office/powerpoint/2010/main" val="188918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900" y="131763"/>
            <a:ext cx="9144000" cy="935037"/>
          </a:xfrm>
        </p:spPr>
        <p:txBody>
          <a:bodyPr/>
          <a:lstStyle/>
          <a:p>
            <a:r>
              <a:rPr lang="en-US" sz="2000" b="1" dirty="0">
                <a:latin typeface="Times New Roman" panose="02020603050405020304" pitchFamily="18" charset="0"/>
                <a:cs typeface="Times New Roman" panose="02020603050405020304" pitchFamily="18" charset="0"/>
              </a:rPr>
              <a:t>PRESENTATION OUTLINE </a:t>
            </a:r>
          </a:p>
        </p:txBody>
      </p:sp>
      <p:sp>
        <p:nvSpPr>
          <p:cNvPr id="3" name="Subtitle 2"/>
          <p:cNvSpPr>
            <a:spLocks noGrp="1"/>
          </p:cNvSpPr>
          <p:nvPr>
            <p:ph type="subTitle" idx="1"/>
          </p:nvPr>
        </p:nvSpPr>
        <p:spPr>
          <a:xfrm>
            <a:off x="88900" y="1214438"/>
            <a:ext cx="11676380" cy="5277802"/>
          </a:xfrm>
        </p:spPr>
        <p:txBody>
          <a:bodyPr>
            <a:normAutofit/>
          </a:bodyPr>
          <a:lstStyle/>
          <a:p>
            <a:pPr marL="342900" indent="-342900" algn="l">
              <a:lnSpc>
                <a:spcPct val="200000"/>
              </a:lnSpc>
              <a:buFont typeface="+mj-lt"/>
              <a:buAutoNum type="arabicPeriod"/>
            </a:pPr>
            <a:r>
              <a:rPr lang="en-US" sz="2000" dirty="0">
                <a:latin typeface="Times New Roman" panose="02020603050405020304" pitchFamily="18" charset="0"/>
                <a:cs typeface="Times New Roman" panose="02020603050405020304" pitchFamily="18" charset="0"/>
              </a:rPr>
              <a:t>Introduction </a:t>
            </a:r>
          </a:p>
          <a:p>
            <a:pPr marL="342900" indent="-342900" algn="l">
              <a:lnSpc>
                <a:spcPct val="200000"/>
              </a:lnSpc>
              <a:buFont typeface="+mj-lt"/>
              <a:buAutoNum type="arabicPeriod"/>
            </a:pPr>
            <a:r>
              <a:rPr lang="en-US" sz="2000" dirty="0">
                <a:latin typeface="Times New Roman" panose="02020603050405020304" pitchFamily="18" charset="0"/>
                <a:cs typeface="Times New Roman" panose="02020603050405020304" pitchFamily="18" charset="0"/>
              </a:rPr>
              <a:t>Crude Oil Productions and Sales Updates</a:t>
            </a:r>
          </a:p>
          <a:p>
            <a:pPr marL="342900" indent="-342900" algn="l">
              <a:lnSpc>
                <a:spcPct val="200000"/>
              </a:lnSpc>
              <a:buFont typeface="+mj-lt"/>
              <a:buAutoNum type="arabicPeriod"/>
            </a:pPr>
            <a:r>
              <a:rPr lang="en-US" sz="2000" dirty="0">
                <a:latin typeface="Times New Roman" panose="02020603050405020304" pitchFamily="18" charset="0"/>
                <a:cs typeface="Times New Roman" panose="02020603050405020304" pitchFamily="18" charset="0"/>
              </a:rPr>
              <a:t>Status of the Transitional Financial Agreement (TFA) with the Sudan.</a:t>
            </a:r>
          </a:p>
          <a:p>
            <a:pPr marL="342900" indent="-342900" algn="l">
              <a:lnSpc>
                <a:spcPct val="200000"/>
              </a:lnSpc>
              <a:buFont typeface="+mj-lt"/>
              <a:buAutoNum type="arabicPeriod"/>
            </a:pPr>
            <a:r>
              <a:rPr lang="en-US" sz="2000" dirty="0">
                <a:latin typeface="Times New Roman" panose="02020603050405020304" pitchFamily="18" charset="0"/>
                <a:cs typeface="Times New Roman" panose="02020603050405020304" pitchFamily="18" charset="0"/>
              </a:rPr>
              <a:t>Diversification of the Petroleum Sector</a:t>
            </a:r>
          </a:p>
          <a:p>
            <a:pPr marL="342900" indent="-342900" algn="l">
              <a:lnSpc>
                <a:spcPct val="200000"/>
              </a:lnSpc>
              <a:buFont typeface="+mj-lt"/>
              <a:buAutoNum type="arabicPeriod"/>
            </a:pPr>
            <a:r>
              <a:rPr lang="en-US" sz="2000" dirty="0">
                <a:latin typeface="Times New Roman" panose="02020603050405020304" pitchFamily="18" charset="0"/>
                <a:cs typeface="Times New Roman" panose="02020603050405020304" pitchFamily="18" charset="0"/>
              </a:rPr>
              <a:t>Challenges affecting the Petroleum Sector </a:t>
            </a:r>
          </a:p>
          <a:p>
            <a:pPr marL="342900" indent="-342900" algn="l">
              <a:lnSpc>
                <a:spcPct val="200000"/>
              </a:lnSpc>
              <a:buFont typeface="+mj-lt"/>
              <a:buAutoNum type="arabicPeriod"/>
            </a:pPr>
            <a:r>
              <a:rPr lang="en-US" sz="2000" dirty="0">
                <a:latin typeface="Times New Roman" panose="02020603050405020304" pitchFamily="18" charset="0"/>
                <a:cs typeface="Times New Roman" panose="02020603050405020304" pitchFamily="18" charset="0"/>
              </a:rPr>
              <a:t>Recommendations &amp; Way Forward</a:t>
            </a:r>
          </a:p>
          <a:p>
            <a:pPr marL="342900" indent="-342900" algn="l">
              <a:lnSpc>
                <a:spcPct val="200000"/>
              </a:lnSpc>
              <a:buFont typeface="+mj-lt"/>
              <a:buAutoNum type="arabicPeriod"/>
            </a:pPr>
            <a:r>
              <a:rPr lang="en-US" sz="2000" dirty="0">
                <a:latin typeface="Times New Roman" panose="02020603050405020304" pitchFamily="18" charset="0"/>
                <a:cs typeface="Times New Roman" panose="02020603050405020304" pitchFamily="18" charset="0"/>
              </a:rPr>
              <a:t>Conclusion  </a:t>
            </a:r>
          </a:p>
        </p:txBody>
      </p:sp>
      <p:pic>
        <p:nvPicPr>
          <p:cNvPr id="6"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7" name="Picture 6"/>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2573785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71500" y="1583359"/>
            <a:ext cx="10515600" cy="1325563"/>
          </a:xfrm>
        </p:spPr>
        <p:txBody>
          <a:bodyPr>
            <a:normAutofit/>
          </a:bodyPr>
          <a:lstStyle/>
          <a:p>
            <a:pPr algn="ctr"/>
            <a:r>
              <a:rPr lang="en-US" sz="2800" b="1" dirty="0">
                <a:latin typeface="Times New Roman" panose="02020603050405020304" pitchFamily="18" charset="0"/>
                <a:cs typeface="Times New Roman" panose="02020603050405020304" pitchFamily="18" charset="0"/>
              </a:rPr>
              <a:t>There was no Production in Jan 2022, Feb 2022 and Feb 2023 in Block 5A (SPOC’s oilfields) due to the below reasons.</a:t>
            </a:r>
          </a:p>
        </p:txBody>
      </p:sp>
      <p:pic>
        <p:nvPicPr>
          <p:cNvPr id="6" name="Picture 5" descr="South Sudan Ministry of Petroleum Releases Annual Report | Petroleum Africa">
            <a:extLst/>
          </p:cNvPr>
          <p:cNvPicPr>
            <a:picLocks noChangeAspect="1"/>
          </p:cNvPicPr>
          <p:nvPr/>
        </p:nvPicPr>
        <p:blipFill>
          <a:blip r:embed="rId2"/>
          <a:srcRect/>
          <a:stretch>
            <a:fillRect/>
          </a:stretch>
        </p:blipFill>
        <p:spPr>
          <a:xfrm>
            <a:off x="3595" y="163990"/>
            <a:ext cx="1135810" cy="931984"/>
          </a:xfrm>
          <a:prstGeom prst="rect">
            <a:avLst/>
          </a:prstGeom>
          <a:noFill/>
          <a:ln cap="flat">
            <a:noFill/>
          </a:ln>
        </p:spPr>
      </p:pic>
      <p:pic>
        <p:nvPicPr>
          <p:cNvPr id="7" name="Picture 6"/>
          <p:cNvPicPr>
            <a:picLocks noChangeAspect="1"/>
          </p:cNvPicPr>
          <p:nvPr/>
        </p:nvPicPr>
        <p:blipFill>
          <a:blip r:embed="rId3"/>
          <a:stretch>
            <a:fillRect/>
          </a:stretch>
        </p:blipFill>
        <p:spPr>
          <a:xfrm>
            <a:off x="11087100" y="136464"/>
            <a:ext cx="1017270" cy="690354"/>
          </a:xfrm>
          <a:prstGeom prst="rect">
            <a:avLst/>
          </a:prstGeom>
        </p:spPr>
      </p:pic>
      <p:sp>
        <p:nvSpPr>
          <p:cNvPr id="11" name="Rectangle 10"/>
          <p:cNvSpPr/>
          <p:nvPr/>
        </p:nvSpPr>
        <p:spPr>
          <a:xfrm>
            <a:off x="1139405" y="3178078"/>
            <a:ext cx="11449050" cy="2862322"/>
          </a:xfrm>
          <a:prstGeom prst="rect">
            <a:avLst/>
          </a:prstGeom>
        </p:spPr>
        <p:txBody>
          <a:bodyPr wrap="square">
            <a:spAutoFit/>
          </a:bodyPr>
          <a:lstStyle/>
          <a:p>
            <a:pPr marL="342900" lvl="0" indent="-342900">
              <a:lnSpc>
                <a:spcPct val="2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 drastic drop in the landing temperature along the pipeline  </a:t>
            </a:r>
          </a:p>
          <a:p>
            <a:pPr marL="342900" lvl="0" indent="-342900">
              <a:lnSpc>
                <a:spcPct val="2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Continues Flood Situation </a:t>
            </a:r>
          </a:p>
          <a:p>
            <a:pPr marL="342900" lvl="0" indent="-342900">
              <a:lnSpc>
                <a:spcPct val="2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Other operational challenges </a:t>
            </a:r>
          </a:p>
        </p:txBody>
      </p:sp>
    </p:spTree>
    <p:extLst>
      <p:ext uri="{BB962C8B-B14F-4D97-AF65-F5344CB8AC3E}">
        <p14:creationId xmlns:p14="http://schemas.microsoft.com/office/powerpoint/2010/main" val="208823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27097" y="0"/>
            <a:ext cx="10515600" cy="1219200"/>
          </a:xfrm>
        </p:spPr>
        <p:txBody>
          <a:bodyPr>
            <a:normAutofit/>
          </a:bodyPr>
          <a:lstStyle/>
          <a:p>
            <a:pPr algn="ctr"/>
            <a:r>
              <a:rPr lang="en-US" sz="2800" b="1" dirty="0">
                <a:latin typeface="Times New Roman" panose="02020603050405020304" pitchFamily="18" charset="0"/>
                <a:cs typeface="Times New Roman" panose="02020603050405020304" pitchFamily="18" charset="0"/>
              </a:rPr>
              <a:t> SPOC’s Actual Crude Oil Production for 2022</a:t>
            </a:r>
          </a:p>
        </p:txBody>
      </p:sp>
      <p:pic>
        <p:nvPicPr>
          <p:cNvPr id="3" name="Picture 2"/>
          <p:cNvPicPr>
            <a:picLocks noChangeAspect="1"/>
          </p:cNvPicPr>
          <p:nvPr/>
        </p:nvPicPr>
        <p:blipFill>
          <a:blip r:embed="rId2"/>
          <a:stretch>
            <a:fillRect/>
          </a:stretch>
        </p:blipFill>
        <p:spPr>
          <a:xfrm>
            <a:off x="114670" y="963282"/>
            <a:ext cx="11970649" cy="5742318"/>
          </a:xfrm>
          <a:prstGeom prst="rect">
            <a:avLst/>
          </a:prstGeom>
        </p:spPr>
      </p:pic>
      <p:pic>
        <p:nvPicPr>
          <p:cNvPr id="6" name="Picture 5" descr="South Sudan Ministry of Petroleum Releases Annual Report | Petroleum Africa">
            <a:extLst/>
          </p:cNvPr>
          <p:cNvPicPr>
            <a:picLocks noChangeAspect="1"/>
          </p:cNvPicPr>
          <p:nvPr/>
        </p:nvPicPr>
        <p:blipFill>
          <a:blip r:embed="rId3"/>
          <a:srcRect/>
          <a:stretch>
            <a:fillRect/>
          </a:stretch>
        </p:blipFill>
        <p:spPr>
          <a:xfrm>
            <a:off x="38103" y="39566"/>
            <a:ext cx="1135810" cy="931984"/>
          </a:xfrm>
          <a:prstGeom prst="rect">
            <a:avLst/>
          </a:prstGeom>
          <a:noFill/>
          <a:ln cap="flat">
            <a:noFill/>
          </a:ln>
        </p:spPr>
      </p:pic>
      <p:pic>
        <p:nvPicPr>
          <p:cNvPr id="7" name="Picture 6"/>
          <p:cNvPicPr>
            <a:picLocks noChangeAspect="1"/>
          </p:cNvPicPr>
          <p:nvPr/>
        </p:nvPicPr>
        <p:blipFill>
          <a:blip r:embed="rId4"/>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1843783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42337" y="259438"/>
            <a:ext cx="10515600" cy="1219200"/>
          </a:xfrm>
        </p:spPr>
        <p:txBody>
          <a:bodyPr>
            <a:normAutofit/>
          </a:bodyPr>
          <a:lstStyle/>
          <a:p>
            <a:pPr algn="ctr"/>
            <a:r>
              <a:rPr lang="en-US" sz="2800" b="1" dirty="0">
                <a:latin typeface="Times New Roman" panose="02020603050405020304" pitchFamily="18" charset="0"/>
                <a:cs typeface="Times New Roman" panose="02020603050405020304" pitchFamily="18" charset="0"/>
              </a:rPr>
              <a:t> SPOC’s Actual Crude Oil Production for 2023 (Jan-Jul)</a:t>
            </a:r>
          </a:p>
        </p:txBody>
      </p:sp>
      <p:sp>
        <p:nvSpPr>
          <p:cNvPr id="5" name="Title 8"/>
          <p:cNvSpPr txBox="1">
            <a:spLocks/>
          </p:cNvSpPr>
          <p:nvPr/>
        </p:nvSpPr>
        <p:spPr>
          <a:xfrm>
            <a:off x="855529" y="217218"/>
            <a:ext cx="10515600" cy="121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Times New Roman" panose="02020603050405020304" pitchFamily="18" charset="0"/>
                <a:cs typeface="Times New Roman" panose="02020603050405020304" pitchFamily="18" charset="0"/>
              </a:rPr>
              <a:t> Forecasted SPOC’s Crude Oil Production for 2023 (Aug-Dec)</a:t>
            </a:r>
          </a:p>
        </p:txBody>
      </p:sp>
      <p:pic>
        <p:nvPicPr>
          <p:cNvPr id="2" name="Picture 1"/>
          <p:cNvPicPr>
            <a:picLocks noChangeAspect="1"/>
          </p:cNvPicPr>
          <p:nvPr/>
        </p:nvPicPr>
        <p:blipFill>
          <a:blip r:embed="rId2"/>
          <a:stretch>
            <a:fillRect/>
          </a:stretch>
        </p:blipFill>
        <p:spPr>
          <a:xfrm>
            <a:off x="202298" y="1319964"/>
            <a:ext cx="11822062" cy="5339916"/>
          </a:xfrm>
          <a:prstGeom prst="rect">
            <a:avLst/>
          </a:prstGeom>
        </p:spPr>
      </p:pic>
      <p:pic>
        <p:nvPicPr>
          <p:cNvPr id="4" name="Picture 3"/>
          <p:cNvPicPr>
            <a:picLocks noChangeAspect="1"/>
          </p:cNvPicPr>
          <p:nvPr/>
        </p:nvPicPr>
        <p:blipFill>
          <a:blip r:embed="rId3"/>
          <a:stretch>
            <a:fillRect/>
          </a:stretch>
        </p:blipFill>
        <p:spPr>
          <a:xfrm>
            <a:off x="202298" y="1319964"/>
            <a:ext cx="11822062" cy="5339916"/>
          </a:xfrm>
          <a:prstGeom prst="rect">
            <a:avLst/>
          </a:prstGeom>
        </p:spPr>
      </p:pic>
      <p:pic>
        <p:nvPicPr>
          <p:cNvPr id="8" name="Picture 5" descr="South Sudan Ministry of Petroleum Releases Annual Report | Petroleum Africa">
            <a:extLst/>
          </p:cNvPr>
          <p:cNvPicPr>
            <a:picLocks noChangeAspect="1"/>
          </p:cNvPicPr>
          <p:nvPr/>
        </p:nvPicPr>
        <p:blipFill>
          <a:blip r:embed="rId4"/>
          <a:srcRect/>
          <a:stretch>
            <a:fillRect/>
          </a:stretch>
        </p:blipFill>
        <p:spPr>
          <a:xfrm>
            <a:off x="38103" y="39566"/>
            <a:ext cx="1135810" cy="931984"/>
          </a:xfrm>
          <a:prstGeom prst="rect">
            <a:avLst/>
          </a:prstGeom>
          <a:noFill/>
          <a:ln cap="flat">
            <a:noFill/>
          </a:ln>
        </p:spPr>
      </p:pic>
      <p:pic>
        <p:nvPicPr>
          <p:cNvPr id="10" name="Picture 9"/>
          <p:cNvPicPr>
            <a:picLocks noChangeAspect="1"/>
          </p:cNvPicPr>
          <p:nvPr/>
        </p:nvPicPr>
        <p:blipFill>
          <a:blip r:embed="rId5"/>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337412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81635"/>
          </a:xfrm>
        </p:spPr>
        <p:txBody>
          <a:bodyPr>
            <a:noAutofit/>
          </a:bodyPr>
          <a:lstStyle/>
          <a:p>
            <a:pPr algn="ctr"/>
            <a:r>
              <a:rPr lang="en-US" sz="3600" b="1" dirty="0">
                <a:latin typeface="Times New Roman" panose="02020603050405020304" pitchFamily="18" charset="0"/>
                <a:cs typeface="Times New Roman" panose="02020603050405020304" pitchFamily="18" charset="0"/>
              </a:rPr>
              <a:t>Crude Oil (Dar Blend) Sales Update for 2022.</a:t>
            </a:r>
          </a:p>
        </p:txBody>
      </p:sp>
      <p:pic>
        <p:nvPicPr>
          <p:cNvPr id="4" name="Picture 3"/>
          <p:cNvPicPr>
            <a:picLocks noChangeAspect="1"/>
          </p:cNvPicPr>
          <p:nvPr/>
        </p:nvPicPr>
        <p:blipFill>
          <a:blip r:embed="rId2"/>
          <a:stretch>
            <a:fillRect/>
          </a:stretch>
        </p:blipFill>
        <p:spPr>
          <a:xfrm>
            <a:off x="106680" y="853440"/>
            <a:ext cx="11978640" cy="5897880"/>
          </a:xfrm>
          <a:prstGeom prst="rect">
            <a:avLst/>
          </a:prstGeom>
        </p:spPr>
      </p:pic>
      <p:pic>
        <p:nvPicPr>
          <p:cNvPr id="7" name="Picture 5" descr="South Sudan Ministry of Petroleum Releases Annual Report | Petroleum Africa">
            <a:extLst/>
          </p:cNvPr>
          <p:cNvPicPr>
            <a:picLocks noChangeAspect="1"/>
          </p:cNvPicPr>
          <p:nvPr/>
        </p:nvPicPr>
        <p:blipFill>
          <a:blip r:embed="rId3"/>
          <a:srcRect/>
          <a:stretch>
            <a:fillRect/>
          </a:stretch>
        </p:blipFill>
        <p:spPr>
          <a:xfrm>
            <a:off x="38103" y="39566"/>
            <a:ext cx="1135810" cy="931984"/>
          </a:xfrm>
          <a:prstGeom prst="rect">
            <a:avLst/>
          </a:prstGeom>
          <a:noFill/>
          <a:ln cap="flat">
            <a:noFill/>
          </a:ln>
        </p:spPr>
      </p:pic>
      <p:pic>
        <p:nvPicPr>
          <p:cNvPr id="8" name="Picture 7"/>
          <p:cNvPicPr>
            <a:picLocks noChangeAspect="1"/>
          </p:cNvPicPr>
          <p:nvPr/>
        </p:nvPicPr>
        <p:blipFill>
          <a:blip r:embed="rId4"/>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209803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60450" y="268362"/>
            <a:ext cx="10299700" cy="474392"/>
          </a:xfrm>
        </p:spPr>
        <p:txBody>
          <a:bodyPr>
            <a:noAutofit/>
          </a:bodyPr>
          <a:lstStyle/>
          <a:p>
            <a:pPr algn="ctr"/>
            <a:r>
              <a:rPr lang="en-US" sz="3000" b="1" dirty="0">
                <a:latin typeface="Times New Roman" panose="02020603050405020304" pitchFamily="18" charset="0"/>
                <a:cs typeface="Times New Roman" panose="02020603050405020304" pitchFamily="18" charset="0"/>
              </a:rPr>
              <a:t>Crude Oil (Dar Blend) Sales Update for 2023 (Jan-Jul).</a:t>
            </a:r>
          </a:p>
        </p:txBody>
      </p:sp>
      <p:pic>
        <p:nvPicPr>
          <p:cNvPr id="3" name="Picture 2"/>
          <p:cNvPicPr>
            <a:picLocks noChangeAspect="1"/>
          </p:cNvPicPr>
          <p:nvPr/>
        </p:nvPicPr>
        <p:blipFill>
          <a:blip r:embed="rId2"/>
          <a:stretch>
            <a:fillRect/>
          </a:stretch>
        </p:blipFill>
        <p:spPr>
          <a:xfrm>
            <a:off x="167857" y="971550"/>
            <a:ext cx="11925300" cy="5750560"/>
          </a:xfrm>
          <a:prstGeom prst="rect">
            <a:avLst/>
          </a:prstGeom>
        </p:spPr>
      </p:pic>
      <p:pic>
        <p:nvPicPr>
          <p:cNvPr id="9" name="Picture 5" descr="South Sudan Ministry of Petroleum Releases Annual Report | Petroleum Africa">
            <a:extLst/>
          </p:cNvPr>
          <p:cNvPicPr>
            <a:picLocks noChangeAspect="1"/>
          </p:cNvPicPr>
          <p:nvPr/>
        </p:nvPicPr>
        <p:blipFill>
          <a:blip r:embed="rId3"/>
          <a:srcRect/>
          <a:stretch>
            <a:fillRect/>
          </a:stretch>
        </p:blipFill>
        <p:spPr>
          <a:xfrm>
            <a:off x="38103" y="39566"/>
            <a:ext cx="1135810" cy="931984"/>
          </a:xfrm>
          <a:prstGeom prst="rect">
            <a:avLst/>
          </a:prstGeom>
          <a:noFill/>
          <a:ln cap="flat">
            <a:noFill/>
          </a:ln>
        </p:spPr>
      </p:pic>
      <p:pic>
        <p:nvPicPr>
          <p:cNvPr id="10" name="Picture 9"/>
          <p:cNvPicPr>
            <a:picLocks noChangeAspect="1"/>
          </p:cNvPicPr>
          <p:nvPr/>
        </p:nvPicPr>
        <p:blipFill>
          <a:blip r:embed="rId4"/>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358394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83133"/>
            <a:ext cx="10515600" cy="729667"/>
          </a:xfrm>
        </p:spPr>
        <p:txBody>
          <a:bodyPr>
            <a:normAutofit/>
          </a:bodyPr>
          <a:lstStyle/>
          <a:p>
            <a:pPr algn="ctr"/>
            <a:r>
              <a:rPr lang="en-US" sz="3400" b="1" dirty="0">
                <a:latin typeface="Times New Roman" panose="02020603050405020304" pitchFamily="18" charset="0"/>
                <a:cs typeface="Times New Roman" panose="02020603050405020304" pitchFamily="18" charset="0"/>
              </a:rPr>
              <a:t>Summary of the Transactions ($$ &amp; Barrels)</a:t>
            </a:r>
          </a:p>
        </p:txBody>
      </p:sp>
      <p:pic>
        <p:nvPicPr>
          <p:cNvPr id="7"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8" name="Picture 7"/>
          <p:cNvPicPr>
            <a:picLocks noChangeAspect="1"/>
          </p:cNvPicPr>
          <p:nvPr/>
        </p:nvPicPr>
        <p:blipFill>
          <a:blip r:embed="rId3"/>
          <a:stretch>
            <a:fillRect/>
          </a:stretch>
        </p:blipFill>
        <p:spPr>
          <a:xfrm>
            <a:off x="11087100" y="136464"/>
            <a:ext cx="1017270" cy="690354"/>
          </a:xfrm>
          <a:prstGeom prst="rect">
            <a:avLst/>
          </a:prstGeom>
        </p:spPr>
      </p:pic>
      <p:sp>
        <p:nvSpPr>
          <p:cNvPr id="9" name="Title 1"/>
          <p:cNvSpPr txBox="1">
            <a:spLocks/>
          </p:cNvSpPr>
          <p:nvPr/>
        </p:nvSpPr>
        <p:spPr>
          <a:xfrm>
            <a:off x="1631950" y="1645286"/>
            <a:ext cx="9156700" cy="30226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latin typeface="Times New Roman" panose="02020603050405020304" pitchFamily="18" charset="0"/>
                <a:cs typeface="Times New Roman" panose="02020603050405020304" pitchFamily="18" charset="0"/>
              </a:rPr>
              <a:t>Projected Estimated Sales Revenue for 2023 (Jan –Dec) = $854M under the below main assumptions</a:t>
            </a:r>
          </a:p>
          <a:p>
            <a:r>
              <a:rPr lang="en-US" sz="2000" b="1" dirty="0">
                <a:latin typeface="Times New Roman" panose="02020603050405020304" pitchFamily="18" charset="0"/>
                <a:cs typeface="Times New Roman" panose="02020603050405020304" pitchFamily="18" charset="0"/>
              </a:rPr>
              <a:t>                 </a:t>
            </a:r>
          </a:p>
          <a:p>
            <a:pPr marL="228600" indent="-228600">
              <a:buFont typeface="+mj-lt"/>
              <a:buAutoNum type="arabicPeriod"/>
            </a:pPr>
            <a:r>
              <a:rPr lang="en-US" sz="2000" dirty="0">
                <a:latin typeface="Times New Roman" panose="02020603050405020304" pitchFamily="18" charset="0"/>
                <a:cs typeface="Times New Roman" panose="02020603050405020304" pitchFamily="18" charset="0"/>
              </a:rPr>
              <a:t>  Global Oil price stays above $80 per barrel</a:t>
            </a:r>
          </a:p>
          <a:p>
            <a:pPr marL="342900" indent="-342900">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Daily Crude Oil (Dar Blend) Production remains above 100,000 bpd</a:t>
            </a:r>
          </a:p>
          <a:p>
            <a:pPr marL="342900" indent="-342900">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No Major HSSE accident </a:t>
            </a:r>
          </a:p>
          <a:p>
            <a:pPr marL="342900" indent="-342900">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No force majeure declaration</a:t>
            </a:r>
          </a:p>
          <a:p>
            <a:pPr marL="342900" indent="-342900">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Continues CAPEX &amp; OPEX expense activities  </a:t>
            </a:r>
          </a:p>
        </p:txBody>
      </p:sp>
      <p:sp>
        <p:nvSpPr>
          <p:cNvPr id="10" name="Title 1"/>
          <p:cNvSpPr txBox="1">
            <a:spLocks/>
          </p:cNvSpPr>
          <p:nvPr/>
        </p:nvSpPr>
        <p:spPr>
          <a:xfrm>
            <a:off x="902652" y="3311526"/>
            <a:ext cx="10871200" cy="469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latin typeface="Times New Roman" panose="02020603050405020304" pitchFamily="18" charset="0"/>
                <a:cs typeface="Times New Roman" panose="02020603050405020304" pitchFamily="18" charset="0"/>
              </a:rPr>
              <a:t>Main contributing factors to the drastic drop in the annual Sales Revenue in 2023 comparatively.   </a:t>
            </a:r>
          </a:p>
          <a:p>
            <a:r>
              <a:rPr lang="en-US" sz="2000" b="1" dirty="0">
                <a:latin typeface="Times New Roman" panose="02020603050405020304" pitchFamily="18" charset="0"/>
                <a:cs typeface="Times New Roman" panose="02020603050405020304" pitchFamily="18" charset="0"/>
              </a:rPr>
              <a:t>             </a:t>
            </a:r>
          </a:p>
          <a:p>
            <a:pPr marL="228600" indent="-228600">
              <a:buFont typeface="+mj-lt"/>
              <a:buAutoNum type="arabicPeriod"/>
            </a:pPr>
            <a:r>
              <a:rPr lang="en-US" sz="2000" dirty="0">
                <a:latin typeface="Times New Roman" panose="02020603050405020304" pitchFamily="18" charset="0"/>
                <a:cs typeface="Times New Roman" panose="02020603050405020304" pitchFamily="18" charset="0"/>
              </a:rPr>
              <a:t> Global Oil price volatility</a:t>
            </a:r>
          </a:p>
          <a:p>
            <a:pPr marL="342900" indent="-342900">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Drop in the daily Gross Crude Oil production </a:t>
            </a:r>
          </a:p>
          <a:p>
            <a:pPr marL="342900" indent="-342900">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Sporadic industrial actions   </a:t>
            </a:r>
          </a:p>
          <a:p>
            <a:pPr marL="342900" indent="-342900">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Limited investment in the (CAPEX) Upstream Sector – (E&amp;P)</a:t>
            </a:r>
          </a:p>
          <a:p>
            <a:pPr marL="342900" indent="-342900">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Logistic challenges due to the political situation in the Republic of Sudan </a:t>
            </a:r>
          </a:p>
          <a:p>
            <a:pPr marL="342900" indent="-342900">
              <a:lnSpc>
                <a:spcPct val="150000"/>
              </a:lnSpc>
              <a:buFont typeface="+mj-lt"/>
              <a:buAutoNum type="arabicPeriod"/>
            </a:pPr>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38103" y="1093470"/>
            <a:ext cx="12087225" cy="5764530"/>
          </a:xfrm>
          <a:prstGeom prst="rect">
            <a:avLst/>
          </a:prstGeom>
        </p:spPr>
      </p:pic>
    </p:spTree>
    <p:extLst>
      <p:ext uri="{BB962C8B-B14F-4D97-AF65-F5344CB8AC3E}">
        <p14:creationId xmlns:p14="http://schemas.microsoft.com/office/powerpoint/2010/main" val="88796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726" y="3613330"/>
            <a:ext cx="9144000" cy="751523"/>
          </a:xfrm>
        </p:spPr>
        <p:txBody>
          <a:bodyPr>
            <a:noAutofit/>
          </a:bodyPr>
          <a:lstStyle/>
          <a:p>
            <a:r>
              <a:rPr lang="en-US" sz="4000" b="1" dirty="0">
                <a:latin typeface="Times New Roman" panose="02020603050405020304" pitchFamily="18" charset="0"/>
                <a:cs typeface="Times New Roman" panose="02020603050405020304" pitchFamily="18" charset="0"/>
              </a:rPr>
              <a:t>STATUS OF THE TRANSITIONAL FINANCIAL AGREEMENT (TFA) WITH THE SUDAN.</a:t>
            </a:r>
          </a:p>
        </p:txBody>
      </p:sp>
      <p:pic>
        <p:nvPicPr>
          <p:cNvPr id="6"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7" name="Picture 6"/>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3269356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6008" y="548194"/>
            <a:ext cx="11431779" cy="5939692"/>
          </a:xfrm>
        </p:spPr>
        <p:txBody>
          <a:bodyPr>
            <a:noAutofit/>
          </a:bodyPr>
          <a:lstStyle/>
          <a:p>
            <a:pPr algn="l">
              <a:lnSpc>
                <a:spcPct val="150000"/>
              </a:lnSpc>
            </a:pPr>
            <a:r>
              <a:rPr lang="en-US" sz="2400" dirty="0">
                <a:latin typeface="Times New Roman" panose="02020603050405020304" pitchFamily="18" charset="0"/>
                <a:cs typeface="Times New Roman" panose="02020603050405020304" pitchFamily="18" charset="0"/>
              </a:rPr>
              <a:t>The Fee (TFA) Amount due to the Republic of South Sudan from the Sudan for a period starting from March 2022 to July 2023 is </a:t>
            </a:r>
            <a:r>
              <a:rPr lang="en-US" sz="2400" b="1" dirty="0">
                <a:latin typeface="Times New Roman" panose="02020603050405020304" pitchFamily="18" charset="0"/>
                <a:cs typeface="Times New Roman" panose="02020603050405020304" pitchFamily="18" charset="0"/>
              </a:rPr>
              <a:t>671,427,669.32 USD only (Six Hundred Seventy-One Million Four Hundred Twenty-Seven Thousand Six Hundred Sixty-Nine US Dollars and Thirty-Two cents only). </a:t>
            </a:r>
            <a:r>
              <a:rPr lang="en-US" sz="2200" dirty="0">
                <a:latin typeface="Times New Roman" panose="02020603050405020304" pitchFamily="18" charset="0"/>
                <a:cs typeface="Times New Roman" panose="02020603050405020304" pitchFamily="18" charset="0"/>
              </a:rPr>
              <a:t>This amount is subject to a final reconciliation between the two countries. </a:t>
            </a: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The Republic of the Sudan continues to take from the Republic of South Sudan a total of </a:t>
            </a:r>
            <a:r>
              <a:rPr lang="en-US" sz="2200" b="1" dirty="0">
                <a:latin typeface="Times New Roman" panose="02020603050405020304" pitchFamily="18" charset="0"/>
                <a:cs typeface="Times New Roman" panose="02020603050405020304" pitchFamily="18" charset="0"/>
              </a:rPr>
              <a:t>28,000 Barrels of Crude Oil per Day </a:t>
            </a:r>
            <a:r>
              <a:rPr lang="en-US" sz="2200" dirty="0">
                <a:latin typeface="Times New Roman" panose="02020603050405020304" pitchFamily="18" charset="0"/>
                <a:cs typeface="Times New Roman" panose="02020603050405020304" pitchFamily="18" charset="0"/>
              </a:rPr>
              <a:t>as part of inland lifting program whereby </a:t>
            </a:r>
            <a:r>
              <a:rPr lang="en-US" sz="2200" b="1" dirty="0">
                <a:latin typeface="Times New Roman" panose="02020603050405020304" pitchFamily="18" charset="0"/>
                <a:cs typeface="Times New Roman" panose="02020603050405020304" pitchFamily="18" charset="0"/>
              </a:rPr>
              <a:t>10,000 Barrels </a:t>
            </a:r>
            <a:r>
              <a:rPr lang="en-US" sz="2200" dirty="0">
                <a:latin typeface="Times New Roman" panose="02020603050405020304" pitchFamily="18" charset="0"/>
                <a:cs typeface="Times New Roman" panose="02020603050405020304" pitchFamily="18" charset="0"/>
              </a:rPr>
              <a:t>per day for the provision of power at the Kosti Power Plant (KPP) and </a:t>
            </a:r>
            <a:r>
              <a:rPr lang="en-US" sz="2200" b="1" dirty="0">
                <a:latin typeface="Times New Roman" panose="02020603050405020304" pitchFamily="18" charset="0"/>
                <a:cs typeface="Times New Roman" panose="02020603050405020304" pitchFamily="18" charset="0"/>
              </a:rPr>
              <a:t>18,000 Barrels per day </a:t>
            </a:r>
            <a:r>
              <a:rPr lang="en-US" sz="2200" dirty="0">
                <a:latin typeface="Times New Roman" panose="02020603050405020304" pitchFamily="18" charset="0"/>
                <a:cs typeface="Times New Roman" panose="02020603050405020304" pitchFamily="18" charset="0"/>
              </a:rPr>
              <a:t>for the Khartoum Refinery Company Limited (KRC). </a:t>
            </a:r>
            <a:endParaRPr lang="en-US" sz="2200" b="1" dirty="0">
              <a:latin typeface="Times New Roman" panose="02020603050405020304" pitchFamily="18" charset="0"/>
              <a:cs typeface="Times New Roman" panose="02020603050405020304" pitchFamily="18" charset="0"/>
            </a:endParaRPr>
          </a:p>
        </p:txBody>
      </p:sp>
      <p:pic>
        <p:nvPicPr>
          <p:cNvPr id="6"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7" name="Picture 6"/>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3153725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39240" y="3337559"/>
            <a:ext cx="9144000" cy="751523"/>
          </a:xfrm>
        </p:spPr>
        <p:txBody>
          <a:bodyPr>
            <a:noAutofit/>
          </a:bodyPr>
          <a:lstStyle/>
          <a:p>
            <a:r>
              <a:rPr lang="en-US" sz="4000" b="1" dirty="0">
                <a:latin typeface="Times New Roman" panose="02020603050405020304" pitchFamily="18" charset="0"/>
                <a:cs typeface="Times New Roman" panose="02020603050405020304" pitchFamily="18" charset="0"/>
              </a:rPr>
              <a:t>DIVERSIFICATION OF THE PETROLEUM SECTOR IN THE RSS.</a:t>
            </a:r>
          </a:p>
        </p:txBody>
      </p:sp>
      <p:pic>
        <p:nvPicPr>
          <p:cNvPr id="6"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7" name="Picture 6"/>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1853900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44240" y="268147"/>
            <a:ext cx="10515600" cy="1325559"/>
          </a:xfrm>
        </p:spPr>
        <p:txBody>
          <a:bodyPr anchorCtr="1"/>
          <a:lstStyle/>
          <a:p>
            <a:pPr lvl="0" algn="ctr"/>
            <a:r>
              <a:rPr lang="en-GB" sz="3000" b="1" u="sng" dirty="0">
                <a:latin typeface="Times New Roman" pitchFamily="18"/>
                <a:cs typeface="Times New Roman" pitchFamily="18"/>
              </a:rPr>
              <a:t>Diversification of the Petroleum Sector.</a:t>
            </a:r>
          </a:p>
        </p:txBody>
      </p:sp>
      <p:sp>
        <p:nvSpPr>
          <p:cNvPr id="3" name="Content Placeholder 2"/>
          <p:cNvSpPr txBox="1">
            <a:spLocks noGrp="1"/>
          </p:cNvSpPr>
          <p:nvPr>
            <p:ph idx="1"/>
          </p:nvPr>
        </p:nvSpPr>
        <p:spPr>
          <a:xfrm>
            <a:off x="-9810" y="1223037"/>
            <a:ext cx="11823699" cy="5634963"/>
          </a:xfrm>
        </p:spPr>
        <p:txBody>
          <a:bodyPr>
            <a:normAutofit/>
          </a:bodyPr>
          <a:lstStyle/>
          <a:p>
            <a:pPr marL="800100" lvl="1" indent="-342900">
              <a:lnSpc>
                <a:spcPct val="200000"/>
              </a:lnSpc>
              <a:buFont typeface="Calibri Light"/>
              <a:buAutoNum type="arabicPeriod"/>
            </a:pPr>
            <a:r>
              <a:rPr lang="en-GB" sz="2600" dirty="0">
                <a:latin typeface="Times New Roman" pitchFamily="18"/>
                <a:cs typeface="Times New Roman" pitchFamily="18"/>
              </a:rPr>
              <a:t>More new investments into the Upstream Sector </a:t>
            </a:r>
          </a:p>
          <a:p>
            <a:pPr lvl="2">
              <a:lnSpc>
                <a:spcPct val="200000"/>
              </a:lnSpc>
              <a:buFont typeface="Wingdings" panose="05000000000000000000" pitchFamily="2" charset="2"/>
              <a:buChar char="ü"/>
            </a:pPr>
            <a:r>
              <a:rPr lang="en-GB" sz="1300" dirty="0">
                <a:latin typeface="Times New Roman" pitchFamily="18"/>
                <a:cs typeface="Times New Roman" pitchFamily="18"/>
              </a:rPr>
              <a:t>Exploration Activities </a:t>
            </a:r>
          </a:p>
          <a:p>
            <a:pPr lvl="2">
              <a:lnSpc>
                <a:spcPct val="200000"/>
              </a:lnSpc>
              <a:buFont typeface="Wingdings" panose="05000000000000000000" pitchFamily="2" charset="2"/>
              <a:buChar char="ü"/>
            </a:pPr>
            <a:r>
              <a:rPr lang="en-GB" sz="1300" dirty="0">
                <a:latin typeface="Times New Roman" pitchFamily="18"/>
                <a:cs typeface="Times New Roman" pitchFamily="18"/>
              </a:rPr>
              <a:t>Production Activities </a:t>
            </a:r>
          </a:p>
          <a:p>
            <a:pPr marL="800100" lvl="1" indent="-342900">
              <a:lnSpc>
                <a:spcPct val="200000"/>
              </a:lnSpc>
              <a:buFont typeface="Calibri Light"/>
              <a:buAutoNum type="arabicPeriod"/>
            </a:pPr>
            <a:r>
              <a:rPr lang="en-GB" sz="2600" dirty="0">
                <a:latin typeface="Times New Roman" pitchFamily="18"/>
                <a:cs typeface="Times New Roman" pitchFamily="18"/>
              </a:rPr>
              <a:t>Construction of a bankable Alternative Pipeline </a:t>
            </a:r>
          </a:p>
          <a:p>
            <a:pPr lvl="2">
              <a:lnSpc>
                <a:spcPct val="200000"/>
              </a:lnSpc>
              <a:buFont typeface="Wingdings" panose="05000000000000000000" pitchFamily="2" charset="2"/>
              <a:buChar char="ü"/>
            </a:pPr>
            <a:r>
              <a:rPr lang="en-GB" sz="1600" dirty="0">
                <a:latin typeface="Times New Roman" pitchFamily="18"/>
                <a:cs typeface="Times New Roman" pitchFamily="18"/>
              </a:rPr>
              <a:t>South Sudan to Lamu Port via Kenya (2000KM) at $5B as of 2013.</a:t>
            </a:r>
          </a:p>
          <a:p>
            <a:pPr lvl="2">
              <a:lnSpc>
                <a:spcPct val="200000"/>
              </a:lnSpc>
              <a:buFont typeface="Wingdings" panose="05000000000000000000" pitchFamily="2" charset="2"/>
              <a:buChar char="ü"/>
            </a:pPr>
            <a:r>
              <a:rPr lang="en-GB" sz="1600" dirty="0">
                <a:latin typeface="Times New Roman" pitchFamily="18"/>
                <a:cs typeface="Times New Roman" pitchFamily="18"/>
              </a:rPr>
              <a:t>South Sudan to Djibouti Port via Ethiopia (1500KM) at $4B as of 2013. </a:t>
            </a:r>
          </a:p>
          <a:p>
            <a:pPr marL="800100" lvl="1" indent="-342900">
              <a:lnSpc>
                <a:spcPct val="200000"/>
              </a:lnSpc>
              <a:buFont typeface="Calibri Light"/>
              <a:buAutoNum type="arabicPeriod"/>
            </a:pPr>
            <a:endParaRPr lang="en-GB" sz="1800" dirty="0">
              <a:latin typeface="Times New Roman" pitchFamily="18"/>
              <a:cs typeface="Times New Roman" pitchFamily="18"/>
            </a:endParaRPr>
          </a:p>
          <a:p>
            <a:pPr marL="1257300" lvl="2" indent="-342900">
              <a:lnSpc>
                <a:spcPct val="200000"/>
              </a:lnSpc>
              <a:buFont typeface="Calibri Light"/>
              <a:buAutoNum type="arabicPeriod"/>
            </a:pPr>
            <a:endParaRPr lang="en-GB" sz="1800" dirty="0">
              <a:latin typeface="Times New Roman" pitchFamily="18"/>
              <a:cs typeface="Times New Roman" pitchFamily="18"/>
            </a:endParaRPr>
          </a:p>
          <a:p>
            <a:pPr marL="1257300" lvl="2" indent="-342900">
              <a:lnSpc>
                <a:spcPct val="200000"/>
              </a:lnSpc>
              <a:buFont typeface="Calibri Light"/>
              <a:buAutoNum type="arabicPeriod"/>
            </a:pPr>
            <a:endParaRPr lang="en-GB" sz="1800" dirty="0">
              <a:latin typeface="Times New Roman" pitchFamily="18"/>
              <a:cs typeface="Times New Roman" pitchFamily="18"/>
            </a:endParaRPr>
          </a:p>
          <a:p>
            <a:pPr marL="0" lvl="0" indent="0">
              <a:lnSpc>
                <a:spcPct val="200000"/>
              </a:lnSpc>
              <a:buNone/>
            </a:pPr>
            <a:endParaRPr lang="en-GB" sz="1800" dirty="0">
              <a:latin typeface="Times New Roman" pitchFamily="18"/>
              <a:cs typeface="Times New Roman" pitchFamily="18"/>
            </a:endParaRPr>
          </a:p>
        </p:txBody>
      </p:sp>
      <p:sp>
        <p:nvSpPr>
          <p:cNvPr id="6" name="Date Placeholder 5"/>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31B324-4EEF-47EC-B600-EBAD81DD15DB}" type="datetime1">
              <a:rPr lang="en-US" sz="1200" b="0" i="0" u="none" strike="noStrike" kern="1200" cap="none" spc="0" baseline="0">
                <a:solidFill>
                  <a:srgbClr val="898989"/>
                </a:solidFill>
                <a:uFillTx/>
                <a:latin typeface="Calibri"/>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9/5/2023</a:t>
            </a:fld>
            <a:endParaRPr lang="en-GB" sz="1200" b="0" i="0" u="none" strike="noStrike" kern="1200" cap="none" spc="0" baseline="0">
              <a:solidFill>
                <a:srgbClr val="898989"/>
              </a:solidFill>
              <a:uFillTx/>
              <a:latin typeface="Calibri"/>
              <a:ea typeface=""/>
              <a:cs typeface=""/>
            </a:endParaRPr>
          </a:p>
        </p:txBody>
      </p:sp>
      <p:sp>
        <p:nvSpPr>
          <p:cNvPr id="7" name="Slide Number Placeholder 6"/>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832783-4EFF-4524-BB42-B4E250E201DE}" type="slidenum">
              <a:t>29</a:t>
            </a:fld>
            <a:endParaRPr lang="en-GB" sz="1200" b="0" i="0" u="none" strike="noStrike" kern="1200" cap="none" spc="0" baseline="0">
              <a:solidFill>
                <a:srgbClr val="898989"/>
              </a:solidFill>
              <a:uFillTx/>
              <a:latin typeface="Calibri"/>
              <a:ea typeface=""/>
              <a:cs typeface=""/>
            </a:endParaRPr>
          </a:p>
        </p:txBody>
      </p:sp>
      <p:pic>
        <p:nvPicPr>
          <p:cNvPr id="8"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9" name="Picture 8"/>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260846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1463040" y="2971799"/>
            <a:ext cx="9144000" cy="751523"/>
          </a:xfrm>
        </p:spPr>
        <p:txBody>
          <a:bodyPr>
            <a:normAutofit/>
          </a:bodyPr>
          <a:lstStyle/>
          <a:p>
            <a:r>
              <a:rPr lang="en-US" sz="4000" dirty="0">
                <a:latin typeface="Times New Roman" panose="02020603050405020304" pitchFamily="18" charset="0"/>
                <a:cs typeface="Times New Roman" panose="02020603050405020304" pitchFamily="18" charset="0"/>
              </a:rPr>
              <a:t>INTRODUCTION</a:t>
            </a:r>
          </a:p>
        </p:txBody>
      </p:sp>
      <p:pic>
        <p:nvPicPr>
          <p:cNvPr id="6"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7" name="Picture 6"/>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1231547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44240" y="268147"/>
            <a:ext cx="10515600" cy="1325559"/>
          </a:xfrm>
        </p:spPr>
        <p:txBody>
          <a:bodyPr anchorCtr="1"/>
          <a:lstStyle/>
          <a:p>
            <a:pPr lvl="0" algn="ctr"/>
            <a:r>
              <a:rPr lang="en-GB" sz="3000" b="1" u="sng" dirty="0">
                <a:latin typeface="Times New Roman" pitchFamily="18"/>
                <a:cs typeface="Times New Roman" pitchFamily="18"/>
              </a:rPr>
              <a:t>Diversification of the Petroleum Sector (</a:t>
            </a:r>
            <a:r>
              <a:rPr lang="en-GB" sz="3000" b="1" u="sng" dirty="0" err="1">
                <a:latin typeface="Times New Roman" pitchFamily="18"/>
                <a:cs typeface="Times New Roman" pitchFamily="18"/>
              </a:rPr>
              <a:t>Cont</a:t>
            </a:r>
            <a:r>
              <a:rPr lang="en-GB" sz="3000" b="1" u="sng" dirty="0">
                <a:latin typeface="Times New Roman" pitchFamily="18"/>
                <a:cs typeface="Times New Roman" pitchFamily="18"/>
              </a:rPr>
              <a:t>’).</a:t>
            </a:r>
          </a:p>
        </p:txBody>
      </p:sp>
      <p:sp>
        <p:nvSpPr>
          <p:cNvPr id="3" name="Content Placeholder 2"/>
          <p:cNvSpPr txBox="1">
            <a:spLocks noGrp="1"/>
          </p:cNvSpPr>
          <p:nvPr>
            <p:ph idx="1"/>
          </p:nvPr>
        </p:nvSpPr>
        <p:spPr>
          <a:xfrm>
            <a:off x="-9810" y="1223037"/>
            <a:ext cx="11823699" cy="4872963"/>
          </a:xfrm>
        </p:spPr>
        <p:txBody>
          <a:bodyPr>
            <a:normAutofit fontScale="92500"/>
          </a:bodyPr>
          <a:lstStyle/>
          <a:p>
            <a:pPr marL="914400" lvl="1" indent="-457200">
              <a:lnSpc>
                <a:spcPct val="200000"/>
              </a:lnSpc>
              <a:buAutoNum type="arabicPeriod" startAt="3"/>
            </a:pPr>
            <a:r>
              <a:rPr lang="en-GB" dirty="0">
                <a:latin typeface="Times New Roman" pitchFamily="18"/>
                <a:cs typeface="Times New Roman" pitchFamily="18"/>
              </a:rPr>
              <a:t>Construction of a Scalable and Bankable Refinery </a:t>
            </a:r>
          </a:p>
          <a:p>
            <a:pPr marL="914400" lvl="1" indent="-457200">
              <a:lnSpc>
                <a:spcPct val="200000"/>
              </a:lnSpc>
              <a:buAutoNum type="arabicPeriod" startAt="3"/>
            </a:pPr>
            <a:r>
              <a:rPr lang="en-GB" dirty="0">
                <a:latin typeface="Times New Roman" pitchFamily="18"/>
                <a:cs typeface="Times New Roman" pitchFamily="18"/>
              </a:rPr>
              <a:t>Technological Transformation of the Petroleum Sector to ensure efficiency </a:t>
            </a:r>
          </a:p>
          <a:p>
            <a:pPr marL="800100" lvl="1" indent="-342900">
              <a:lnSpc>
                <a:spcPct val="200000"/>
              </a:lnSpc>
              <a:buAutoNum type="arabicPeriod" startAt="5"/>
            </a:pPr>
            <a:r>
              <a:rPr lang="en-GB" dirty="0">
                <a:latin typeface="Times New Roman" pitchFamily="18"/>
                <a:cs typeface="Times New Roman" pitchFamily="18"/>
              </a:rPr>
              <a:t>Invest in Wells’ Enhancement and Intervention Projects, in order to increase Crude Oil production</a:t>
            </a:r>
          </a:p>
          <a:p>
            <a:pPr marL="800100" lvl="1" indent="-342900">
              <a:lnSpc>
                <a:spcPct val="200000"/>
              </a:lnSpc>
              <a:buAutoNum type="arabicPeriod" startAt="5"/>
            </a:pPr>
            <a:r>
              <a:rPr lang="en-GB" dirty="0">
                <a:latin typeface="Times New Roman" pitchFamily="18"/>
                <a:cs typeface="Times New Roman" pitchFamily="18"/>
              </a:rPr>
              <a:t>Capacity building of Trainable, Coachable and Tradable Petroleum Carders</a:t>
            </a:r>
          </a:p>
          <a:p>
            <a:pPr marL="800100" lvl="1" indent="-342900">
              <a:lnSpc>
                <a:spcPct val="200000"/>
              </a:lnSpc>
              <a:buAutoNum type="arabicPeriod" startAt="5"/>
            </a:pPr>
            <a:r>
              <a:rPr lang="en-GB" dirty="0">
                <a:latin typeface="Times New Roman" pitchFamily="18"/>
                <a:cs typeface="Times New Roman" pitchFamily="18"/>
              </a:rPr>
              <a:t>Invest in the Oilfields’ Personnel and Asset Security, in order to indirectly increase production </a:t>
            </a:r>
          </a:p>
          <a:p>
            <a:pPr marL="800100" lvl="1" indent="-342900">
              <a:lnSpc>
                <a:spcPct val="200000"/>
              </a:lnSpc>
              <a:buAutoNum type="arabicPeriod" startAt="5"/>
            </a:pPr>
            <a:endParaRPr lang="en-GB" sz="1300" dirty="0">
              <a:latin typeface="Times New Roman" pitchFamily="18"/>
              <a:cs typeface="Times New Roman" pitchFamily="18"/>
            </a:endParaRPr>
          </a:p>
          <a:p>
            <a:pPr marL="800100" lvl="1" indent="-342900">
              <a:lnSpc>
                <a:spcPct val="200000"/>
              </a:lnSpc>
              <a:buFont typeface="Calibri Light"/>
              <a:buAutoNum type="arabicPeriod"/>
            </a:pPr>
            <a:endParaRPr lang="en-GB" sz="1800" dirty="0">
              <a:latin typeface="Times New Roman" pitchFamily="18"/>
              <a:cs typeface="Times New Roman" pitchFamily="18"/>
            </a:endParaRPr>
          </a:p>
          <a:p>
            <a:pPr marL="1257300" lvl="2" indent="-342900">
              <a:lnSpc>
                <a:spcPct val="200000"/>
              </a:lnSpc>
              <a:buFont typeface="Calibri Light"/>
              <a:buAutoNum type="arabicPeriod"/>
            </a:pPr>
            <a:endParaRPr lang="en-GB" sz="1800" dirty="0">
              <a:latin typeface="Times New Roman" pitchFamily="18"/>
              <a:cs typeface="Times New Roman" pitchFamily="18"/>
            </a:endParaRPr>
          </a:p>
          <a:p>
            <a:pPr marL="1257300" lvl="2" indent="-342900">
              <a:lnSpc>
                <a:spcPct val="200000"/>
              </a:lnSpc>
              <a:buFont typeface="Calibri Light"/>
              <a:buAutoNum type="arabicPeriod"/>
            </a:pPr>
            <a:endParaRPr lang="en-GB" sz="1800" dirty="0">
              <a:latin typeface="Times New Roman" pitchFamily="18"/>
              <a:cs typeface="Times New Roman" pitchFamily="18"/>
            </a:endParaRPr>
          </a:p>
          <a:p>
            <a:pPr marL="0" lvl="0" indent="0">
              <a:lnSpc>
                <a:spcPct val="200000"/>
              </a:lnSpc>
              <a:buNone/>
            </a:pPr>
            <a:endParaRPr lang="en-GB" sz="1800" dirty="0">
              <a:latin typeface="Times New Roman" pitchFamily="18"/>
              <a:cs typeface="Times New Roman" pitchFamily="18"/>
            </a:endParaRPr>
          </a:p>
        </p:txBody>
      </p:sp>
      <p:sp>
        <p:nvSpPr>
          <p:cNvPr id="6" name="Date Placeholder 5"/>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31B324-4EEF-47EC-B600-EBAD81DD15DB}" type="datetime1">
              <a:rPr lang="en-US" sz="1200" b="0" i="0" u="none" strike="noStrike" kern="1200" cap="none" spc="0" baseline="0">
                <a:solidFill>
                  <a:srgbClr val="898989"/>
                </a:solidFill>
                <a:uFillTx/>
                <a:latin typeface="Calibri"/>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9/5/2023</a:t>
            </a:fld>
            <a:endParaRPr lang="en-GB" sz="1200" b="0" i="0" u="none" strike="noStrike" kern="1200" cap="none" spc="0" baseline="0">
              <a:solidFill>
                <a:srgbClr val="898989"/>
              </a:solidFill>
              <a:uFillTx/>
              <a:latin typeface="Calibri"/>
              <a:ea typeface=""/>
              <a:cs typeface=""/>
            </a:endParaRPr>
          </a:p>
        </p:txBody>
      </p:sp>
      <p:sp>
        <p:nvSpPr>
          <p:cNvPr id="7" name="Slide Number Placeholder 6"/>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832783-4EFF-4524-BB42-B4E250E201DE}" type="slidenum">
              <a:t>30</a:t>
            </a:fld>
            <a:endParaRPr lang="en-GB" sz="1200" b="0" i="0" u="none" strike="noStrike" kern="1200" cap="none" spc="0" baseline="0">
              <a:solidFill>
                <a:srgbClr val="898989"/>
              </a:solidFill>
              <a:uFillTx/>
              <a:latin typeface="Calibri"/>
              <a:ea typeface=""/>
              <a:cs typeface=""/>
            </a:endParaRPr>
          </a:p>
        </p:txBody>
      </p:sp>
      <p:pic>
        <p:nvPicPr>
          <p:cNvPr id="8"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9" name="Picture 8"/>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94388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44240" y="268147"/>
            <a:ext cx="10515600" cy="1325559"/>
          </a:xfrm>
        </p:spPr>
        <p:txBody>
          <a:bodyPr anchorCtr="1"/>
          <a:lstStyle/>
          <a:p>
            <a:pPr lvl="0" algn="ctr"/>
            <a:r>
              <a:rPr lang="en-GB" sz="3000" b="1" u="sng" dirty="0">
                <a:latin typeface="Times New Roman" pitchFamily="18"/>
                <a:cs typeface="Times New Roman" pitchFamily="18"/>
              </a:rPr>
              <a:t>Diversification of the Petroleum Sector (</a:t>
            </a:r>
            <a:r>
              <a:rPr lang="en-GB" sz="3000" b="1" u="sng" dirty="0" err="1">
                <a:latin typeface="Times New Roman" pitchFamily="18"/>
                <a:cs typeface="Times New Roman" pitchFamily="18"/>
              </a:rPr>
              <a:t>Cont</a:t>
            </a:r>
            <a:r>
              <a:rPr lang="en-GB" sz="3000" b="1" u="sng" dirty="0">
                <a:latin typeface="Times New Roman" pitchFamily="18"/>
                <a:cs typeface="Times New Roman" pitchFamily="18"/>
              </a:rPr>
              <a:t>’).</a:t>
            </a:r>
          </a:p>
        </p:txBody>
      </p:sp>
      <p:sp>
        <p:nvSpPr>
          <p:cNvPr id="3" name="Content Placeholder 2"/>
          <p:cNvSpPr txBox="1">
            <a:spLocks noGrp="1"/>
          </p:cNvSpPr>
          <p:nvPr>
            <p:ph idx="1"/>
          </p:nvPr>
        </p:nvSpPr>
        <p:spPr>
          <a:xfrm>
            <a:off x="-9810" y="1223037"/>
            <a:ext cx="11823699" cy="4872963"/>
          </a:xfrm>
        </p:spPr>
        <p:txBody>
          <a:bodyPr>
            <a:normAutofit/>
          </a:bodyPr>
          <a:lstStyle/>
          <a:p>
            <a:pPr marL="914400" lvl="1" indent="-457200">
              <a:lnSpc>
                <a:spcPct val="200000"/>
              </a:lnSpc>
              <a:buAutoNum type="arabicPeriod" startAt="8"/>
            </a:pPr>
            <a:r>
              <a:rPr lang="en-GB" dirty="0">
                <a:latin typeface="Times New Roman" pitchFamily="18"/>
                <a:cs typeface="Times New Roman" pitchFamily="18"/>
              </a:rPr>
              <a:t>Invest in the transparency and accountability mechanism to help directly reduce the Unit Production Cost per barrel through accurate reporting, effective and efficient management of the operating companies.</a:t>
            </a:r>
          </a:p>
          <a:p>
            <a:pPr marL="914400" lvl="1" indent="-457200">
              <a:lnSpc>
                <a:spcPct val="200000"/>
              </a:lnSpc>
              <a:buAutoNum type="arabicPeriod" startAt="8"/>
            </a:pPr>
            <a:r>
              <a:rPr lang="en-GB" dirty="0">
                <a:latin typeface="Times New Roman" pitchFamily="18"/>
                <a:cs typeface="Times New Roman" pitchFamily="18"/>
              </a:rPr>
              <a:t>Invest on upgrading the existing Oilfield Processing Facilities (FPFs, CPFs, FSFs &amp; OGMs).</a:t>
            </a:r>
          </a:p>
          <a:p>
            <a:pPr marL="800100" lvl="1" indent="-342900">
              <a:lnSpc>
                <a:spcPct val="200000"/>
              </a:lnSpc>
              <a:buAutoNum type="arabicPeriod" startAt="10"/>
            </a:pPr>
            <a:r>
              <a:rPr lang="en-GB" dirty="0">
                <a:latin typeface="Times New Roman" pitchFamily="18"/>
                <a:cs typeface="Times New Roman" pitchFamily="18"/>
              </a:rPr>
              <a:t>Renegotiate and Rewrite a Cash Generation Model of EPSAs.</a:t>
            </a:r>
          </a:p>
          <a:p>
            <a:pPr marL="800100" lvl="1" indent="-342900">
              <a:lnSpc>
                <a:spcPct val="200000"/>
              </a:lnSpc>
              <a:buAutoNum type="arabicPeriod" startAt="5"/>
            </a:pPr>
            <a:endParaRPr lang="en-GB" sz="1300" dirty="0">
              <a:latin typeface="Times New Roman" pitchFamily="18"/>
              <a:cs typeface="Times New Roman" pitchFamily="18"/>
            </a:endParaRPr>
          </a:p>
          <a:p>
            <a:pPr marL="800100" lvl="1" indent="-342900">
              <a:lnSpc>
                <a:spcPct val="200000"/>
              </a:lnSpc>
              <a:buFont typeface="Calibri Light"/>
              <a:buAutoNum type="arabicPeriod"/>
            </a:pPr>
            <a:endParaRPr lang="en-GB" sz="1800" dirty="0">
              <a:latin typeface="Times New Roman" pitchFamily="18"/>
              <a:cs typeface="Times New Roman" pitchFamily="18"/>
            </a:endParaRPr>
          </a:p>
          <a:p>
            <a:pPr marL="1257300" lvl="2" indent="-342900">
              <a:lnSpc>
                <a:spcPct val="200000"/>
              </a:lnSpc>
              <a:buFont typeface="Calibri Light"/>
              <a:buAutoNum type="arabicPeriod"/>
            </a:pPr>
            <a:endParaRPr lang="en-GB" sz="1800" dirty="0">
              <a:latin typeface="Times New Roman" pitchFamily="18"/>
              <a:cs typeface="Times New Roman" pitchFamily="18"/>
            </a:endParaRPr>
          </a:p>
          <a:p>
            <a:pPr marL="1257300" lvl="2" indent="-342900">
              <a:lnSpc>
                <a:spcPct val="200000"/>
              </a:lnSpc>
              <a:buFont typeface="Calibri Light"/>
              <a:buAutoNum type="arabicPeriod"/>
            </a:pPr>
            <a:endParaRPr lang="en-GB" sz="1800" dirty="0">
              <a:latin typeface="Times New Roman" pitchFamily="18"/>
              <a:cs typeface="Times New Roman" pitchFamily="18"/>
            </a:endParaRPr>
          </a:p>
          <a:p>
            <a:pPr marL="0" lvl="0" indent="0">
              <a:lnSpc>
                <a:spcPct val="200000"/>
              </a:lnSpc>
              <a:buNone/>
            </a:pPr>
            <a:endParaRPr lang="en-GB" sz="1800" dirty="0">
              <a:latin typeface="Times New Roman" pitchFamily="18"/>
              <a:cs typeface="Times New Roman" pitchFamily="18"/>
            </a:endParaRPr>
          </a:p>
        </p:txBody>
      </p:sp>
      <p:sp>
        <p:nvSpPr>
          <p:cNvPr id="6" name="Date Placeholder 5"/>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31B324-4EEF-47EC-B600-EBAD81DD15DB}" type="datetime1">
              <a:rPr lang="en-US" sz="1200" b="0" i="0" u="none" strike="noStrike" kern="1200" cap="none" spc="0" baseline="0">
                <a:solidFill>
                  <a:srgbClr val="898989"/>
                </a:solidFill>
                <a:uFillTx/>
                <a:latin typeface="Calibri"/>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9/5/2023</a:t>
            </a:fld>
            <a:endParaRPr lang="en-GB" sz="1200" b="0" i="0" u="none" strike="noStrike" kern="1200" cap="none" spc="0" baseline="0">
              <a:solidFill>
                <a:srgbClr val="898989"/>
              </a:solidFill>
              <a:uFillTx/>
              <a:latin typeface="Calibri"/>
              <a:ea typeface=""/>
              <a:cs typeface=""/>
            </a:endParaRPr>
          </a:p>
        </p:txBody>
      </p:sp>
      <p:sp>
        <p:nvSpPr>
          <p:cNvPr id="7" name="Slide Number Placeholder 6"/>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832783-4EFF-4524-BB42-B4E250E201DE}" type="slidenum">
              <a:t>31</a:t>
            </a:fld>
            <a:endParaRPr lang="en-GB" sz="1200" b="0" i="0" u="none" strike="noStrike" kern="1200" cap="none" spc="0" baseline="0">
              <a:solidFill>
                <a:srgbClr val="898989"/>
              </a:solidFill>
              <a:uFillTx/>
              <a:latin typeface="Calibri"/>
              <a:ea typeface=""/>
              <a:cs typeface=""/>
            </a:endParaRPr>
          </a:p>
        </p:txBody>
      </p:sp>
      <p:pic>
        <p:nvPicPr>
          <p:cNvPr id="8"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9" name="Picture 8"/>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231658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44240" y="268147"/>
            <a:ext cx="10515600" cy="1325559"/>
          </a:xfrm>
        </p:spPr>
        <p:txBody>
          <a:bodyPr anchorCtr="1"/>
          <a:lstStyle/>
          <a:p>
            <a:pPr lvl="0" algn="ctr"/>
            <a:r>
              <a:rPr lang="en-GB" sz="3000" b="1" u="sng" dirty="0">
                <a:latin typeface="Times New Roman" pitchFamily="18"/>
                <a:cs typeface="Times New Roman" pitchFamily="18"/>
              </a:rPr>
              <a:t>Diversification of the Petroleum Sector (</a:t>
            </a:r>
            <a:r>
              <a:rPr lang="en-GB" sz="3000" b="1" u="sng" dirty="0" err="1">
                <a:latin typeface="Times New Roman" pitchFamily="18"/>
                <a:cs typeface="Times New Roman" pitchFamily="18"/>
              </a:rPr>
              <a:t>Cont</a:t>
            </a:r>
            <a:r>
              <a:rPr lang="en-GB" sz="3000" b="1" u="sng" dirty="0">
                <a:latin typeface="Times New Roman" pitchFamily="18"/>
                <a:cs typeface="Times New Roman" pitchFamily="18"/>
              </a:rPr>
              <a:t>’).</a:t>
            </a:r>
          </a:p>
        </p:txBody>
      </p:sp>
      <p:sp>
        <p:nvSpPr>
          <p:cNvPr id="3" name="Content Placeholder 2"/>
          <p:cNvSpPr txBox="1">
            <a:spLocks noGrp="1"/>
          </p:cNvSpPr>
          <p:nvPr>
            <p:ph idx="1"/>
          </p:nvPr>
        </p:nvSpPr>
        <p:spPr>
          <a:xfrm>
            <a:off x="234954" y="1149921"/>
            <a:ext cx="11823699" cy="5422329"/>
          </a:xfrm>
        </p:spPr>
        <p:txBody>
          <a:bodyPr>
            <a:normAutofit/>
          </a:bodyPr>
          <a:lstStyle/>
          <a:p>
            <a:pPr marL="457200" lvl="0" indent="-457200">
              <a:lnSpc>
                <a:spcPct val="200000"/>
              </a:lnSpc>
              <a:buAutoNum type="arabicPeriod" startAt="11"/>
            </a:pPr>
            <a:r>
              <a:rPr lang="en-GB" sz="2400" dirty="0">
                <a:latin typeface="Times New Roman" pitchFamily="18"/>
                <a:cs typeface="Times New Roman" pitchFamily="18"/>
              </a:rPr>
              <a:t>Construction of a Tie-In Pipeline from Block 5A to Block 3 &amp; 7.</a:t>
            </a:r>
          </a:p>
          <a:p>
            <a:pPr marL="457200" lvl="0" indent="-457200">
              <a:lnSpc>
                <a:spcPct val="200000"/>
              </a:lnSpc>
              <a:buAutoNum type="arabicPeriod" startAt="11"/>
            </a:pPr>
            <a:r>
              <a:rPr lang="en-GB" sz="2400" dirty="0">
                <a:latin typeface="Times New Roman" pitchFamily="18"/>
                <a:cs typeface="Times New Roman" pitchFamily="18"/>
              </a:rPr>
              <a:t>Renegotiate the lifting of the Production Capping on Block 5A, in order to maximize the daily production rate</a:t>
            </a:r>
          </a:p>
          <a:p>
            <a:pPr marL="457200" lvl="0" indent="-457200">
              <a:lnSpc>
                <a:spcPct val="200000"/>
              </a:lnSpc>
              <a:buAutoNum type="arabicPeriod" startAt="13"/>
            </a:pPr>
            <a:r>
              <a:rPr lang="en-GB" sz="2400" dirty="0">
                <a:latin typeface="Times New Roman" pitchFamily="18"/>
                <a:cs typeface="Times New Roman" pitchFamily="18"/>
              </a:rPr>
              <a:t>Construction of Depots and Fuel Distribution Networks for the local consumption</a:t>
            </a:r>
          </a:p>
          <a:p>
            <a:pPr marL="457200" lvl="0" indent="-457200">
              <a:lnSpc>
                <a:spcPct val="200000"/>
              </a:lnSpc>
              <a:buAutoNum type="arabicPeriod" startAt="13"/>
            </a:pPr>
            <a:r>
              <a:rPr lang="en-GB" sz="2400" dirty="0">
                <a:latin typeface="Times New Roman" pitchFamily="18"/>
                <a:cs typeface="Times New Roman" pitchFamily="18"/>
              </a:rPr>
              <a:t>Establishment of Retailed and Fuel Stations across all the Ten States and Administrative Areas</a:t>
            </a:r>
          </a:p>
          <a:p>
            <a:pPr marL="457200" lvl="1" indent="0">
              <a:lnSpc>
                <a:spcPct val="200000"/>
              </a:lnSpc>
              <a:buNone/>
            </a:pPr>
            <a:endParaRPr lang="en-GB" sz="1800" dirty="0">
              <a:latin typeface="Times New Roman" pitchFamily="18"/>
              <a:cs typeface="Times New Roman" pitchFamily="18"/>
            </a:endParaRPr>
          </a:p>
          <a:p>
            <a:pPr marL="800100" lvl="1" indent="-342900">
              <a:lnSpc>
                <a:spcPct val="200000"/>
              </a:lnSpc>
              <a:buAutoNum type="arabicPeriod" startAt="5"/>
            </a:pPr>
            <a:endParaRPr lang="en-GB" sz="1300" dirty="0">
              <a:latin typeface="Times New Roman" pitchFamily="18"/>
              <a:cs typeface="Times New Roman" pitchFamily="18"/>
            </a:endParaRPr>
          </a:p>
          <a:p>
            <a:pPr marL="800100" lvl="1" indent="-342900">
              <a:lnSpc>
                <a:spcPct val="200000"/>
              </a:lnSpc>
              <a:buFont typeface="Calibri Light"/>
              <a:buAutoNum type="arabicPeriod"/>
            </a:pPr>
            <a:endParaRPr lang="en-GB" sz="1800" dirty="0">
              <a:latin typeface="Times New Roman" pitchFamily="18"/>
              <a:cs typeface="Times New Roman" pitchFamily="18"/>
            </a:endParaRPr>
          </a:p>
          <a:p>
            <a:pPr marL="1257300" lvl="2" indent="-342900">
              <a:lnSpc>
                <a:spcPct val="200000"/>
              </a:lnSpc>
              <a:buFont typeface="Calibri Light"/>
              <a:buAutoNum type="arabicPeriod"/>
            </a:pPr>
            <a:endParaRPr lang="en-GB" sz="1800" dirty="0">
              <a:latin typeface="Times New Roman" pitchFamily="18"/>
              <a:cs typeface="Times New Roman" pitchFamily="18"/>
            </a:endParaRPr>
          </a:p>
          <a:p>
            <a:pPr marL="1257300" lvl="2" indent="-342900">
              <a:lnSpc>
                <a:spcPct val="200000"/>
              </a:lnSpc>
              <a:buFont typeface="Calibri Light"/>
              <a:buAutoNum type="arabicPeriod"/>
            </a:pPr>
            <a:endParaRPr lang="en-GB" sz="1800" dirty="0">
              <a:latin typeface="Times New Roman" pitchFamily="18"/>
              <a:cs typeface="Times New Roman" pitchFamily="18"/>
            </a:endParaRPr>
          </a:p>
          <a:p>
            <a:pPr marL="0" lvl="0" indent="0">
              <a:lnSpc>
                <a:spcPct val="200000"/>
              </a:lnSpc>
              <a:buNone/>
            </a:pPr>
            <a:endParaRPr lang="en-GB" sz="1800" dirty="0">
              <a:latin typeface="Times New Roman" pitchFamily="18"/>
              <a:cs typeface="Times New Roman" pitchFamily="18"/>
            </a:endParaRPr>
          </a:p>
        </p:txBody>
      </p:sp>
      <p:sp>
        <p:nvSpPr>
          <p:cNvPr id="6" name="Date Placeholder 5"/>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31B324-4EEF-47EC-B600-EBAD81DD15DB}" type="datetime1">
              <a:rPr lang="en-US" sz="1200" b="0" i="0" u="none" strike="noStrike" kern="1200" cap="none" spc="0" baseline="0">
                <a:solidFill>
                  <a:srgbClr val="898989"/>
                </a:solidFill>
                <a:uFillTx/>
                <a:latin typeface="Calibri"/>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9/5/2023</a:t>
            </a:fld>
            <a:endParaRPr lang="en-GB" sz="1200" b="0" i="0" u="none" strike="noStrike" kern="1200" cap="none" spc="0" baseline="0">
              <a:solidFill>
                <a:srgbClr val="898989"/>
              </a:solidFill>
              <a:uFillTx/>
              <a:latin typeface="Calibri"/>
              <a:ea typeface=""/>
              <a:cs typeface=""/>
            </a:endParaRPr>
          </a:p>
        </p:txBody>
      </p:sp>
      <p:sp>
        <p:nvSpPr>
          <p:cNvPr id="7" name="Slide Number Placeholder 6"/>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832783-4EFF-4524-BB42-B4E250E201DE}" type="slidenum">
              <a:t>32</a:t>
            </a:fld>
            <a:endParaRPr lang="en-GB" sz="1200" b="0" i="0" u="none" strike="noStrike" kern="1200" cap="none" spc="0" baseline="0">
              <a:solidFill>
                <a:srgbClr val="898989"/>
              </a:solidFill>
              <a:uFillTx/>
              <a:latin typeface="Calibri"/>
              <a:ea typeface=""/>
              <a:cs typeface=""/>
            </a:endParaRPr>
          </a:p>
        </p:txBody>
      </p:sp>
      <p:pic>
        <p:nvPicPr>
          <p:cNvPr id="8"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9" name="Picture 8"/>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54194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44240" y="268147"/>
            <a:ext cx="10515600" cy="1325559"/>
          </a:xfrm>
        </p:spPr>
        <p:txBody>
          <a:bodyPr anchorCtr="1"/>
          <a:lstStyle/>
          <a:p>
            <a:pPr lvl="0" algn="ctr"/>
            <a:r>
              <a:rPr lang="en-GB" sz="3000" b="1" u="sng" dirty="0">
                <a:latin typeface="Times New Roman" pitchFamily="18"/>
                <a:cs typeface="Times New Roman" pitchFamily="18"/>
              </a:rPr>
              <a:t>Diversification of the Petroleum Sector (</a:t>
            </a:r>
            <a:r>
              <a:rPr lang="en-GB" sz="3000" b="1" u="sng" dirty="0" err="1">
                <a:latin typeface="Times New Roman" pitchFamily="18"/>
                <a:cs typeface="Times New Roman" pitchFamily="18"/>
              </a:rPr>
              <a:t>Cont</a:t>
            </a:r>
            <a:r>
              <a:rPr lang="en-GB" sz="3000" b="1" u="sng" dirty="0">
                <a:latin typeface="Times New Roman" pitchFamily="18"/>
                <a:cs typeface="Times New Roman" pitchFamily="18"/>
              </a:rPr>
              <a:t>’).</a:t>
            </a:r>
          </a:p>
        </p:txBody>
      </p:sp>
      <p:sp>
        <p:nvSpPr>
          <p:cNvPr id="3" name="Content Placeholder 2"/>
          <p:cNvSpPr txBox="1">
            <a:spLocks noGrp="1"/>
          </p:cNvSpPr>
          <p:nvPr>
            <p:ph idx="1"/>
          </p:nvPr>
        </p:nvSpPr>
        <p:spPr>
          <a:xfrm>
            <a:off x="234954" y="1149921"/>
            <a:ext cx="11823699" cy="5422329"/>
          </a:xfrm>
        </p:spPr>
        <p:txBody>
          <a:bodyPr>
            <a:normAutofit/>
          </a:bodyPr>
          <a:lstStyle/>
          <a:p>
            <a:pPr marL="457200" lvl="0" indent="-457200">
              <a:lnSpc>
                <a:spcPct val="250000"/>
              </a:lnSpc>
              <a:buAutoNum type="arabicPeriod" startAt="15"/>
            </a:pPr>
            <a:r>
              <a:rPr lang="en-GB" sz="2400" dirty="0">
                <a:latin typeface="Times New Roman" pitchFamily="18"/>
                <a:cs typeface="Times New Roman" pitchFamily="18"/>
              </a:rPr>
              <a:t>Establishment of a Central Laboratory.</a:t>
            </a:r>
          </a:p>
          <a:p>
            <a:pPr marL="457200" lvl="0" indent="-457200">
              <a:lnSpc>
                <a:spcPct val="250000"/>
              </a:lnSpc>
              <a:buAutoNum type="arabicPeriod" startAt="15"/>
            </a:pPr>
            <a:r>
              <a:rPr lang="en-GB" sz="2400" dirty="0">
                <a:latin typeface="Times New Roman" pitchFamily="18"/>
                <a:cs typeface="Times New Roman" pitchFamily="18"/>
              </a:rPr>
              <a:t>Establishment of a Petroleum Vocational Training Centre. </a:t>
            </a:r>
          </a:p>
          <a:p>
            <a:pPr marL="342900" lvl="0" indent="-342900">
              <a:lnSpc>
                <a:spcPct val="250000"/>
              </a:lnSpc>
              <a:buAutoNum type="arabicPeriod" startAt="17"/>
            </a:pPr>
            <a:r>
              <a:rPr lang="en-GB" sz="2400" dirty="0">
                <a:latin typeface="Times New Roman" pitchFamily="18"/>
                <a:cs typeface="Times New Roman" pitchFamily="18"/>
              </a:rPr>
              <a:t>Commercialize the empty oilfield blocks for new investment in the upstream Sector.</a:t>
            </a:r>
          </a:p>
          <a:p>
            <a:pPr marL="342900" lvl="0" indent="-342900">
              <a:lnSpc>
                <a:spcPct val="250000"/>
              </a:lnSpc>
              <a:buAutoNum type="arabicPeriod" startAt="17"/>
            </a:pPr>
            <a:r>
              <a:rPr lang="en-GB" sz="2400" dirty="0">
                <a:latin typeface="Times New Roman" pitchFamily="18"/>
                <a:cs typeface="Times New Roman" pitchFamily="18"/>
              </a:rPr>
              <a:t>Construction and Rehabilitation of all Infields, Interstates’ and Regional Roads and Ports, to ensure easy accessibility to and fro the oilfields and country.</a:t>
            </a:r>
          </a:p>
          <a:p>
            <a:pPr marL="457200" lvl="1" indent="0">
              <a:lnSpc>
                <a:spcPct val="200000"/>
              </a:lnSpc>
              <a:buNone/>
            </a:pPr>
            <a:endParaRPr lang="en-GB" sz="1800" dirty="0">
              <a:latin typeface="Times New Roman" pitchFamily="18"/>
              <a:cs typeface="Times New Roman" pitchFamily="18"/>
            </a:endParaRPr>
          </a:p>
          <a:p>
            <a:pPr marL="800100" lvl="1" indent="-342900">
              <a:lnSpc>
                <a:spcPct val="200000"/>
              </a:lnSpc>
              <a:buAutoNum type="arabicPeriod" startAt="5"/>
            </a:pPr>
            <a:endParaRPr lang="en-GB" sz="1300" dirty="0">
              <a:latin typeface="Times New Roman" pitchFamily="18"/>
              <a:cs typeface="Times New Roman" pitchFamily="18"/>
            </a:endParaRPr>
          </a:p>
          <a:p>
            <a:pPr marL="800100" lvl="1" indent="-342900">
              <a:lnSpc>
                <a:spcPct val="200000"/>
              </a:lnSpc>
              <a:buFont typeface="Calibri Light"/>
              <a:buAutoNum type="arabicPeriod"/>
            </a:pPr>
            <a:endParaRPr lang="en-GB" sz="1800" dirty="0">
              <a:latin typeface="Times New Roman" pitchFamily="18"/>
              <a:cs typeface="Times New Roman" pitchFamily="18"/>
            </a:endParaRPr>
          </a:p>
          <a:p>
            <a:pPr marL="1257300" lvl="2" indent="-342900">
              <a:lnSpc>
                <a:spcPct val="200000"/>
              </a:lnSpc>
              <a:buFont typeface="Calibri Light"/>
              <a:buAutoNum type="arabicPeriod"/>
            </a:pPr>
            <a:endParaRPr lang="en-GB" sz="1800" dirty="0">
              <a:latin typeface="Times New Roman" pitchFamily="18"/>
              <a:cs typeface="Times New Roman" pitchFamily="18"/>
            </a:endParaRPr>
          </a:p>
          <a:p>
            <a:pPr marL="1257300" lvl="2" indent="-342900">
              <a:lnSpc>
                <a:spcPct val="200000"/>
              </a:lnSpc>
              <a:buFont typeface="Calibri Light"/>
              <a:buAutoNum type="arabicPeriod"/>
            </a:pPr>
            <a:endParaRPr lang="en-GB" sz="1800" dirty="0">
              <a:latin typeface="Times New Roman" pitchFamily="18"/>
              <a:cs typeface="Times New Roman" pitchFamily="18"/>
            </a:endParaRPr>
          </a:p>
          <a:p>
            <a:pPr marL="0" lvl="0" indent="0">
              <a:lnSpc>
                <a:spcPct val="200000"/>
              </a:lnSpc>
              <a:buNone/>
            </a:pPr>
            <a:endParaRPr lang="en-GB" sz="1800" dirty="0">
              <a:latin typeface="Times New Roman" pitchFamily="18"/>
              <a:cs typeface="Times New Roman" pitchFamily="18"/>
            </a:endParaRPr>
          </a:p>
        </p:txBody>
      </p:sp>
      <p:sp>
        <p:nvSpPr>
          <p:cNvPr id="6" name="Date Placeholder 5"/>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31B324-4EEF-47EC-B600-EBAD81DD15DB}" type="datetime1">
              <a:rPr lang="en-US" sz="1200" b="0" i="0" u="none" strike="noStrike" kern="1200" cap="none" spc="0" baseline="0">
                <a:solidFill>
                  <a:srgbClr val="898989"/>
                </a:solidFill>
                <a:uFillTx/>
                <a:latin typeface="Calibri"/>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9/5/2023</a:t>
            </a:fld>
            <a:endParaRPr lang="en-GB" sz="1200" b="0" i="0" u="none" strike="noStrike" kern="1200" cap="none" spc="0" baseline="0">
              <a:solidFill>
                <a:srgbClr val="898989"/>
              </a:solidFill>
              <a:uFillTx/>
              <a:latin typeface="Calibri"/>
              <a:ea typeface=""/>
              <a:cs typeface=""/>
            </a:endParaRPr>
          </a:p>
        </p:txBody>
      </p:sp>
      <p:sp>
        <p:nvSpPr>
          <p:cNvPr id="7" name="Slide Number Placeholder 6"/>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832783-4EFF-4524-BB42-B4E250E201DE}" type="slidenum">
              <a:t>33</a:t>
            </a:fld>
            <a:endParaRPr lang="en-GB" sz="1200" b="0" i="0" u="none" strike="noStrike" kern="1200" cap="none" spc="0" baseline="0">
              <a:solidFill>
                <a:srgbClr val="898989"/>
              </a:solidFill>
              <a:uFillTx/>
              <a:latin typeface="Calibri"/>
              <a:ea typeface=""/>
              <a:cs typeface=""/>
            </a:endParaRPr>
          </a:p>
        </p:txBody>
      </p:sp>
      <p:pic>
        <p:nvPicPr>
          <p:cNvPr id="8"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9" name="Picture 8"/>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393021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39240" y="3337559"/>
            <a:ext cx="9144000" cy="751523"/>
          </a:xfrm>
        </p:spPr>
        <p:txBody>
          <a:bodyPr>
            <a:noAutofit/>
          </a:bodyPr>
          <a:lstStyle/>
          <a:p>
            <a:r>
              <a:rPr lang="en-US" sz="4000" b="1" dirty="0">
                <a:latin typeface="Times New Roman" panose="02020603050405020304" pitchFamily="18" charset="0"/>
                <a:cs typeface="Times New Roman" panose="02020603050405020304" pitchFamily="18" charset="0"/>
              </a:rPr>
              <a:t>CHALLENGES AFFECTING THE PETROLEUM SECTOR IN THE RSS.</a:t>
            </a:r>
          </a:p>
        </p:txBody>
      </p:sp>
      <p:pic>
        <p:nvPicPr>
          <p:cNvPr id="6"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7" name="Picture 6"/>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1037450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44240" y="268147"/>
            <a:ext cx="10515600" cy="1325559"/>
          </a:xfrm>
        </p:spPr>
        <p:txBody>
          <a:bodyPr anchorCtr="1"/>
          <a:lstStyle/>
          <a:p>
            <a:pPr lvl="0" algn="ctr"/>
            <a:r>
              <a:rPr lang="en-GB" sz="3000" b="1" u="sng" dirty="0">
                <a:latin typeface="Times New Roman" pitchFamily="18"/>
                <a:cs typeface="Times New Roman" pitchFamily="18"/>
              </a:rPr>
              <a:t>OPERATIONAL CHALLENGES </a:t>
            </a:r>
          </a:p>
        </p:txBody>
      </p:sp>
      <p:sp>
        <p:nvSpPr>
          <p:cNvPr id="3" name="Content Placeholder 2"/>
          <p:cNvSpPr txBox="1">
            <a:spLocks noGrp="1"/>
          </p:cNvSpPr>
          <p:nvPr>
            <p:ph idx="1"/>
          </p:nvPr>
        </p:nvSpPr>
        <p:spPr>
          <a:xfrm>
            <a:off x="292099" y="1295400"/>
            <a:ext cx="11823699" cy="4881563"/>
          </a:xfrm>
        </p:spPr>
        <p:txBody>
          <a:bodyPr>
            <a:normAutofit fontScale="92500" lnSpcReduction="10000"/>
          </a:bodyPr>
          <a:lstStyle/>
          <a:p>
            <a:pPr marL="0" indent="0">
              <a:lnSpc>
                <a:spcPct val="150000"/>
              </a:lnSpc>
              <a:buNone/>
            </a:pPr>
            <a:r>
              <a:rPr lang="en-GB" sz="1800" dirty="0">
                <a:latin typeface="Times New Roman" pitchFamily="18"/>
                <a:cs typeface="Times New Roman" pitchFamily="18"/>
              </a:rPr>
              <a:t>The Republic of South Sudan continues to experience an annual drop in the daily average Gross Crude Oil production by an estimated figure of 20%, due to the below operational challenges, and these challenges are considered a business opportunities for investors and diversifications.</a:t>
            </a:r>
          </a:p>
          <a:p>
            <a:pPr marL="800100" lvl="1" indent="-342900">
              <a:lnSpc>
                <a:spcPct val="150000"/>
              </a:lnSpc>
              <a:buFont typeface="Calibri Light"/>
              <a:buAutoNum type="arabicPeriod"/>
            </a:pPr>
            <a:r>
              <a:rPr lang="en-GB" sz="1700" dirty="0">
                <a:latin typeface="Times New Roman" pitchFamily="18"/>
                <a:cs typeface="Times New Roman" pitchFamily="18"/>
              </a:rPr>
              <a:t>High Water Production</a:t>
            </a:r>
          </a:p>
          <a:p>
            <a:pPr marL="800100" lvl="1" indent="-342900">
              <a:lnSpc>
                <a:spcPct val="150000"/>
              </a:lnSpc>
              <a:buFont typeface="Calibri Light"/>
              <a:buAutoNum type="arabicPeriod"/>
            </a:pPr>
            <a:r>
              <a:rPr lang="en-GB" sz="1700" dirty="0">
                <a:latin typeface="Times New Roman" pitchFamily="18"/>
                <a:cs typeface="Times New Roman" pitchFamily="18"/>
              </a:rPr>
              <a:t>Sand Production </a:t>
            </a:r>
          </a:p>
          <a:p>
            <a:pPr marL="800100" lvl="1" indent="-342900">
              <a:lnSpc>
                <a:spcPct val="150000"/>
              </a:lnSpc>
              <a:buFont typeface="Calibri Light"/>
              <a:buAutoNum type="arabicPeriod"/>
            </a:pPr>
            <a:r>
              <a:rPr lang="en-GB" sz="1700" dirty="0">
                <a:latin typeface="Times New Roman" pitchFamily="18"/>
                <a:cs typeface="Times New Roman" pitchFamily="18"/>
              </a:rPr>
              <a:t>H2S Production </a:t>
            </a:r>
          </a:p>
          <a:p>
            <a:pPr marL="800100" lvl="1" indent="-342900">
              <a:lnSpc>
                <a:spcPct val="150000"/>
              </a:lnSpc>
              <a:buFont typeface="Calibri Light"/>
              <a:buAutoNum type="arabicPeriod"/>
            </a:pPr>
            <a:r>
              <a:rPr lang="en-GB" sz="1700" dirty="0">
                <a:latin typeface="Times New Roman" pitchFamily="18"/>
                <a:cs typeface="Times New Roman" pitchFamily="18"/>
              </a:rPr>
              <a:t>Aging Oilfield Facilities </a:t>
            </a:r>
          </a:p>
          <a:p>
            <a:pPr marL="800100" lvl="1" indent="-342900">
              <a:lnSpc>
                <a:spcPct val="150000"/>
              </a:lnSpc>
              <a:buFont typeface="Calibri Light"/>
              <a:buAutoNum type="arabicPeriod"/>
            </a:pPr>
            <a:r>
              <a:rPr lang="en-GB" sz="1700" dirty="0">
                <a:latin typeface="Times New Roman" pitchFamily="18"/>
                <a:cs typeface="Times New Roman" pitchFamily="18"/>
              </a:rPr>
              <a:t>Produced Water Management </a:t>
            </a:r>
          </a:p>
          <a:p>
            <a:pPr marL="800100" lvl="1" indent="-342900">
              <a:lnSpc>
                <a:spcPct val="150000"/>
              </a:lnSpc>
              <a:buFont typeface="Calibri Light"/>
              <a:buAutoNum type="arabicPeriod"/>
            </a:pPr>
            <a:r>
              <a:rPr lang="en-GB" sz="1700" dirty="0">
                <a:latin typeface="Times New Roman" pitchFamily="18"/>
                <a:cs typeface="Times New Roman" pitchFamily="18"/>
              </a:rPr>
              <a:t>Continues depletion of Reservoir Pressure</a:t>
            </a:r>
          </a:p>
          <a:p>
            <a:pPr marL="800100" lvl="1" indent="-342900">
              <a:lnSpc>
                <a:spcPct val="150000"/>
              </a:lnSpc>
              <a:buFont typeface="Calibri Light"/>
              <a:buAutoNum type="arabicPeriod"/>
            </a:pPr>
            <a:r>
              <a:rPr lang="en-GB" sz="1700" dirty="0">
                <a:latin typeface="Times New Roman" pitchFamily="18"/>
                <a:cs typeface="Times New Roman" pitchFamily="18"/>
              </a:rPr>
              <a:t>Limited qualified local workforce  </a:t>
            </a:r>
          </a:p>
          <a:p>
            <a:pPr marL="800100" lvl="1" indent="-342900">
              <a:lnSpc>
                <a:spcPct val="150000"/>
              </a:lnSpc>
              <a:buFont typeface="Calibri Light"/>
              <a:buAutoNum type="arabicPeriod"/>
            </a:pPr>
            <a:r>
              <a:rPr lang="en-GB" sz="1700" dirty="0">
                <a:latin typeface="Times New Roman" pitchFamily="18"/>
                <a:cs typeface="Times New Roman" pitchFamily="18"/>
              </a:rPr>
              <a:t>Continues Flood Situation </a:t>
            </a:r>
          </a:p>
          <a:p>
            <a:pPr marL="800100" lvl="1" indent="-342900">
              <a:lnSpc>
                <a:spcPct val="150000"/>
              </a:lnSpc>
              <a:buFont typeface="Calibri Light"/>
              <a:buAutoNum type="arabicPeriod"/>
            </a:pPr>
            <a:r>
              <a:rPr lang="en-GB" sz="1700" dirty="0">
                <a:latin typeface="Times New Roman" pitchFamily="18"/>
                <a:cs typeface="Times New Roman" pitchFamily="18"/>
              </a:rPr>
              <a:t>Capping of Block 5A.</a:t>
            </a:r>
          </a:p>
          <a:p>
            <a:pPr marL="0" lvl="0" indent="0">
              <a:lnSpc>
                <a:spcPct val="150000"/>
              </a:lnSpc>
              <a:buNone/>
            </a:pPr>
            <a:endParaRPr lang="en-GB" sz="2400" dirty="0">
              <a:latin typeface="Times New Roman" pitchFamily="18"/>
              <a:cs typeface="Times New Roman" pitchFamily="18"/>
            </a:endParaRPr>
          </a:p>
        </p:txBody>
      </p:sp>
      <p:sp>
        <p:nvSpPr>
          <p:cNvPr id="6" name="Date Placeholder 5"/>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31B324-4EEF-47EC-B600-EBAD81DD15DB}" type="datetime1">
              <a:rPr lang="en-US" sz="1200" b="0" i="0" u="none" strike="noStrike" kern="1200" cap="none" spc="0" baseline="0">
                <a:solidFill>
                  <a:srgbClr val="898989"/>
                </a:solidFill>
                <a:uFillTx/>
                <a:latin typeface="Calibri"/>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9/5/2023</a:t>
            </a:fld>
            <a:endParaRPr lang="en-GB" sz="1200" b="0" i="0" u="none" strike="noStrike" kern="1200" cap="none" spc="0" baseline="0">
              <a:solidFill>
                <a:srgbClr val="898989"/>
              </a:solidFill>
              <a:uFillTx/>
              <a:latin typeface="Calibri"/>
              <a:ea typeface=""/>
              <a:cs typeface=""/>
            </a:endParaRPr>
          </a:p>
        </p:txBody>
      </p:sp>
      <p:sp>
        <p:nvSpPr>
          <p:cNvPr id="7" name="Slide Number Placeholder 6"/>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832783-4EFF-4524-BB42-B4E250E201DE}" type="slidenum">
              <a:t>35</a:t>
            </a:fld>
            <a:endParaRPr lang="en-GB" sz="1200" b="0" i="0" u="none" strike="noStrike" kern="1200" cap="none" spc="0" baseline="0">
              <a:solidFill>
                <a:srgbClr val="898989"/>
              </a:solidFill>
              <a:uFillTx/>
              <a:latin typeface="Calibri"/>
              <a:ea typeface=""/>
              <a:cs typeface=""/>
            </a:endParaRPr>
          </a:p>
        </p:txBody>
      </p:sp>
      <p:pic>
        <p:nvPicPr>
          <p:cNvPr id="8"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9" name="Picture 8"/>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1645638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44240" y="268147"/>
            <a:ext cx="10515600" cy="1325559"/>
          </a:xfrm>
        </p:spPr>
        <p:txBody>
          <a:bodyPr anchorCtr="1"/>
          <a:lstStyle/>
          <a:p>
            <a:pPr lvl="0" algn="ctr"/>
            <a:r>
              <a:rPr lang="en-GB" sz="3000" b="1" u="sng" dirty="0">
                <a:latin typeface="Times New Roman" pitchFamily="18"/>
                <a:cs typeface="Times New Roman" pitchFamily="18"/>
              </a:rPr>
              <a:t>GEOPOLITICAL CHALLENGES </a:t>
            </a:r>
          </a:p>
        </p:txBody>
      </p:sp>
      <p:sp>
        <p:nvSpPr>
          <p:cNvPr id="3" name="Content Placeholder 2"/>
          <p:cNvSpPr txBox="1">
            <a:spLocks noGrp="1"/>
          </p:cNvSpPr>
          <p:nvPr>
            <p:ph idx="1"/>
          </p:nvPr>
        </p:nvSpPr>
        <p:spPr>
          <a:xfrm>
            <a:off x="292099" y="1397000"/>
            <a:ext cx="11823699" cy="4959351"/>
          </a:xfrm>
        </p:spPr>
        <p:txBody>
          <a:bodyPr>
            <a:normAutofit/>
          </a:bodyPr>
          <a:lstStyle/>
          <a:p>
            <a:pPr marL="800100" lvl="1" indent="-342900">
              <a:lnSpc>
                <a:spcPct val="200000"/>
              </a:lnSpc>
              <a:buFont typeface="Calibri Light"/>
              <a:buAutoNum type="arabicPeriod"/>
            </a:pPr>
            <a:r>
              <a:rPr lang="en-GB" dirty="0">
                <a:latin typeface="Times New Roman" pitchFamily="18"/>
                <a:cs typeface="Times New Roman" pitchFamily="18"/>
              </a:rPr>
              <a:t>Global Oil price volatility </a:t>
            </a:r>
          </a:p>
          <a:p>
            <a:pPr marL="800100" lvl="1" indent="-342900">
              <a:lnSpc>
                <a:spcPct val="200000"/>
              </a:lnSpc>
              <a:buFont typeface="Calibri Light"/>
              <a:buAutoNum type="arabicPeriod"/>
            </a:pPr>
            <a:r>
              <a:rPr lang="en-GB" dirty="0">
                <a:latin typeface="Times New Roman" pitchFamily="18"/>
                <a:cs typeface="Times New Roman" pitchFamily="18"/>
              </a:rPr>
              <a:t>Transition into Greener, Affordable and sustainable Energy Sources by 2030 as per COP 26 strategic vision.</a:t>
            </a:r>
          </a:p>
          <a:p>
            <a:pPr marL="800100" lvl="1" indent="-342900">
              <a:lnSpc>
                <a:spcPct val="200000"/>
              </a:lnSpc>
              <a:buFont typeface="Calibri Light"/>
              <a:buAutoNum type="arabicPeriod"/>
            </a:pPr>
            <a:r>
              <a:rPr lang="en-GB" dirty="0">
                <a:latin typeface="Times New Roman" pitchFamily="18"/>
                <a:cs typeface="Times New Roman" pitchFamily="18"/>
              </a:rPr>
              <a:t>A very high and unreasonable Processing, Transportation and Transit fee per barrel being charged by the Republic of Sudan. </a:t>
            </a:r>
          </a:p>
          <a:p>
            <a:pPr marL="800100" lvl="1" indent="-342900">
              <a:lnSpc>
                <a:spcPct val="200000"/>
              </a:lnSpc>
              <a:buFont typeface="Calibri Light"/>
              <a:buAutoNum type="arabicPeriod"/>
            </a:pPr>
            <a:r>
              <a:rPr lang="en-GB" dirty="0">
                <a:latin typeface="Times New Roman" pitchFamily="18"/>
                <a:cs typeface="Times New Roman" pitchFamily="18"/>
              </a:rPr>
              <a:t>Volatile Geopolitical situation within the region.</a:t>
            </a:r>
          </a:p>
          <a:p>
            <a:pPr marL="1257300" lvl="2" indent="-342900">
              <a:lnSpc>
                <a:spcPct val="150000"/>
              </a:lnSpc>
              <a:buFont typeface="Calibri Light"/>
              <a:buAutoNum type="arabicPeriod"/>
            </a:pPr>
            <a:endParaRPr lang="en-GB" sz="1300" dirty="0">
              <a:latin typeface="Times New Roman" pitchFamily="18"/>
              <a:cs typeface="Times New Roman" pitchFamily="18"/>
            </a:endParaRPr>
          </a:p>
          <a:p>
            <a:pPr marL="0" lvl="0" indent="0">
              <a:lnSpc>
                <a:spcPct val="150000"/>
              </a:lnSpc>
              <a:buNone/>
            </a:pPr>
            <a:endParaRPr lang="en-GB" sz="2400" dirty="0">
              <a:latin typeface="Times New Roman" pitchFamily="18"/>
              <a:cs typeface="Times New Roman" pitchFamily="18"/>
            </a:endParaRPr>
          </a:p>
        </p:txBody>
      </p:sp>
      <p:sp>
        <p:nvSpPr>
          <p:cNvPr id="6" name="Date Placeholder 5"/>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31B324-4EEF-47EC-B600-EBAD81DD15DB}" type="datetime1">
              <a:rPr lang="en-US" sz="1200" b="0" i="0" u="none" strike="noStrike" kern="1200" cap="none" spc="0" baseline="0">
                <a:solidFill>
                  <a:srgbClr val="898989"/>
                </a:solidFill>
                <a:uFillTx/>
                <a:latin typeface="Calibri"/>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9/5/2023</a:t>
            </a:fld>
            <a:endParaRPr lang="en-GB" sz="1200" b="0" i="0" u="none" strike="noStrike" kern="1200" cap="none" spc="0" baseline="0">
              <a:solidFill>
                <a:srgbClr val="898989"/>
              </a:solidFill>
              <a:uFillTx/>
              <a:latin typeface="Calibri"/>
              <a:ea typeface=""/>
              <a:cs typeface=""/>
            </a:endParaRPr>
          </a:p>
        </p:txBody>
      </p:sp>
      <p:sp>
        <p:nvSpPr>
          <p:cNvPr id="7" name="Slide Number Placeholder 6"/>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832783-4EFF-4524-BB42-B4E250E201DE}" type="slidenum">
              <a:t>36</a:t>
            </a:fld>
            <a:endParaRPr lang="en-GB" sz="1200" b="0" i="0" u="none" strike="noStrike" kern="1200" cap="none" spc="0" baseline="0">
              <a:solidFill>
                <a:srgbClr val="898989"/>
              </a:solidFill>
              <a:uFillTx/>
              <a:latin typeface="Calibri"/>
              <a:ea typeface=""/>
              <a:cs typeface=""/>
            </a:endParaRPr>
          </a:p>
        </p:txBody>
      </p:sp>
      <p:pic>
        <p:nvPicPr>
          <p:cNvPr id="8"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9" name="Picture 8"/>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29605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44240" y="268147"/>
            <a:ext cx="10515600" cy="1325559"/>
          </a:xfrm>
        </p:spPr>
        <p:txBody>
          <a:bodyPr anchorCtr="1"/>
          <a:lstStyle/>
          <a:p>
            <a:pPr lvl="0" algn="ctr"/>
            <a:r>
              <a:rPr lang="en-GB" sz="3000" b="1" u="sng" dirty="0">
                <a:latin typeface="Times New Roman" pitchFamily="18"/>
                <a:cs typeface="Times New Roman" pitchFamily="18"/>
              </a:rPr>
              <a:t>GOVERANCE AND POLICY FRAMEWORK CHALLENGES </a:t>
            </a:r>
          </a:p>
        </p:txBody>
      </p:sp>
      <p:sp>
        <p:nvSpPr>
          <p:cNvPr id="3" name="Content Placeholder 2"/>
          <p:cNvSpPr txBox="1">
            <a:spLocks noGrp="1"/>
          </p:cNvSpPr>
          <p:nvPr>
            <p:ph idx="1"/>
          </p:nvPr>
        </p:nvSpPr>
        <p:spPr>
          <a:xfrm>
            <a:off x="0" y="1727200"/>
            <a:ext cx="11823699" cy="4159251"/>
          </a:xfrm>
        </p:spPr>
        <p:txBody>
          <a:bodyPr>
            <a:normAutofit/>
          </a:bodyPr>
          <a:lstStyle/>
          <a:p>
            <a:pPr marL="800100" lvl="1" indent="-342900">
              <a:lnSpc>
                <a:spcPct val="200000"/>
              </a:lnSpc>
              <a:buFont typeface="Calibri Light"/>
              <a:buAutoNum type="arabicPeriod"/>
            </a:pPr>
            <a:r>
              <a:rPr lang="en-GB" dirty="0">
                <a:latin typeface="Times New Roman" pitchFamily="18"/>
                <a:cs typeface="Times New Roman" pitchFamily="18"/>
              </a:rPr>
              <a:t>Limited Petroleum related Laws and Regulations </a:t>
            </a:r>
          </a:p>
          <a:p>
            <a:pPr marL="800100" lvl="1" indent="-342900">
              <a:lnSpc>
                <a:spcPct val="200000"/>
              </a:lnSpc>
              <a:buFont typeface="Calibri Light"/>
              <a:buAutoNum type="arabicPeriod"/>
            </a:pPr>
            <a:r>
              <a:rPr lang="en-GB" dirty="0">
                <a:latin typeface="Times New Roman" pitchFamily="18"/>
                <a:cs typeface="Times New Roman" pitchFamily="18"/>
              </a:rPr>
              <a:t>Limited Petroleum related Standards, Policies, and Procedures </a:t>
            </a:r>
          </a:p>
          <a:p>
            <a:pPr marL="800100" lvl="1" indent="-342900">
              <a:lnSpc>
                <a:spcPct val="200000"/>
              </a:lnSpc>
              <a:buFont typeface="Calibri Light"/>
              <a:buAutoNum type="arabicPeriod"/>
            </a:pPr>
            <a:r>
              <a:rPr lang="en-GB" dirty="0">
                <a:latin typeface="Times New Roman" pitchFamily="18"/>
                <a:cs typeface="Times New Roman" pitchFamily="18"/>
              </a:rPr>
              <a:t>Serious resistance to the implementation of the existing Policies and Regulations </a:t>
            </a:r>
          </a:p>
          <a:p>
            <a:pPr marL="800100" lvl="1" indent="-342900">
              <a:lnSpc>
                <a:spcPct val="200000"/>
              </a:lnSpc>
              <a:buFont typeface="Calibri Light"/>
              <a:buAutoNum type="arabicPeriod"/>
            </a:pPr>
            <a:r>
              <a:rPr lang="en-GB" dirty="0">
                <a:latin typeface="Times New Roman" pitchFamily="18"/>
                <a:cs typeface="Times New Roman" pitchFamily="18"/>
              </a:rPr>
              <a:t>Lack of Public and Official awareness on the mandates of the Ministry of Petroleum</a:t>
            </a:r>
          </a:p>
          <a:p>
            <a:pPr marL="800100" lvl="1" indent="-342900">
              <a:lnSpc>
                <a:spcPct val="200000"/>
              </a:lnSpc>
              <a:buFont typeface="Calibri Light"/>
              <a:buAutoNum type="arabicPeriod"/>
            </a:pPr>
            <a:endParaRPr lang="en-GB" dirty="0">
              <a:latin typeface="Times New Roman" pitchFamily="18"/>
              <a:cs typeface="Times New Roman" pitchFamily="18"/>
            </a:endParaRPr>
          </a:p>
          <a:p>
            <a:pPr marL="800100" lvl="1" indent="-342900">
              <a:lnSpc>
                <a:spcPct val="200000"/>
              </a:lnSpc>
              <a:buFont typeface="Calibri Light"/>
              <a:buAutoNum type="arabicPeriod"/>
            </a:pPr>
            <a:endParaRPr lang="en-GB" dirty="0">
              <a:latin typeface="Times New Roman" pitchFamily="18"/>
              <a:cs typeface="Times New Roman" pitchFamily="18"/>
            </a:endParaRPr>
          </a:p>
          <a:p>
            <a:pPr marL="1257300" lvl="2" indent="-342900">
              <a:lnSpc>
                <a:spcPct val="200000"/>
              </a:lnSpc>
              <a:buFont typeface="Calibri Light"/>
              <a:buAutoNum type="arabicPeriod"/>
            </a:pPr>
            <a:endParaRPr lang="en-GB" sz="2400" dirty="0">
              <a:latin typeface="Times New Roman" pitchFamily="18"/>
              <a:cs typeface="Times New Roman" pitchFamily="18"/>
            </a:endParaRPr>
          </a:p>
          <a:p>
            <a:pPr marL="1257300" lvl="2" indent="-342900">
              <a:lnSpc>
                <a:spcPct val="200000"/>
              </a:lnSpc>
              <a:buFont typeface="Calibri Light"/>
              <a:buAutoNum type="arabicPeriod"/>
            </a:pPr>
            <a:endParaRPr lang="en-GB" sz="2400" dirty="0">
              <a:latin typeface="Times New Roman" pitchFamily="18"/>
              <a:cs typeface="Times New Roman" pitchFamily="18"/>
            </a:endParaRPr>
          </a:p>
          <a:p>
            <a:pPr marL="0" lvl="0" indent="0">
              <a:lnSpc>
                <a:spcPct val="200000"/>
              </a:lnSpc>
              <a:buNone/>
            </a:pPr>
            <a:endParaRPr lang="en-GB" sz="2400" dirty="0">
              <a:latin typeface="Times New Roman" pitchFamily="18"/>
              <a:cs typeface="Times New Roman" pitchFamily="18"/>
            </a:endParaRPr>
          </a:p>
        </p:txBody>
      </p:sp>
      <p:sp>
        <p:nvSpPr>
          <p:cNvPr id="6" name="Date Placeholder 5"/>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31B324-4EEF-47EC-B600-EBAD81DD15DB}" type="datetime1">
              <a:rPr lang="en-US" sz="1200" b="0" i="0" u="none" strike="noStrike" kern="1200" cap="none" spc="0" baseline="0">
                <a:solidFill>
                  <a:srgbClr val="898989"/>
                </a:solidFill>
                <a:uFillTx/>
                <a:latin typeface="Calibri"/>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9/5/2023</a:t>
            </a:fld>
            <a:endParaRPr lang="en-GB" sz="1200" b="0" i="0" u="none" strike="noStrike" kern="1200" cap="none" spc="0" baseline="0">
              <a:solidFill>
                <a:srgbClr val="898989"/>
              </a:solidFill>
              <a:uFillTx/>
              <a:latin typeface="Calibri"/>
              <a:ea typeface=""/>
              <a:cs typeface=""/>
            </a:endParaRPr>
          </a:p>
        </p:txBody>
      </p:sp>
      <p:sp>
        <p:nvSpPr>
          <p:cNvPr id="7" name="Slide Number Placeholder 6"/>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832783-4EFF-4524-BB42-B4E250E201DE}" type="slidenum">
              <a:t>37</a:t>
            </a:fld>
            <a:endParaRPr lang="en-GB" sz="1200" b="0" i="0" u="none" strike="noStrike" kern="1200" cap="none" spc="0" baseline="0">
              <a:solidFill>
                <a:srgbClr val="898989"/>
              </a:solidFill>
              <a:uFillTx/>
              <a:latin typeface="Calibri"/>
              <a:ea typeface=""/>
              <a:cs typeface=""/>
            </a:endParaRPr>
          </a:p>
        </p:txBody>
      </p:sp>
      <p:pic>
        <p:nvPicPr>
          <p:cNvPr id="8"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9" name="Picture 8"/>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212251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39240" y="3337559"/>
            <a:ext cx="9144000" cy="1325881"/>
          </a:xfrm>
        </p:spPr>
        <p:txBody>
          <a:bodyPr>
            <a:noAutofit/>
          </a:bodyPr>
          <a:lstStyle/>
          <a:p>
            <a:r>
              <a:rPr lang="en-US" sz="4000" b="1" dirty="0">
                <a:latin typeface="Times New Roman" panose="02020603050405020304" pitchFamily="18" charset="0"/>
                <a:cs typeface="Times New Roman" panose="02020603050405020304" pitchFamily="18" charset="0"/>
              </a:rPr>
              <a:t>RECOMMENDATIONS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AND</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 WAY FORWAD.</a:t>
            </a:r>
          </a:p>
        </p:txBody>
      </p:sp>
      <p:pic>
        <p:nvPicPr>
          <p:cNvPr id="6"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7" name="Picture 6"/>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3809626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44239" y="38103"/>
            <a:ext cx="10515600" cy="1325559"/>
          </a:xfrm>
        </p:spPr>
        <p:txBody>
          <a:bodyPr anchorCtr="1"/>
          <a:lstStyle/>
          <a:p>
            <a:pPr lvl="0" algn="ctr"/>
            <a:r>
              <a:rPr lang="en-GB" sz="3000" b="1" u="sng" dirty="0">
                <a:latin typeface="Times New Roman" pitchFamily="18"/>
                <a:cs typeface="Times New Roman" pitchFamily="18"/>
              </a:rPr>
              <a:t>Diversifications of the National Economy.</a:t>
            </a:r>
          </a:p>
        </p:txBody>
      </p:sp>
      <p:sp>
        <p:nvSpPr>
          <p:cNvPr id="3" name="Content Placeholder 2"/>
          <p:cNvSpPr txBox="1">
            <a:spLocks noGrp="1"/>
          </p:cNvSpPr>
          <p:nvPr>
            <p:ph idx="1"/>
          </p:nvPr>
        </p:nvSpPr>
        <p:spPr>
          <a:xfrm>
            <a:off x="38103" y="985491"/>
            <a:ext cx="11823699" cy="5634963"/>
          </a:xfrm>
        </p:spPr>
        <p:txBody>
          <a:bodyPr>
            <a:normAutofit/>
          </a:bodyPr>
          <a:lstStyle/>
          <a:p>
            <a:pPr marL="800100" lvl="1" indent="-342900">
              <a:lnSpc>
                <a:spcPct val="200000"/>
              </a:lnSpc>
              <a:buFont typeface="Calibri Light"/>
              <a:buAutoNum type="arabicPeriod"/>
            </a:pPr>
            <a:r>
              <a:rPr lang="en-GB" sz="2500" dirty="0">
                <a:latin typeface="Times New Roman" pitchFamily="18"/>
                <a:cs typeface="Times New Roman" pitchFamily="18"/>
              </a:rPr>
              <a:t>Invest in all the mentioned activities for the diversification of the Petroleum Sector </a:t>
            </a:r>
          </a:p>
          <a:p>
            <a:pPr marL="800100" lvl="1" indent="-342900">
              <a:lnSpc>
                <a:spcPct val="100000"/>
              </a:lnSpc>
              <a:buFont typeface="Calibri Light"/>
              <a:buAutoNum type="arabicPeriod"/>
            </a:pPr>
            <a:r>
              <a:rPr lang="en-GB" sz="2600" dirty="0">
                <a:latin typeface="Times New Roman" pitchFamily="18"/>
                <a:cs typeface="Times New Roman" pitchFamily="18"/>
              </a:rPr>
              <a:t>Invest the Oil Proceeds for the diversifications of the other crucial Sectors towards Diversified, Inclusive, &amp; Sustainable Economic growth. </a:t>
            </a:r>
          </a:p>
          <a:p>
            <a:pPr marL="457200" lvl="1" indent="0">
              <a:lnSpc>
                <a:spcPct val="100000"/>
              </a:lnSpc>
              <a:buNone/>
            </a:pPr>
            <a:endParaRPr lang="en-GB" sz="1800" dirty="0">
              <a:latin typeface="Times New Roman" pitchFamily="18"/>
              <a:cs typeface="Times New Roman" pitchFamily="18"/>
            </a:endParaRPr>
          </a:p>
          <a:p>
            <a:pPr marL="457200" lvl="1" indent="0">
              <a:lnSpc>
                <a:spcPct val="100000"/>
              </a:lnSpc>
              <a:buNone/>
            </a:pPr>
            <a:endParaRPr lang="en-GB" sz="1800" dirty="0">
              <a:latin typeface="Times New Roman" pitchFamily="18"/>
              <a:cs typeface="Times New Roman" pitchFamily="18"/>
            </a:endParaRPr>
          </a:p>
          <a:p>
            <a:pPr marL="1257300" lvl="2" indent="-342900">
              <a:lnSpc>
                <a:spcPct val="200000"/>
              </a:lnSpc>
              <a:buFont typeface="Calibri Light"/>
              <a:buAutoNum type="arabicPeriod"/>
            </a:pPr>
            <a:r>
              <a:rPr lang="en-GB" dirty="0">
                <a:latin typeface="Times New Roman" pitchFamily="18"/>
                <a:cs typeface="Times New Roman" pitchFamily="18"/>
              </a:rPr>
              <a:t>Agriculture and Allied Sector</a:t>
            </a:r>
          </a:p>
          <a:p>
            <a:pPr marL="1257300" lvl="2" indent="-342900">
              <a:lnSpc>
                <a:spcPct val="200000"/>
              </a:lnSpc>
              <a:buFont typeface="Calibri Light"/>
              <a:buAutoNum type="arabicPeriod"/>
            </a:pPr>
            <a:r>
              <a:rPr lang="en-GB" dirty="0">
                <a:latin typeface="Times New Roman" pitchFamily="18"/>
                <a:cs typeface="Times New Roman" pitchFamily="18"/>
              </a:rPr>
              <a:t>Education, Health &amp; Other Services Sector </a:t>
            </a:r>
          </a:p>
          <a:p>
            <a:pPr marL="1257300" lvl="2" indent="-342900">
              <a:lnSpc>
                <a:spcPct val="200000"/>
              </a:lnSpc>
              <a:buFont typeface="Calibri Light"/>
              <a:buAutoNum type="arabicPeriod"/>
            </a:pPr>
            <a:r>
              <a:rPr lang="en-GB" dirty="0">
                <a:latin typeface="Times New Roman" pitchFamily="18"/>
                <a:cs typeface="Times New Roman" pitchFamily="18"/>
              </a:rPr>
              <a:t>Information Sector </a:t>
            </a:r>
          </a:p>
          <a:p>
            <a:pPr marL="1257300" lvl="2" indent="-342900">
              <a:lnSpc>
                <a:spcPct val="200000"/>
              </a:lnSpc>
              <a:buFont typeface="Calibri Light"/>
              <a:buAutoNum type="arabicPeriod"/>
            </a:pPr>
            <a:r>
              <a:rPr lang="en-GB" dirty="0">
                <a:latin typeface="Times New Roman" pitchFamily="18"/>
                <a:cs typeface="Times New Roman" pitchFamily="18"/>
              </a:rPr>
              <a:t>Extractive Industry Sector</a:t>
            </a:r>
          </a:p>
          <a:p>
            <a:pPr marL="914400" lvl="2" indent="0">
              <a:lnSpc>
                <a:spcPct val="200000"/>
              </a:lnSpc>
              <a:buNone/>
            </a:pPr>
            <a:endParaRPr lang="en-GB" sz="1400" b="1" dirty="0">
              <a:latin typeface="Times New Roman" pitchFamily="18"/>
              <a:cs typeface="Times New Roman" pitchFamily="18"/>
            </a:endParaRPr>
          </a:p>
          <a:p>
            <a:pPr marL="1257300" lvl="2" indent="-342900">
              <a:lnSpc>
                <a:spcPct val="200000"/>
              </a:lnSpc>
              <a:buFont typeface="Calibri Light"/>
              <a:buAutoNum type="arabicPeriod"/>
            </a:pPr>
            <a:endParaRPr lang="en-GB" sz="1400" dirty="0">
              <a:latin typeface="Times New Roman" pitchFamily="18"/>
              <a:cs typeface="Times New Roman" pitchFamily="18"/>
            </a:endParaRPr>
          </a:p>
          <a:p>
            <a:pPr marL="914400" lvl="2" indent="0">
              <a:lnSpc>
                <a:spcPct val="200000"/>
              </a:lnSpc>
              <a:buNone/>
            </a:pPr>
            <a:endParaRPr lang="en-GB" sz="1400" dirty="0">
              <a:latin typeface="Times New Roman" pitchFamily="18"/>
              <a:cs typeface="Times New Roman" pitchFamily="18"/>
            </a:endParaRPr>
          </a:p>
          <a:p>
            <a:pPr marL="1257300" lvl="2" indent="-342900">
              <a:lnSpc>
                <a:spcPct val="200000"/>
              </a:lnSpc>
              <a:buFont typeface="Calibri Light"/>
              <a:buAutoNum type="arabicPeriod"/>
            </a:pPr>
            <a:endParaRPr lang="en-GB" sz="1400" dirty="0">
              <a:latin typeface="Times New Roman" pitchFamily="18"/>
              <a:cs typeface="Times New Roman" pitchFamily="18"/>
            </a:endParaRPr>
          </a:p>
          <a:p>
            <a:pPr marL="1257300" lvl="2" indent="-342900">
              <a:lnSpc>
                <a:spcPct val="200000"/>
              </a:lnSpc>
              <a:buFont typeface="Calibri Light"/>
              <a:buAutoNum type="arabicPeriod"/>
            </a:pPr>
            <a:endParaRPr lang="en-GB" sz="1800" dirty="0">
              <a:latin typeface="Times New Roman" pitchFamily="18"/>
              <a:cs typeface="Times New Roman" pitchFamily="18"/>
            </a:endParaRPr>
          </a:p>
          <a:p>
            <a:pPr marL="0" lvl="0" indent="0">
              <a:lnSpc>
                <a:spcPct val="200000"/>
              </a:lnSpc>
              <a:buNone/>
            </a:pPr>
            <a:endParaRPr lang="en-GB" sz="1800" dirty="0">
              <a:latin typeface="Times New Roman" pitchFamily="18"/>
              <a:cs typeface="Times New Roman" pitchFamily="18"/>
            </a:endParaRPr>
          </a:p>
        </p:txBody>
      </p:sp>
      <p:sp>
        <p:nvSpPr>
          <p:cNvPr id="6" name="Date Placeholder 5"/>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31B324-4EEF-47EC-B600-EBAD81DD15DB}" type="datetime1">
              <a:rPr lang="en-US" sz="1200" b="0" i="0" u="none" strike="noStrike" kern="1200" cap="none" spc="0" baseline="0">
                <a:solidFill>
                  <a:srgbClr val="898989"/>
                </a:solidFill>
                <a:uFillTx/>
                <a:latin typeface="Calibri"/>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9/5/2023</a:t>
            </a:fld>
            <a:endParaRPr lang="en-GB" sz="1200" b="0" i="0" u="none" strike="noStrike" kern="1200" cap="none" spc="0" baseline="0">
              <a:solidFill>
                <a:srgbClr val="898989"/>
              </a:solidFill>
              <a:uFillTx/>
              <a:latin typeface="Calibri"/>
              <a:ea typeface=""/>
              <a:cs typeface=""/>
            </a:endParaRPr>
          </a:p>
        </p:txBody>
      </p:sp>
      <p:sp>
        <p:nvSpPr>
          <p:cNvPr id="7" name="Slide Number Placeholder 6"/>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832783-4EFF-4524-BB42-B4E250E201DE}" type="slidenum">
              <a:t>39</a:t>
            </a:fld>
            <a:endParaRPr lang="en-GB" sz="1200" b="0" i="0" u="none" strike="noStrike" kern="1200" cap="none" spc="0" baseline="0">
              <a:solidFill>
                <a:srgbClr val="898989"/>
              </a:solidFill>
              <a:uFillTx/>
              <a:latin typeface="Calibri"/>
              <a:ea typeface=""/>
              <a:cs typeface=""/>
            </a:endParaRPr>
          </a:p>
        </p:txBody>
      </p:sp>
      <p:sp>
        <p:nvSpPr>
          <p:cNvPr id="8" name="Content Placeholder 2"/>
          <p:cNvSpPr txBox="1">
            <a:spLocks/>
          </p:cNvSpPr>
          <p:nvPr/>
        </p:nvSpPr>
        <p:spPr>
          <a:xfrm>
            <a:off x="5540082" y="3329866"/>
            <a:ext cx="6115051" cy="33547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0" lvl="2" indent="-457200">
              <a:lnSpc>
                <a:spcPct val="160000"/>
              </a:lnSpc>
              <a:buAutoNum type="arabicPeriod" startAt="5"/>
            </a:pPr>
            <a:r>
              <a:rPr lang="en-GB" dirty="0">
                <a:latin typeface="Times New Roman" pitchFamily="18"/>
                <a:cs typeface="Times New Roman" pitchFamily="18"/>
              </a:rPr>
              <a:t>Construction Sector</a:t>
            </a:r>
          </a:p>
          <a:p>
            <a:pPr marL="1371600" lvl="2" indent="-457200">
              <a:lnSpc>
                <a:spcPct val="160000"/>
              </a:lnSpc>
              <a:buAutoNum type="arabicPeriod" startAt="5"/>
            </a:pPr>
            <a:r>
              <a:rPr lang="en-GB" dirty="0">
                <a:latin typeface="Times New Roman" pitchFamily="18"/>
                <a:cs typeface="Times New Roman" pitchFamily="18"/>
              </a:rPr>
              <a:t>Leisure and Hospitality Sector</a:t>
            </a:r>
          </a:p>
          <a:p>
            <a:pPr marL="1371600" lvl="2" indent="-457200">
              <a:lnSpc>
                <a:spcPct val="160000"/>
              </a:lnSpc>
              <a:buAutoNum type="arabicPeriod" startAt="5"/>
            </a:pPr>
            <a:r>
              <a:rPr lang="en-GB" dirty="0">
                <a:latin typeface="Times New Roman" pitchFamily="18"/>
                <a:cs typeface="Times New Roman" pitchFamily="18"/>
              </a:rPr>
              <a:t>Manufacturing Sector </a:t>
            </a:r>
          </a:p>
          <a:p>
            <a:pPr marL="1371600" lvl="2" indent="-457200">
              <a:lnSpc>
                <a:spcPct val="160000"/>
              </a:lnSpc>
              <a:buAutoNum type="arabicPeriod" startAt="5"/>
            </a:pPr>
            <a:r>
              <a:rPr lang="en-GB" dirty="0">
                <a:latin typeface="Times New Roman" pitchFamily="18"/>
                <a:cs typeface="Times New Roman" pitchFamily="18"/>
              </a:rPr>
              <a:t>Professional and Business Services Sector </a:t>
            </a:r>
          </a:p>
          <a:p>
            <a:pPr marL="1371600" lvl="2" indent="-457200">
              <a:lnSpc>
                <a:spcPct val="160000"/>
              </a:lnSpc>
              <a:buAutoNum type="arabicPeriod" startAt="5"/>
            </a:pPr>
            <a:r>
              <a:rPr lang="en-GB" dirty="0">
                <a:latin typeface="Times New Roman" pitchFamily="18"/>
                <a:cs typeface="Times New Roman" pitchFamily="18"/>
              </a:rPr>
              <a:t>Trade, Transportation and Utility Sector </a:t>
            </a:r>
          </a:p>
          <a:p>
            <a:pPr marL="914400" lvl="2" indent="0">
              <a:lnSpc>
                <a:spcPct val="160000"/>
              </a:lnSpc>
              <a:buFont typeface="Arial" panose="020B0604020202020204" pitchFamily="34" charset="0"/>
              <a:buNone/>
            </a:pPr>
            <a:endParaRPr lang="en-GB" sz="1400" b="1" dirty="0">
              <a:latin typeface="Times New Roman" pitchFamily="18"/>
              <a:cs typeface="Times New Roman" pitchFamily="18"/>
            </a:endParaRPr>
          </a:p>
          <a:p>
            <a:pPr marL="1257300" lvl="2" indent="-342900">
              <a:lnSpc>
                <a:spcPct val="160000"/>
              </a:lnSpc>
              <a:buFont typeface="Calibri Light"/>
              <a:buAutoNum type="arabicPeriod"/>
            </a:pPr>
            <a:endParaRPr lang="en-GB" sz="1400" dirty="0">
              <a:latin typeface="Times New Roman" pitchFamily="18"/>
              <a:cs typeface="Times New Roman" pitchFamily="18"/>
            </a:endParaRPr>
          </a:p>
          <a:p>
            <a:pPr marL="914400" lvl="2" indent="0">
              <a:lnSpc>
                <a:spcPct val="160000"/>
              </a:lnSpc>
              <a:buFont typeface="Arial" panose="020B0604020202020204" pitchFamily="34" charset="0"/>
              <a:buNone/>
            </a:pPr>
            <a:endParaRPr lang="en-GB" sz="1400" dirty="0">
              <a:latin typeface="Times New Roman" pitchFamily="18"/>
              <a:cs typeface="Times New Roman" pitchFamily="18"/>
            </a:endParaRPr>
          </a:p>
          <a:p>
            <a:pPr marL="1257300" lvl="2" indent="-342900">
              <a:lnSpc>
                <a:spcPct val="160000"/>
              </a:lnSpc>
              <a:buFont typeface="Calibri Light"/>
              <a:buAutoNum type="arabicPeriod"/>
            </a:pPr>
            <a:endParaRPr lang="en-GB" sz="1400" dirty="0">
              <a:latin typeface="Times New Roman" pitchFamily="18"/>
              <a:cs typeface="Times New Roman" pitchFamily="18"/>
            </a:endParaRPr>
          </a:p>
          <a:p>
            <a:pPr marL="1257300" lvl="2" indent="-342900">
              <a:lnSpc>
                <a:spcPct val="160000"/>
              </a:lnSpc>
              <a:buFont typeface="Calibri Light"/>
              <a:buAutoNum type="arabicPeriod"/>
            </a:pPr>
            <a:endParaRPr lang="en-GB" sz="1800" dirty="0">
              <a:latin typeface="Times New Roman" pitchFamily="18"/>
              <a:cs typeface="Times New Roman" pitchFamily="18"/>
            </a:endParaRPr>
          </a:p>
          <a:p>
            <a:pPr marL="0" indent="0">
              <a:lnSpc>
                <a:spcPct val="160000"/>
              </a:lnSpc>
              <a:buFont typeface="Arial" panose="020B0604020202020204" pitchFamily="34" charset="0"/>
              <a:buNone/>
            </a:pPr>
            <a:endParaRPr lang="en-GB" sz="1800" dirty="0">
              <a:latin typeface="Times New Roman" pitchFamily="18"/>
              <a:cs typeface="Times New Roman" pitchFamily="18"/>
            </a:endParaRPr>
          </a:p>
        </p:txBody>
      </p:sp>
      <p:pic>
        <p:nvPicPr>
          <p:cNvPr id="9"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10" name="Picture 9"/>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78820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1"/>
          <p:cNvSpPr txBox="1"/>
          <p:nvPr/>
        </p:nvSpPr>
        <p:spPr>
          <a:xfrm>
            <a:off x="487604" y="826818"/>
            <a:ext cx="11108131" cy="4392882"/>
          </a:xfrm>
          <a:prstGeom prst="rect">
            <a:avLst/>
          </a:prstGeom>
          <a:noFill/>
          <a:ln cap="flat">
            <a:noFill/>
          </a:ln>
        </p:spPr>
        <p:txBody>
          <a:bodyPr vert="horz" wrap="square" lIns="91440" tIns="45720" rIns="91440" bIns="45720" anchor="t" anchorCtr="0" compatLnSpc="1">
            <a:noAutofit/>
          </a:bodyPr>
          <a:lstStyle/>
          <a:p>
            <a:pPr marL="342900" marR="0" lvl="0" indent="-342900" algn="l" defTabSz="457200" rtl="0" fontAlgn="auto" hangingPunct="0">
              <a:lnSpc>
                <a:spcPct val="150000"/>
              </a:lnSpc>
              <a:spcBef>
                <a:spcPts val="1800"/>
              </a:spcBef>
              <a:spcAft>
                <a:spcPts val="0"/>
              </a:spcAft>
              <a:buClr>
                <a:srgbClr val="006699"/>
              </a:buClr>
              <a:buSzPct val="120000"/>
              <a:buFont typeface="Arial" pitchFamily="34"/>
              <a:buChar char="•"/>
              <a:tabLst/>
              <a:defRPr sz="1800" b="0" i="0" u="none" strike="noStrike" kern="0" cap="none" spc="0" baseline="0">
                <a:solidFill>
                  <a:srgbClr val="000000"/>
                </a:solidFill>
                <a:uFillTx/>
              </a:defRPr>
            </a:pPr>
            <a:r>
              <a:rPr lang="en-US" sz="2100" b="0" i="0" u="none" strike="noStrike" kern="0" cap="none" spc="0" baseline="0" dirty="0">
                <a:solidFill>
                  <a:srgbClr val="060000"/>
                </a:solidFill>
                <a:uFillTx/>
                <a:latin typeface="Times New Roman" panose="02020603050405020304" pitchFamily="18" charset="0"/>
                <a:cs typeface="Times New Roman" panose="02020603050405020304" pitchFamily="18" charset="0"/>
              </a:rPr>
              <a:t>Officially gained independence on 9-July-2011.</a:t>
            </a:r>
          </a:p>
          <a:p>
            <a:pPr marL="342900" marR="0" lvl="0" indent="-342900" algn="l" defTabSz="457200" rtl="0" fontAlgn="auto" hangingPunct="0">
              <a:lnSpc>
                <a:spcPct val="150000"/>
              </a:lnSpc>
              <a:spcBef>
                <a:spcPts val="1800"/>
              </a:spcBef>
              <a:spcAft>
                <a:spcPts val="0"/>
              </a:spcAft>
              <a:buClr>
                <a:srgbClr val="006699"/>
              </a:buClr>
              <a:buSzPct val="120000"/>
              <a:buFont typeface="Arial" pitchFamily="34"/>
              <a:buChar char="•"/>
              <a:tabLst/>
              <a:defRPr sz="1800" b="0" i="0" u="none" strike="noStrike" kern="0" cap="none" spc="0" baseline="0">
                <a:solidFill>
                  <a:srgbClr val="000000"/>
                </a:solidFill>
                <a:uFillTx/>
              </a:defRPr>
            </a:pPr>
            <a:r>
              <a:rPr lang="en-US" sz="2100" b="0" i="0" u="none" strike="noStrike" kern="0" cap="none" spc="0" baseline="0" dirty="0">
                <a:solidFill>
                  <a:srgbClr val="060000"/>
                </a:solidFill>
                <a:uFillTx/>
                <a:latin typeface="Times New Roman" panose="02020603050405020304" pitchFamily="18" charset="0"/>
                <a:cs typeface="Times New Roman" panose="02020603050405020304" pitchFamily="18" charset="0"/>
              </a:rPr>
              <a:t>Estimated 5-billion </a:t>
            </a:r>
            <a:r>
              <a:rPr lang="en-US" sz="2100" b="0" i="0" u="none" strike="noStrike" kern="0" cap="none" spc="0" baseline="0" dirty="0" err="1">
                <a:solidFill>
                  <a:srgbClr val="060000"/>
                </a:solidFill>
                <a:uFillTx/>
                <a:latin typeface="Times New Roman" panose="02020603050405020304" pitchFamily="18" charset="0"/>
                <a:cs typeface="Times New Roman" panose="02020603050405020304" pitchFamily="18" charset="0"/>
              </a:rPr>
              <a:t>bbl</a:t>
            </a:r>
            <a:r>
              <a:rPr lang="en-US" sz="2100" b="0" i="0" u="none" strike="noStrike" kern="0" cap="none" spc="0" baseline="0" dirty="0">
                <a:solidFill>
                  <a:srgbClr val="060000"/>
                </a:solidFill>
                <a:uFillTx/>
                <a:latin typeface="Times New Roman" panose="02020603050405020304" pitchFamily="18" charset="0"/>
                <a:cs typeface="Times New Roman" panose="02020603050405020304" pitchFamily="18" charset="0"/>
              </a:rPr>
              <a:t> of oil reserves in South Sudan.</a:t>
            </a:r>
          </a:p>
          <a:p>
            <a:pPr marL="342900" marR="0" lvl="0" indent="-342900" algn="l" defTabSz="457200" rtl="0" fontAlgn="auto" hangingPunct="0">
              <a:lnSpc>
                <a:spcPct val="150000"/>
              </a:lnSpc>
              <a:spcBef>
                <a:spcPts val="1800"/>
              </a:spcBef>
              <a:spcAft>
                <a:spcPts val="0"/>
              </a:spcAft>
              <a:buClr>
                <a:srgbClr val="006699"/>
              </a:buClr>
              <a:buSzPct val="120000"/>
              <a:buFont typeface="Arial" pitchFamily="34"/>
              <a:buChar char="•"/>
              <a:tabLst/>
              <a:defRPr sz="1800" b="0" i="0" u="none" strike="noStrike" kern="0" cap="none" spc="0" baseline="0">
                <a:solidFill>
                  <a:srgbClr val="000000"/>
                </a:solidFill>
                <a:uFillTx/>
              </a:defRPr>
            </a:pPr>
            <a:r>
              <a:rPr lang="en-US" sz="2100" b="0" i="0" u="none" strike="noStrike" kern="0" cap="none" spc="0" baseline="0" dirty="0">
                <a:solidFill>
                  <a:srgbClr val="060000"/>
                </a:solidFill>
                <a:uFillTx/>
                <a:latin typeface="Times New Roman" panose="02020603050405020304" pitchFamily="18" charset="0"/>
                <a:cs typeface="Times New Roman" panose="02020603050405020304" pitchFamily="18" charset="0"/>
              </a:rPr>
              <a:t>Was producing about 350,000 </a:t>
            </a:r>
            <a:r>
              <a:rPr lang="en-US" sz="2100" b="0" i="0" u="none" strike="noStrike" kern="0" cap="none" spc="0" baseline="0" dirty="0" err="1">
                <a:solidFill>
                  <a:srgbClr val="060000"/>
                </a:solidFill>
                <a:uFillTx/>
                <a:latin typeface="Times New Roman" panose="02020603050405020304" pitchFamily="18" charset="0"/>
                <a:cs typeface="Times New Roman" panose="02020603050405020304" pitchFamily="18" charset="0"/>
              </a:rPr>
              <a:t>bbl</a:t>
            </a:r>
            <a:r>
              <a:rPr lang="en-US" sz="2100" b="0" i="0" u="none" strike="noStrike" kern="0" cap="none" spc="0" baseline="0" dirty="0">
                <a:solidFill>
                  <a:srgbClr val="060000"/>
                </a:solidFill>
                <a:uFillTx/>
                <a:latin typeface="Times New Roman" panose="02020603050405020304" pitchFamily="18" charset="0"/>
                <a:cs typeface="Times New Roman" panose="02020603050405020304" pitchFamily="18" charset="0"/>
              </a:rPr>
              <a:t>/day prior to the 2013 political instability.</a:t>
            </a:r>
          </a:p>
          <a:p>
            <a:pPr marL="342900" marR="0" lvl="0" indent="-342900" algn="l" defTabSz="457200" rtl="0" fontAlgn="auto" hangingPunct="0">
              <a:lnSpc>
                <a:spcPct val="150000"/>
              </a:lnSpc>
              <a:spcBef>
                <a:spcPts val="1800"/>
              </a:spcBef>
              <a:spcAft>
                <a:spcPts val="0"/>
              </a:spcAft>
              <a:buClr>
                <a:srgbClr val="006699"/>
              </a:buClr>
              <a:buSzPct val="120000"/>
              <a:buFont typeface="Arial" pitchFamily="34"/>
              <a:buChar char="•"/>
              <a:tabLst/>
              <a:defRPr sz="1800" b="0" i="0" u="none" strike="noStrike" kern="0" cap="none" spc="0" baseline="0">
                <a:solidFill>
                  <a:srgbClr val="000000"/>
                </a:solidFill>
                <a:uFillTx/>
              </a:defRPr>
            </a:pPr>
            <a:r>
              <a:rPr lang="en-US" sz="2100" b="0" i="0" u="none" strike="noStrike" kern="0" cap="none" spc="0" baseline="0" dirty="0">
                <a:solidFill>
                  <a:srgbClr val="060000"/>
                </a:solidFill>
                <a:uFillTx/>
                <a:latin typeface="Times New Roman" panose="02020603050405020304" pitchFamily="18" charset="0"/>
                <a:cs typeface="Times New Roman" panose="02020603050405020304" pitchFamily="18" charset="0"/>
              </a:rPr>
              <a:t>Currently producing an average of 166,000 </a:t>
            </a:r>
            <a:r>
              <a:rPr lang="en-US" sz="2100" b="0" i="0" u="none" strike="noStrike" kern="0" cap="none" spc="0" baseline="0" dirty="0" err="1">
                <a:solidFill>
                  <a:srgbClr val="060000"/>
                </a:solidFill>
                <a:uFillTx/>
                <a:latin typeface="Times New Roman" panose="02020603050405020304" pitchFamily="18" charset="0"/>
                <a:cs typeface="Times New Roman" panose="02020603050405020304" pitchFamily="18" charset="0"/>
              </a:rPr>
              <a:t>bbl</a:t>
            </a:r>
            <a:r>
              <a:rPr lang="en-US" sz="2100" b="0" i="0" u="none" strike="noStrike" kern="0" cap="none" spc="0" baseline="0" dirty="0">
                <a:solidFill>
                  <a:srgbClr val="060000"/>
                </a:solidFill>
                <a:uFillTx/>
                <a:latin typeface="Times New Roman" panose="02020603050405020304" pitchFamily="18" charset="0"/>
                <a:cs typeface="Times New Roman" panose="02020603050405020304" pitchFamily="18" charset="0"/>
              </a:rPr>
              <a:t>/day from Block 3, 7, Block 5A &amp; Block 1,2 &amp;4.</a:t>
            </a:r>
          </a:p>
          <a:p>
            <a:pPr marL="342900" marR="0" lvl="0" indent="-342900" algn="l" defTabSz="457200" rtl="0" fontAlgn="auto" hangingPunct="0">
              <a:lnSpc>
                <a:spcPct val="150000"/>
              </a:lnSpc>
              <a:spcBef>
                <a:spcPts val="1800"/>
              </a:spcBef>
              <a:spcAft>
                <a:spcPts val="0"/>
              </a:spcAft>
              <a:buClr>
                <a:srgbClr val="006699"/>
              </a:buClr>
              <a:buSzPct val="120000"/>
              <a:buFont typeface="Arial" pitchFamily="34"/>
              <a:buChar char="•"/>
              <a:tabLst/>
              <a:defRPr sz="1800" b="0" i="0" u="none" strike="noStrike" kern="0" cap="none" spc="0" baseline="0">
                <a:solidFill>
                  <a:srgbClr val="000000"/>
                </a:solidFill>
                <a:uFillTx/>
              </a:defRPr>
            </a:pPr>
            <a:r>
              <a:rPr lang="en-US" sz="2100" kern="0" dirty="0">
                <a:solidFill>
                  <a:srgbClr val="060000"/>
                </a:solidFill>
                <a:latin typeface="Times New Roman" panose="02020603050405020304" pitchFamily="18" charset="0"/>
                <a:cs typeface="Times New Roman" panose="02020603050405020304" pitchFamily="18" charset="0"/>
              </a:rPr>
              <a:t>The estimated average Unit Production Cost (UPC) per Barrels in the Republic of South Sudan is </a:t>
            </a:r>
            <a:r>
              <a:rPr lang="en-US" sz="2100" b="1" kern="0" dirty="0">
                <a:solidFill>
                  <a:srgbClr val="060000"/>
                </a:solidFill>
                <a:latin typeface="Times New Roman" panose="02020603050405020304" pitchFamily="18" charset="0"/>
                <a:cs typeface="Times New Roman" panose="02020603050405020304" pitchFamily="18" charset="0"/>
              </a:rPr>
              <a:t>$15 </a:t>
            </a:r>
            <a:r>
              <a:rPr lang="en-US" sz="2100" kern="0" dirty="0">
                <a:solidFill>
                  <a:srgbClr val="060000"/>
                </a:solidFill>
                <a:latin typeface="Times New Roman" panose="02020603050405020304" pitchFamily="18" charset="0"/>
                <a:cs typeface="Times New Roman" panose="02020603050405020304" pitchFamily="18" charset="0"/>
              </a:rPr>
              <a:t>per Barrels of Crude Oil </a:t>
            </a:r>
            <a:endParaRPr lang="en-US" sz="2100" b="0" i="0" u="none" strike="noStrike" kern="0" cap="none" spc="0" baseline="0" dirty="0">
              <a:solidFill>
                <a:srgbClr val="060000"/>
              </a:solidFill>
              <a:uFillTx/>
              <a:latin typeface="Times New Roman" panose="02020603050405020304" pitchFamily="18" charset="0"/>
              <a:cs typeface="Times New Roman" panose="02020603050405020304" pitchFamily="18" charset="0"/>
            </a:endParaRPr>
          </a:p>
          <a:p>
            <a:pPr marL="342900" marR="0" lvl="0" indent="-342900" algn="l" defTabSz="457200" rtl="0" fontAlgn="auto" hangingPunct="0">
              <a:lnSpc>
                <a:spcPct val="150000"/>
              </a:lnSpc>
              <a:spcBef>
                <a:spcPts val="1800"/>
              </a:spcBef>
              <a:spcAft>
                <a:spcPts val="0"/>
              </a:spcAft>
              <a:buClr>
                <a:srgbClr val="006699"/>
              </a:buClr>
              <a:buSzPct val="120000"/>
              <a:buFont typeface="Arial" pitchFamily="34"/>
              <a:buChar char="•"/>
              <a:tabLst/>
              <a:defRPr sz="1800" b="0" i="0" u="none" strike="noStrike" kern="0" cap="none" spc="0" baseline="0">
                <a:solidFill>
                  <a:srgbClr val="000000"/>
                </a:solidFill>
                <a:uFillTx/>
              </a:defRPr>
            </a:pPr>
            <a:r>
              <a:rPr lang="en-US" sz="2100" b="0" i="0" u="none" strike="noStrike" kern="0" cap="none" spc="0" baseline="0" dirty="0">
                <a:solidFill>
                  <a:srgbClr val="060000"/>
                </a:solidFill>
                <a:uFillTx/>
                <a:latin typeface="Times New Roman" panose="02020603050405020304" pitchFamily="18" charset="0"/>
                <a:cs typeface="Times New Roman" panose="02020603050405020304" pitchFamily="18" charset="0"/>
              </a:rPr>
              <a:t>More than 50% of country remains unexplored for oil reserves and no deep gas exploration has been conducted.</a:t>
            </a:r>
          </a:p>
          <a:p>
            <a:pPr marL="342900" marR="0" lvl="0" indent="-342900" algn="l" defTabSz="457200" rtl="0" fontAlgn="auto" hangingPunct="0">
              <a:lnSpc>
                <a:spcPct val="150000"/>
              </a:lnSpc>
              <a:spcBef>
                <a:spcPts val="1800"/>
              </a:spcBef>
              <a:spcAft>
                <a:spcPts val="0"/>
              </a:spcAft>
              <a:buClr>
                <a:srgbClr val="006699"/>
              </a:buClr>
              <a:buSzPct val="120000"/>
              <a:buFont typeface="Arial" pitchFamily="34"/>
              <a:buChar char="•"/>
              <a:tabLst/>
              <a:defRPr sz="1800" b="0" i="0" u="none" strike="noStrike" kern="0" cap="none" spc="0" baseline="0">
                <a:solidFill>
                  <a:srgbClr val="000000"/>
                </a:solidFill>
                <a:uFillTx/>
              </a:defRPr>
            </a:pPr>
            <a:r>
              <a:rPr lang="en-US" sz="2100" b="0" i="0" u="none" strike="noStrike" kern="0" cap="none" spc="0" baseline="0" dirty="0">
                <a:solidFill>
                  <a:srgbClr val="060000"/>
                </a:solidFill>
                <a:uFillTx/>
                <a:latin typeface="Times New Roman" panose="02020603050405020304" pitchFamily="18" charset="0"/>
                <a:cs typeface="Times New Roman" panose="02020603050405020304" pitchFamily="18" charset="0"/>
              </a:rPr>
              <a:t>Oil represent &gt; 85% of South Sudan’s GDP.</a:t>
            </a:r>
          </a:p>
          <a:p>
            <a:pPr marL="342900" marR="0" lvl="0" indent="-342900" algn="l" defTabSz="457200" rtl="0" fontAlgn="auto" hangingPunct="0">
              <a:lnSpc>
                <a:spcPct val="100000"/>
              </a:lnSpc>
              <a:spcBef>
                <a:spcPts val="1800"/>
              </a:spcBef>
              <a:spcAft>
                <a:spcPts val="0"/>
              </a:spcAft>
              <a:buNone/>
              <a:tabLst/>
              <a:defRPr sz="1800" b="0" i="0" u="none" strike="noStrike" kern="0" cap="none" spc="0" baseline="0">
                <a:solidFill>
                  <a:srgbClr val="000000"/>
                </a:solidFill>
                <a:uFillTx/>
              </a:defRPr>
            </a:pPr>
            <a:endParaRPr lang="en-US" sz="2100" b="1" i="0" u="none" strike="noStrike" kern="0" cap="none" spc="0" baseline="0" dirty="0">
              <a:solidFill>
                <a:srgbClr val="060000"/>
              </a:solidFill>
              <a:uFillTx/>
              <a:latin typeface="Times New Roman" panose="02020603050405020304" pitchFamily="18" charset="0"/>
              <a:cs typeface="Times New Roman" panose="02020603050405020304" pitchFamily="18" charset="0"/>
            </a:endParaRPr>
          </a:p>
          <a:p>
            <a:pPr marL="342900" marR="0" lvl="0" indent="-342900" algn="l" defTabSz="457200" rtl="0" fontAlgn="auto" hangingPunct="0">
              <a:lnSpc>
                <a:spcPct val="100000"/>
              </a:lnSpc>
              <a:spcBef>
                <a:spcPts val="1800"/>
              </a:spcBef>
              <a:spcAft>
                <a:spcPts val="0"/>
              </a:spcAft>
              <a:buNone/>
              <a:tabLst/>
              <a:defRPr sz="1800" b="0" i="0" u="none" strike="noStrike" kern="0" cap="none" spc="0" baseline="0">
                <a:solidFill>
                  <a:srgbClr val="000000"/>
                </a:solidFill>
                <a:uFillTx/>
              </a:defRPr>
            </a:pPr>
            <a:endParaRPr lang="en-US" sz="2100" b="1" i="0" u="none" strike="noStrike" kern="0" cap="none" spc="0" baseline="0" dirty="0">
              <a:solidFill>
                <a:srgbClr val="060000"/>
              </a:solidFill>
              <a:uFillTx/>
              <a:latin typeface="Times New Roman" panose="02020603050405020304" pitchFamily="18" charset="0"/>
              <a:cs typeface="Times New Roman" panose="02020603050405020304" pitchFamily="18" charset="0"/>
            </a:endParaRPr>
          </a:p>
        </p:txBody>
      </p:sp>
      <p:sp>
        <p:nvSpPr>
          <p:cNvPr id="6" name="Date Placeholder 8"/>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26C83D3-7C38-44D3-9F90-799AA442DCE9}" type="datetime1">
              <a:rPr lang="en-US" sz="1200" b="0" i="0" u="none" strike="noStrike" kern="1200" cap="none" spc="0" baseline="0">
                <a:solidFill>
                  <a:srgbClr val="898989"/>
                </a:solidFill>
                <a:uFillTx/>
                <a:latin typeface="Calibri"/>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9/5/2023</a:t>
            </a:fld>
            <a:endParaRPr lang="en-GB" sz="1200" b="0" i="0" u="none" strike="noStrike" kern="1200" cap="none" spc="0" baseline="0">
              <a:solidFill>
                <a:srgbClr val="898989"/>
              </a:solidFill>
              <a:uFillTx/>
              <a:latin typeface="Calibri"/>
              <a:ea typeface=""/>
              <a:cs typeface=""/>
            </a:endParaRPr>
          </a:p>
        </p:txBody>
      </p:sp>
      <p:sp>
        <p:nvSpPr>
          <p:cNvPr id="7" name="Slide Number Placeholder 9"/>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A09D03-6EBD-4FF1-8787-301CC3930487}" type="slidenum">
              <a:t>4</a:t>
            </a:fld>
            <a:endParaRPr lang="en-GB" sz="1200" b="0" i="0" u="none" strike="noStrike" kern="1200" cap="none" spc="0" baseline="0">
              <a:solidFill>
                <a:srgbClr val="898989"/>
              </a:solidFill>
              <a:uFillTx/>
              <a:latin typeface="Calibri"/>
              <a:ea typeface=""/>
              <a:cs typeface=""/>
            </a:endParaRPr>
          </a:p>
        </p:txBody>
      </p:sp>
      <p:sp>
        <p:nvSpPr>
          <p:cNvPr id="8" name="Text Box 1"/>
          <p:cNvSpPr txBox="1"/>
          <p:nvPr/>
        </p:nvSpPr>
        <p:spPr>
          <a:xfrm>
            <a:off x="838203" y="89753"/>
            <a:ext cx="9583305" cy="760415"/>
          </a:xfrm>
          <a:prstGeom prst="rect">
            <a:avLst/>
          </a:prstGeom>
          <a:noFill/>
          <a:ln cap="flat">
            <a:noFill/>
          </a:ln>
        </p:spPr>
        <p:txBody>
          <a:bodyPr vert="horz" wrap="square" lIns="85057" tIns="42528" rIns="85057" bIns="42528" anchor="ctr" anchorCtr="1" compatLnSpc="1">
            <a:noAutofit/>
          </a:bodyPr>
          <a:lstStyle/>
          <a:p>
            <a:pPr marL="0" marR="0" lvl="0" indent="0" algn="r" defTabSz="914400" rtl="0" fontAlgn="auto" hangingPunct="1">
              <a:lnSpc>
                <a:spcPct val="15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3000" b="1" i="0" u="none" strike="noStrike" kern="1200" cap="none" spc="0" baseline="0" dirty="0">
                <a:solidFill>
                  <a:srgbClr val="060000"/>
                </a:solidFill>
                <a:uFillTx/>
                <a:latin typeface="Times New Roman" pitchFamily="18"/>
                <a:ea typeface="Microsoft YaHei" pitchFamily="34"/>
                <a:cs typeface="Times New Roman" pitchFamily="18"/>
              </a:rPr>
              <a:t>Main Highlights </a:t>
            </a:r>
            <a:endParaRPr lang="en-US" sz="3000" b="1" i="1" u="none" strike="noStrike" kern="1200" cap="none" spc="0" baseline="0" dirty="0">
              <a:solidFill>
                <a:srgbClr val="000000"/>
              </a:solidFill>
              <a:uFillTx/>
              <a:latin typeface="Times New Roman" pitchFamily="18"/>
              <a:ea typeface="Arial Unicode MS" pitchFamily="34"/>
              <a:cs typeface="Times New Roman" pitchFamily="18"/>
            </a:endParaRPr>
          </a:p>
        </p:txBody>
      </p:sp>
      <p:pic>
        <p:nvPicPr>
          <p:cNvPr id="9" name="Picture 5" descr="South Sudan Ministry of Petroleum Releases Annual Report | Petroleum Africa">
            <a:extLst/>
          </p:cNvPr>
          <p:cNvPicPr>
            <a:picLocks noChangeAspect="1"/>
          </p:cNvPicPr>
          <p:nvPr/>
        </p:nvPicPr>
        <p:blipFill>
          <a:blip r:embed="rId3"/>
          <a:srcRect/>
          <a:stretch>
            <a:fillRect/>
          </a:stretch>
        </p:blipFill>
        <p:spPr>
          <a:xfrm>
            <a:off x="38103" y="39566"/>
            <a:ext cx="1041397" cy="854514"/>
          </a:xfrm>
          <a:prstGeom prst="rect">
            <a:avLst/>
          </a:prstGeom>
          <a:noFill/>
          <a:ln cap="flat">
            <a:noFill/>
          </a:ln>
        </p:spPr>
      </p:pic>
      <p:pic>
        <p:nvPicPr>
          <p:cNvPr id="10" name="Picture 9"/>
          <p:cNvPicPr>
            <a:picLocks noChangeAspect="1"/>
          </p:cNvPicPr>
          <p:nvPr/>
        </p:nvPicPr>
        <p:blipFill>
          <a:blip r:embed="rId4"/>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368917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b="1" dirty="0">
                <a:latin typeface="Times New Roman" panose="02020603050405020304" pitchFamily="18" charset="0"/>
                <a:cs typeface="Times New Roman" panose="02020603050405020304" pitchFamily="18" charset="0"/>
              </a:rPr>
              <a:t>Elements of a well-Functioning, Balanced, and Healthy Diversified Economy.</a:t>
            </a:r>
          </a:p>
        </p:txBody>
      </p:sp>
      <p:pic>
        <p:nvPicPr>
          <p:cNvPr id="4" name="Picture 3"/>
          <p:cNvPicPr>
            <a:picLocks noChangeAspect="1"/>
          </p:cNvPicPr>
          <p:nvPr/>
        </p:nvPicPr>
        <p:blipFill>
          <a:blip r:embed="rId2"/>
          <a:stretch>
            <a:fillRect/>
          </a:stretch>
        </p:blipFill>
        <p:spPr>
          <a:xfrm>
            <a:off x="3086100" y="1854200"/>
            <a:ext cx="6045199" cy="4457700"/>
          </a:xfrm>
          <a:prstGeom prst="rect">
            <a:avLst/>
          </a:prstGeom>
        </p:spPr>
      </p:pic>
      <p:pic>
        <p:nvPicPr>
          <p:cNvPr id="7" name="Picture 5" descr="South Sudan Ministry of Petroleum Releases Annual Report | Petroleum Africa">
            <a:extLst/>
          </p:cNvPr>
          <p:cNvPicPr>
            <a:picLocks noChangeAspect="1"/>
          </p:cNvPicPr>
          <p:nvPr/>
        </p:nvPicPr>
        <p:blipFill>
          <a:blip r:embed="rId3"/>
          <a:srcRect/>
          <a:stretch>
            <a:fillRect/>
          </a:stretch>
        </p:blipFill>
        <p:spPr>
          <a:xfrm>
            <a:off x="38103" y="39566"/>
            <a:ext cx="1135810" cy="931984"/>
          </a:xfrm>
          <a:prstGeom prst="rect">
            <a:avLst/>
          </a:prstGeom>
          <a:noFill/>
          <a:ln cap="flat">
            <a:noFill/>
          </a:ln>
        </p:spPr>
      </p:pic>
      <p:pic>
        <p:nvPicPr>
          <p:cNvPr id="8" name="Picture 7"/>
          <p:cNvPicPr>
            <a:picLocks noChangeAspect="1"/>
          </p:cNvPicPr>
          <p:nvPr/>
        </p:nvPicPr>
        <p:blipFill>
          <a:blip r:embed="rId4"/>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3574708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49680" y="2270759"/>
            <a:ext cx="9144000" cy="1325881"/>
          </a:xfrm>
        </p:spPr>
        <p:txBody>
          <a:bodyPr>
            <a:noAutofit/>
          </a:bodyPr>
          <a:lstStyle/>
          <a:p>
            <a:r>
              <a:rPr lang="en-US" sz="4000" b="1" dirty="0">
                <a:latin typeface="Times New Roman" panose="02020603050405020304" pitchFamily="18" charset="0"/>
                <a:cs typeface="Times New Roman" panose="02020603050405020304" pitchFamily="18" charset="0"/>
              </a:rPr>
              <a:t>CONCLUSION.</a:t>
            </a:r>
          </a:p>
        </p:txBody>
      </p:sp>
      <p:pic>
        <p:nvPicPr>
          <p:cNvPr id="6"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7" name="Picture 6"/>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2254047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135" y="2712810"/>
            <a:ext cx="10515600" cy="1920875"/>
          </a:xfrm>
        </p:spPr>
        <p:txBody>
          <a:bodyPr>
            <a:noAutofit/>
          </a:bodyPr>
          <a:lstStyle/>
          <a:p>
            <a:pPr algn="ctr">
              <a:lnSpc>
                <a:spcPct val="200000"/>
              </a:lnSpc>
            </a:pPr>
            <a:r>
              <a:rPr lang="en-US" sz="2400" dirty="0">
                <a:latin typeface="Times New Roman" panose="02020603050405020304" pitchFamily="18" charset="0"/>
                <a:cs typeface="Times New Roman" panose="02020603050405020304" pitchFamily="18" charset="0"/>
              </a:rPr>
              <a:t>The World is transiting into Greener Energy Sources by 2050 in accordance with the aspiration and vision of COP 26, The scary part is that the future of our Petroleum sector is becoming very uncertain and we must start planning for time when our petroleum products will no longer be the most sought after commodity in the market. Meaning, there will soon be time within the next 25-30 years whereby our petroleum products will no longer be needed in the market. </a:t>
            </a:r>
          </a:p>
        </p:txBody>
      </p:sp>
      <p:pic>
        <p:nvPicPr>
          <p:cNvPr id="5"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6" name="Picture 5"/>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3764947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2698296"/>
            <a:ext cx="10515600" cy="1920875"/>
          </a:xfrm>
        </p:spPr>
        <p:txBody>
          <a:bodyPr>
            <a:noAutofit/>
          </a:bodyPr>
          <a:lstStyle/>
          <a:p>
            <a:pPr algn="ctr">
              <a:lnSpc>
                <a:spcPct val="200000"/>
              </a:lnSpc>
            </a:pPr>
            <a:r>
              <a:rPr lang="en-US" sz="2400" dirty="0">
                <a:latin typeface="Times New Roman" panose="02020603050405020304" pitchFamily="18" charset="0"/>
                <a:cs typeface="Times New Roman" panose="02020603050405020304" pitchFamily="18" charset="0"/>
              </a:rPr>
              <a:t>“In anticipation of the World’s aspiration to abandoned Fusel Fuel and transit towards the Greener Energy Sources by 2050, the Ministry of Petroleum continues to advocate for the diversification of the National Economy, through effective and efficient management and Smart investment of the Oil Proceeds into other revenue generation Sectors. This will ensure a more Diversified, Inclusive, Balance and Sustainable Economic Growth in our Beloved Country”.</a:t>
            </a:r>
          </a:p>
        </p:txBody>
      </p:sp>
      <p:pic>
        <p:nvPicPr>
          <p:cNvPr id="5"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6" name="Picture 5"/>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2156084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Title 1"/>
          <p:cNvSpPr txBox="1">
            <a:spLocks/>
          </p:cNvSpPr>
          <p:nvPr/>
        </p:nvSpPr>
        <p:spPr>
          <a:xfrm>
            <a:off x="8981388" y="1272618"/>
            <a:ext cx="3276600" cy="250721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200000"/>
              </a:lnSpc>
            </a:pPr>
            <a:r>
              <a:rPr lang="en-US" sz="2000" b="1" dirty="0">
                <a:latin typeface="Times New Roman" panose="02020603050405020304" pitchFamily="18" charset="0"/>
                <a:cs typeface="Times New Roman" panose="02020603050405020304" pitchFamily="18" charset="0"/>
              </a:rPr>
              <a:t>At MoP,</a:t>
            </a:r>
          </a:p>
          <a:p>
            <a:pPr>
              <a:lnSpc>
                <a:spcPct val="200000"/>
              </a:lnSpc>
            </a:pPr>
            <a:r>
              <a:rPr lang="en-US" sz="2000" dirty="0">
                <a:latin typeface="Times New Roman" panose="02020603050405020304" pitchFamily="18" charset="0"/>
                <a:cs typeface="Times New Roman" panose="02020603050405020304" pitchFamily="18" charset="0"/>
              </a:rPr>
              <a:t>“ We believe and  advocate for the diversification of our National Economy”.</a:t>
            </a:r>
          </a:p>
        </p:txBody>
      </p:sp>
      <p:pic>
        <p:nvPicPr>
          <p:cNvPr id="8" name="Picture 5" descr="South Sudan Ministry of Petroleum Releases Annual Report | Petroleum Africa">
            <a:extLst/>
          </p:cNvPr>
          <p:cNvPicPr>
            <a:picLocks noChangeAspect="1"/>
          </p:cNvPicPr>
          <p:nvPr/>
        </p:nvPicPr>
        <p:blipFill>
          <a:blip r:embed="rId3"/>
          <a:srcRect/>
          <a:stretch>
            <a:fillRect/>
          </a:stretch>
        </p:blipFill>
        <p:spPr>
          <a:xfrm>
            <a:off x="38103" y="39566"/>
            <a:ext cx="1135810" cy="931984"/>
          </a:xfrm>
          <a:prstGeom prst="rect">
            <a:avLst/>
          </a:prstGeom>
          <a:noFill/>
          <a:ln cap="flat">
            <a:noFill/>
          </a:ln>
        </p:spPr>
      </p:pic>
      <p:pic>
        <p:nvPicPr>
          <p:cNvPr id="9" name="Picture 8"/>
          <p:cNvPicPr>
            <a:picLocks noChangeAspect="1"/>
          </p:cNvPicPr>
          <p:nvPr/>
        </p:nvPicPr>
        <p:blipFill>
          <a:blip r:embed="rId4"/>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35354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9350" y="2810034"/>
            <a:ext cx="9664700" cy="935037"/>
          </a:xfrm>
        </p:spPr>
        <p:txBody>
          <a:bodyPr>
            <a:noAutofit/>
          </a:bodyPr>
          <a:lstStyle/>
          <a:p>
            <a:pPr algn="l">
              <a:lnSpc>
                <a:spcPct val="150000"/>
              </a:lnSpc>
            </a:pPr>
            <a:r>
              <a:rPr lang="en-US" sz="2800" b="1" dirty="0">
                <a:latin typeface="Times New Roman" panose="02020603050405020304" pitchFamily="18" charset="0"/>
                <a:cs typeface="Times New Roman" panose="02020603050405020304" pitchFamily="18" charset="0"/>
              </a:rPr>
              <a:t>MANDATES OF THE MINISTRY OF PETROLEUM-(MoP).</a:t>
            </a:r>
          </a:p>
        </p:txBody>
      </p:sp>
      <p:sp>
        <p:nvSpPr>
          <p:cNvPr id="3" name="Subtitle 2"/>
          <p:cNvSpPr>
            <a:spLocks noGrp="1"/>
          </p:cNvSpPr>
          <p:nvPr>
            <p:ph type="subTitle" idx="1"/>
          </p:nvPr>
        </p:nvSpPr>
        <p:spPr>
          <a:xfrm>
            <a:off x="228600" y="1867218"/>
            <a:ext cx="11963400" cy="3472180"/>
          </a:xfrm>
        </p:spPr>
        <p:txBody>
          <a:bodyPr>
            <a:normAutofit/>
          </a:bodyPr>
          <a:lstStyle/>
          <a:p>
            <a:pPr>
              <a:lnSpc>
                <a:spcPct val="150000"/>
              </a:lnSpc>
            </a:pPr>
            <a:br>
              <a:rPr lang="en-US" b="1" cap="all" dirty="0">
                <a:latin typeface="Times New Roman" panose="02020603050405020304" pitchFamily="18" charset="0"/>
                <a:cs typeface="Times New Roman" panose="02020603050405020304" pitchFamily="18" charset="0"/>
              </a:rPr>
            </a:br>
            <a:r>
              <a:rPr lang="en-US" b="1" cap="all" dirty="0">
                <a:latin typeface="Times New Roman" panose="02020603050405020304" pitchFamily="18" charset="0"/>
                <a:cs typeface="Times New Roman" panose="02020603050405020304" pitchFamily="18" charset="0"/>
              </a:rPr>
              <a:t>OUR MISSION</a:t>
            </a:r>
          </a:p>
          <a:p>
            <a:pPr>
              <a:lnSpc>
                <a:spcPct val="150000"/>
              </a:lnSpc>
            </a:pPr>
            <a:r>
              <a:rPr lang="en-US" dirty="0">
                <a:latin typeface="Times New Roman" panose="02020603050405020304" pitchFamily="18" charset="0"/>
                <a:cs typeface="Times New Roman" panose="02020603050405020304" pitchFamily="18" charset="0"/>
              </a:rPr>
              <a:t>“To ensure that the Ministry’s regulated facilities and activities are safe and secure, that the environment surrounding these facilities and activities is protected throughout their life-cycle”.</a:t>
            </a:r>
          </a:p>
          <a:p>
            <a:pPr algn="l">
              <a:lnSpc>
                <a:spcPct val="150000"/>
              </a:lnSpc>
            </a:pPr>
            <a:endParaRPr lang="en-US" dirty="0">
              <a:latin typeface="Times New Roman" panose="02020603050405020304" pitchFamily="18" charset="0"/>
              <a:cs typeface="Times New Roman" panose="02020603050405020304" pitchFamily="18" charset="0"/>
            </a:endParaRPr>
          </a:p>
        </p:txBody>
      </p:sp>
      <p:sp>
        <p:nvSpPr>
          <p:cNvPr id="4" name="Subtitle 2"/>
          <p:cNvSpPr txBox="1">
            <a:spLocks/>
          </p:cNvSpPr>
          <p:nvPr/>
        </p:nvSpPr>
        <p:spPr>
          <a:xfrm>
            <a:off x="228600" y="2270443"/>
            <a:ext cx="11963400" cy="26657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60000"/>
              </a:lnSpc>
            </a:pPr>
            <a:r>
              <a:rPr lang="en-US" b="1" cap="all" dirty="0">
                <a:latin typeface="Times New Roman" panose="02020603050405020304" pitchFamily="18" charset="0"/>
                <a:cs typeface="Times New Roman" panose="02020603050405020304" pitchFamily="18" charset="0"/>
              </a:rPr>
              <a:t>VISION</a:t>
            </a:r>
          </a:p>
          <a:p>
            <a:pPr>
              <a:lnSpc>
                <a:spcPct val="160000"/>
              </a:lnSpc>
            </a:pPr>
            <a:r>
              <a:rPr lang="en-US" dirty="0">
                <a:latin typeface="Times New Roman" panose="02020603050405020304" pitchFamily="18" charset="0"/>
                <a:cs typeface="Times New Roman" panose="02020603050405020304" pitchFamily="18" charset="0"/>
              </a:rPr>
              <a:t>“To ensure that Petroleum activities are managed and developed in a way that contributes fully to economic development and human prosperity is ethical, efficient, transparent, accountable and according to environmentally, socially, and economically sustainable principles”.</a:t>
            </a:r>
          </a:p>
          <a:p>
            <a:pPr algn="l">
              <a:lnSpc>
                <a:spcPct val="160000"/>
              </a:lnSpc>
            </a:pPr>
            <a:endParaRPr lang="en-US"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11760" y="2466976"/>
            <a:ext cx="11963400" cy="267081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b="1" cap="all" dirty="0">
                <a:latin typeface="Times New Roman" panose="02020603050405020304" pitchFamily="18" charset="0"/>
                <a:cs typeface="Times New Roman" panose="02020603050405020304" pitchFamily="18" charset="0"/>
              </a:rPr>
              <a:t>CORE VALUES</a:t>
            </a:r>
          </a:p>
          <a:p>
            <a:pPr>
              <a:lnSpc>
                <a:spcPct val="150000"/>
              </a:lnSpc>
            </a:pPr>
            <a:r>
              <a:rPr lang="en-US" dirty="0">
                <a:latin typeface="Times New Roman" panose="02020603050405020304" pitchFamily="18" charset="0"/>
                <a:cs typeface="Times New Roman" panose="02020603050405020304" pitchFamily="18" charset="0"/>
              </a:rPr>
              <a:t>“Good governance and leadership, professionalism, innovation, team work and collective responsibility and commitment to services”.</a:t>
            </a:r>
          </a:p>
          <a:p>
            <a:pPr algn="l">
              <a:lnSpc>
                <a:spcPct val="150000"/>
              </a:lnSpc>
            </a:pPr>
            <a:endParaRPr lang="en-US" dirty="0">
              <a:latin typeface="Times New Roman" panose="02020603050405020304" pitchFamily="18" charset="0"/>
              <a:cs typeface="Times New Roman" panose="02020603050405020304" pitchFamily="18" charset="0"/>
            </a:endParaRPr>
          </a:p>
        </p:txBody>
      </p:sp>
      <p:pic>
        <p:nvPicPr>
          <p:cNvPr id="8"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9" name="Picture 8"/>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71119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900" y="800100"/>
            <a:ext cx="11963400" cy="5664200"/>
          </a:xfrm>
        </p:spPr>
        <p:txBody>
          <a:bodyPr>
            <a:normAutofit/>
          </a:bodyPr>
          <a:lstStyle/>
          <a:p>
            <a:pPr>
              <a:lnSpc>
                <a:spcPct val="150000"/>
              </a:lnSpc>
            </a:pPr>
            <a:br>
              <a:rPr lang="en-US" b="1" cap="all" dirty="0"/>
            </a:br>
            <a:r>
              <a:rPr lang="en-US" sz="1800" b="1" cap="all" dirty="0">
                <a:latin typeface="Times New Roman" panose="02020603050405020304" pitchFamily="18" charset="0"/>
                <a:cs typeface="Times New Roman" panose="02020603050405020304" pitchFamily="18" charset="0"/>
              </a:rPr>
              <a:t>OUR MISSION</a:t>
            </a:r>
          </a:p>
          <a:p>
            <a:pPr>
              <a:lnSpc>
                <a:spcPct val="150000"/>
              </a:lnSpc>
            </a:pPr>
            <a:r>
              <a:rPr lang="en-US" sz="1800" dirty="0">
                <a:latin typeface="Times New Roman" panose="02020603050405020304" pitchFamily="18" charset="0"/>
                <a:cs typeface="Times New Roman" panose="02020603050405020304" pitchFamily="18" charset="0"/>
              </a:rPr>
              <a:t>“To ensure that the Ministry’s regulated facilities and activities are safe and secure, that the environment surrounding these facilities and activities is protected throughout their life-cycle”.</a:t>
            </a:r>
          </a:p>
          <a:p>
            <a:pPr>
              <a:lnSpc>
                <a:spcPct val="150000"/>
              </a:lnSpc>
            </a:pPr>
            <a:r>
              <a:rPr lang="en-US" sz="1800" b="1" cap="all" dirty="0">
                <a:latin typeface="Times New Roman" panose="02020603050405020304" pitchFamily="18" charset="0"/>
                <a:cs typeface="Times New Roman" panose="02020603050405020304" pitchFamily="18" charset="0"/>
              </a:rPr>
              <a:t>VISION</a:t>
            </a:r>
          </a:p>
          <a:p>
            <a:pPr>
              <a:lnSpc>
                <a:spcPct val="150000"/>
              </a:lnSpc>
            </a:pPr>
            <a:r>
              <a:rPr lang="en-US" sz="1800" dirty="0">
                <a:latin typeface="Times New Roman" panose="02020603050405020304" pitchFamily="18" charset="0"/>
                <a:cs typeface="Times New Roman" panose="02020603050405020304" pitchFamily="18" charset="0"/>
              </a:rPr>
              <a:t>“To ensure that Petroleum activities are managed and developed in a way that contributes fully to economic development and human prosperity is ethical, efficient, transparent, accountable and according to environmentally, socially, and economically sustainable principles”.</a:t>
            </a:r>
          </a:p>
          <a:p>
            <a:pPr>
              <a:lnSpc>
                <a:spcPct val="150000"/>
              </a:lnSpc>
            </a:pPr>
            <a:r>
              <a:rPr lang="en-US" sz="1800" b="1" cap="all" dirty="0">
                <a:latin typeface="Times New Roman" panose="02020603050405020304" pitchFamily="18" charset="0"/>
                <a:cs typeface="Times New Roman" panose="02020603050405020304" pitchFamily="18" charset="0"/>
              </a:rPr>
              <a:t>CORE VALUES</a:t>
            </a:r>
          </a:p>
          <a:p>
            <a:pPr>
              <a:lnSpc>
                <a:spcPct val="150000"/>
              </a:lnSpc>
            </a:pPr>
            <a:r>
              <a:rPr lang="en-US" sz="1800" dirty="0">
                <a:latin typeface="Times New Roman" panose="02020603050405020304" pitchFamily="18" charset="0"/>
                <a:cs typeface="Times New Roman" panose="02020603050405020304" pitchFamily="18" charset="0"/>
              </a:rPr>
              <a:t>“Good governance and leadership, professionalism, innovation, team work and collective responsibility and commitment to services”.</a:t>
            </a:r>
          </a:p>
          <a:p>
            <a:pPr algn="l">
              <a:lnSpc>
                <a:spcPct val="200000"/>
              </a:lnSpc>
            </a:pPr>
            <a:endParaRPr lang="en-US" sz="1600" dirty="0">
              <a:latin typeface="Times New Roman" panose="02020603050405020304" pitchFamily="18" charset="0"/>
              <a:cs typeface="Times New Roman" panose="02020603050405020304" pitchFamily="18" charset="0"/>
            </a:endParaRPr>
          </a:p>
        </p:txBody>
      </p:sp>
      <p:pic>
        <p:nvPicPr>
          <p:cNvPr id="6" name="Picture 5" descr="South Sudan Ministry of Petroleum Releases Annual Report | Petroleum Africa">
            <a:extLst/>
          </p:cNvPr>
          <p:cNvPicPr>
            <a:picLocks noChangeAspect="1"/>
          </p:cNvPicPr>
          <p:nvPr/>
        </p:nvPicPr>
        <p:blipFill>
          <a:blip r:embed="rId2"/>
          <a:srcRect/>
          <a:stretch>
            <a:fillRect/>
          </a:stretch>
        </p:blipFill>
        <p:spPr>
          <a:xfrm>
            <a:off x="38103" y="39566"/>
            <a:ext cx="1135810" cy="931984"/>
          </a:xfrm>
          <a:prstGeom prst="rect">
            <a:avLst/>
          </a:prstGeom>
          <a:noFill/>
          <a:ln cap="flat">
            <a:noFill/>
          </a:ln>
        </p:spPr>
      </p:pic>
      <p:pic>
        <p:nvPicPr>
          <p:cNvPr id="7" name="Picture 6"/>
          <p:cNvPicPr>
            <a:picLocks noChangeAspect="1"/>
          </p:cNvPicPr>
          <p:nvPr/>
        </p:nvPicPr>
        <p:blipFill>
          <a:blip r:embed="rId3"/>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274042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294241" y="0"/>
            <a:ext cx="9583305" cy="760415"/>
          </a:xfrm>
          <a:prstGeom prst="rect">
            <a:avLst/>
          </a:prstGeom>
          <a:noFill/>
          <a:ln cap="flat">
            <a:noFill/>
          </a:ln>
        </p:spPr>
        <p:txBody>
          <a:bodyPr vert="horz" wrap="square" lIns="85057" tIns="42528" rIns="85057" bIns="42528" anchor="ctr" anchorCtr="1" compatLnSpc="1">
            <a:noAutofit/>
          </a:bodyPr>
          <a:lstStyle/>
          <a:p>
            <a:pPr marL="0" marR="0" lvl="0" indent="0" algn="ctr" defTabSz="914400" rtl="0" fontAlgn="auto" hangingPunct="1">
              <a:lnSpc>
                <a:spcPct val="15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3200" b="1" i="0" u="none" strike="noStrike" kern="1200" cap="none" spc="0" baseline="0" dirty="0">
                <a:solidFill>
                  <a:srgbClr val="060000"/>
                </a:solidFill>
                <a:uFillTx/>
                <a:latin typeface="Times New Roman" pitchFamily="18"/>
                <a:ea typeface="Microsoft YaHei" pitchFamily="34"/>
                <a:cs typeface="Times New Roman" pitchFamily="18"/>
              </a:rPr>
              <a:t>Estimated Crude Oil Reserves</a:t>
            </a:r>
            <a:endParaRPr lang="en-US" sz="3000" b="1" i="1" u="none" strike="noStrike" kern="1200" cap="none" spc="0" baseline="0" dirty="0">
              <a:solidFill>
                <a:srgbClr val="000000"/>
              </a:solidFill>
              <a:uFillTx/>
              <a:latin typeface="Times New Roman" pitchFamily="18"/>
              <a:ea typeface="Arial Unicode MS" pitchFamily="34"/>
              <a:cs typeface="Times New Roman" pitchFamily="18"/>
            </a:endParaRPr>
          </a:p>
        </p:txBody>
      </p:sp>
      <p:grpSp>
        <p:nvGrpSpPr>
          <p:cNvPr id="3" name="Group 1"/>
          <p:cNvGrpSpPr/>
          <p:nvPr/>
        </p:nvGrpSpPr>
        <p:grpSpPr>
          <a:xfrm>
            <a:off x="306854" y="971550"/>
            <a:ext cx="11558070" cy="5886450"/>
            <a:chOff x="306854" y="921340"/>
            <a:chExt cx="11558070" cy="5936660"/>
          </a:xfrm>
        </p:grpSpPr>
        <p:pic>
          <p:nvPicPr>
            <p:cNvPr id="4" name="Picture 1">
              <a:extLst/>
            </p:cNvPr>
            <p:cNvPicPr>
              <a:picLocks noChangeAspect="1"/>
            </p:cNvPicPr>
            <p:nvPr/>
          </p:nvPicPr>
          <p:blipFill>
            <a:blip r:embed="rId3"/>
            <a:srcRect/>
            <a:stretch>
              <a:fillRect/>
            </a:stretch>
          </p:blipFill>
          <p:spPr>
            <a:xfrm>
              <a:off x="306854" y="921340"/>
              <a:ext cx="11558070" cy="5462762"/>
            </a:xfrm>
            <a:prstGeom prst="rect">
              <a:avLst/>
            </a:prstGeom>
            <a:noFill/>
            <a:ln cap="flat">
              <a:noFill/>
            </a:ln>
          </p:spPr>
        </p:pic>
        <p:sp>
          <p:nvSpPr>
            <p:cNvPr id="5" name="Rectangle 3"/>
            <p:cNvSpPr/>
            <p:nvPr/>
          </p:nvSpPr>
          <p:spPr>
            <a:xfrm>
              <a:off x="2274835" y="6445377"/>
              <a:ext cx="7185757" cy="412623"/>
            </a:xfrm>
            <a:prstGeom prst="rect">
              <a:avLst/>
            </a:prstGeom>
            <a:noFill/>
            <a:ln cap="flat">
              <a:noFill/>
              <a:prstDash val="solid"/>
            </a:ln>
          </p:spPr>
          <p:txBody>
            <a:bodyPr vert="horz" wrap="none" lIns="83064" tIns="41532" rIns="83064" bIns="41532" anchor="t" anchorCtr="0" compatLnSpc="1">
              <a:spAutoFit/>
            </a:bodyPr>
            <a:lstStyle/>
            <a:p>
              <a:pPr marL="168277" marR="0" lvl="0" indent="-168277" algn="l" defTabSz="914400" rtl="0" fontAlgn="auto" hangingPunct="1">
                <a:lnSpc>
                  <a:spcPct val="100000"/>
                </a:lnSpc>
                <a:spcBef>
                  <a:spcPts val="0"/>
                </a:spcBef>
                <a:spcAft>
                  <a:spcPts val="0"/>
                </a:spcAft>
                <a:buClr>
                  <a:srgbClr val="000000"/>
                </a:buClr>
                <a:buSzPct val="100000"/>
                <a:buFont typeface="Arial Narrow" pitchFamily="34"/>
                <a:buChar char="•"/>
                <a:tabLst>
                  <a:tab pos="168277" algn="l"/>
                  <a:tab pos="625477" algn="l"/>
                  <a:tab pos="1082677" algn="l"/>
                  <a:tab pos="1539877" algn="l"/>
                  <a:tab pos="1997077" algn="l"/>
                  <a:tab pos="2454277" algn="l"/>
                  <a:tab pos="2911477" algn="l"/>
                  <a:tab pos="3368677" algn="l"/>
                  <a:tab pos="3825877" algn="l"/>
                  <a:tab pos="4283077" algn="l"/>
                  <a:tab pos="4740277" algn="l"/>
                  <a:tab pos="5197477" algn="l"/>
                  <a:tab pos="5654677" algn="l"/>
                  <a:tab pos="6111877" algn="l"/>
                  <a:tab pos="6569077" algn="l"/>
                  <a:tab pos="7026277" algn="l"/>
                  <a:tab pos="7483477" algn="l"/>
                  <a:tab pos="7940677" algn="l"/>
                  <a:tab pos="8397877" algn="l"/>
                  <a:tab pos="8855077" algn="l"/>
                  <a:tab pos="9312277" algn="l"/>
                </a:tabLst>
                <a:defRPr sz="1800" b="0" i="0" u="none" strike="noStrike" kern="0" cap="none" spc="0" baseline="0">
                  <a:solidFill>
                    <a:srgbClr val="000000"/>
                  </a:solidFill>
                  <a:uFillTx/>
                </a:defRPr>
              </a:pPr>
              <a:r>
                <a:rPr lang="en-US" sz="1200" b="1" i="0" u="none" strike="noStrike" kern="1200" cap="none" spc="0" baseline="0" dirty="0">
                  <a:solidFill>
                    <a:srgbClr val="000000"/>
                  </a:solidFill>
                  <a:uFillTx/>
                  <a:latin typeface="Times New Roman" pitchFamily="18"/>
                  <a:cs typeface="Times New Roman" pitchFamily="18"/>
                </a:rPr>
                <a:t>Sources. BP Statistical Review of World Energy, 2010 / 2013</a:t>
              </a:r>
            </a:p>
          </p:txBody>
        </p:sp>
      </p:grpSp>
      <p:sp>
        <p:nvSpPr>
          <p:cNvPr id="8" name="Date Placeholder 8"/>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14C9EB-BB7C-4335-A25D-C1332C41C4BC}" type="datetime1">
              <a:rPr lang="en-US" sz="1200" b="0" i="0" u="none" strike="noStrike" kern="1200" cap="none" spc="0" baseline="0">
                <a:solidFill>
                  <a:srgbClr val="898989"/>
                </a:solidFill>
                <a:uFillTx/>
                <a:latin typeface="Calibri"/>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9/5/2023</a:t>
            </a:fld>
            <a:endParaRPr lang="en-GB" sz="1200" b="0" i="0" u="none" strike="noStrike" kern="1200" cap="none" spc="0" baseline="0" dirty="0">
              <a:solidFill>
                <a:srgbClr val="898989"/>
              </a:solidFill>
              <a:uFillTx/>
              <a:latin typeface="Calibri"/>
              <a:ea typeface=""/>
              <a:cs typeface=""/>
            </a:endParaRPr>
          </a:p>
        </p:txBody>
      </p:sp>
      <p:sp>
        <p:nvSpPr>
          <p:cNvPr id="9" name="Slide Number Placeholder 9"/>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04BD72D-05BB-4E0F-9B3C-AAA7614DC893}" type="slidenum">
              <a:t>7</a:t>
            </a:fld>
            <a:endParaRPr lang="en-GB" sz="1200" b="0" i="0" u="none" strike="noStrike" kern="1200" cap="none" spc="0" baseline="0">
              <a:solidFill>
                <a:srgbClr val="898989"/>
              </a:solidFill>
              <a:uFillTx/>
              <a:latin typeface="Calibri"/>
              <a:ea typeface=""/>
              <a:cs typeface=""/>
            </a:endParaRPr>
          </a:p>
        </p:txBody>
      </p:sp>
      <p:pic>
        <p:nvPicPr>
          <p:cNvPr id="10" name="Picture 5" descr="South Sudan Ministry of Petroleum Releases Annual Report | Petroleum Africa">
            <a:extLst/>
          </p:cNvPr>
          <p:cNvPicPr>
            <a:picLocks noChangeAspect="1"/>
          </p:cNvPicPr>
          <p:nvPr/>
        </p:nvPicPr>
        <p:blipFill>
          <a:blip r:embed="rId4"/>
          <a:srcRect/>
          <a:stretch>
            <a:fillRect/>
          </a:stretch>
        </p:blipFill>
        <p:spPr>
          <a:xfrm>
            <a:off x="38103" y="39566"/>
            <a:ext cx="1135810" cy="931984"/>
          </a:xfrm>
          <a:prstGeom prst="rect">
            <a:avLst/>
          </a:prstGeom>
          <a:noFill/>
          <a:ln cap="flat">
            <a:noFill/>
          </a:ln>
        </p:spPr>
      </p:pic>
      <p:pic>
        <p:nvPicPr>
          <p:cNvPr id="11" name="Picture 10"/>
          <p:cNvPicPr>
            <a:picLocks noChangeAspect="1"/>
          </p:cNvPicPr>
          <p:nvPr/>
        </p:nvPicPr>
        <p:blipFill>
          <a:blip r:embed="rId5"/>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76715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0"/>
            <a:ext cx="10515600" cy="914400"/>
          </a:xfrm>
        </p:spPr>
        <p:txBody>
          <a:bodyPr anchorCtr="1"/>
          <a:lstStyle/>
          <a:p>
            <a:pPr lvl="0" algn="ctr"/>
            <a:r>
              <a:rPr lang="en-US" sz="3000" b="1" u="sng">
                <a:latin typeface="Times New Roman" pitchFamily="18"/>
                <a:cs typeface="Times New Roman" pitchFamily="18"/>
              </a:rPr>
              <a:t>South Sudan Oil Blocks MAP</a:t>
            </a:r>
          </a:p>
        </p:txBody>
      </p:sp>
      <p:grpSp>
        <p:nvGrpSpPr>
          <p:cNvPr id="3" name="Group 5"/>
          <p:cNvGrpSpPr/>
          <p:nvPr/>
        </p:nvGrpSpPr>
        <p:grpSpPr>
          <a:xfrm>
            <a:off x="217773" y="914400"/>
            <a:ext cx="11849535" cy="5832765"/>
            <a:chOff x="217773" y="651162"/>
            <a:chExt cx="11849535" cy="6096003"/>
          </a:xfrm>
        </p:grpSpPr>
        <p:pic>
          <p:nvPicPr>
            <p:cNvPr id="4" name="Picture 3">
              <a:extLst/>
            </p:cNvPr>
            <p:cNvPicPr>
              <a:picLocks noChangeAspect="1"/>
            </p:cNvPicPr>
            <p:nvPr/>
          </p:nvPicPr>
          <p:blipFill>
            <a:blip r:embed="rId2"/>
            <a:stretch>
              <a:fillRect/>
            </a:stretch>
          </p:blipFill>
          <p:spPr>
            <a:xfrm>
              <a:off x="217773" y="651162"/>
              <a:ext cx="11849535" cy="6096003"/>
            </a:xfrm>
            <a:prstGeom prst="rect">
              <a:avLst/>
            </a:prstGeom>
            <a:noFill/>
            <a:ln cap="flat">
              <a:noFill/>
            </a:ln>
          </p:spPr>
        </p:pic>
        <p:pic>
          <p:nvPicPr>
            <p:cNvPr id="5" name="Picture 4">
              <a:extLst/>
            </p:cNvPr>
            <p:cNvPicPr>
              <a:picLocks noChangeAspect="1"/>
            </p:cNvPicPr>
            <p:nvPr/>
          </p:nvPicPr>
          <p:blipFill>
            <a:blip r:embed="rId3"/>
            <a:stretch>
              <a:fillRect/>
            </a:stretch>
          </p:blipFill>
          <p:spPr>
            <a:xfrm>
              <a:off x="596710" y="4281056"/>
              <a:ext cx="2451296" cy="2244440"/>
            </a:xfrm>
            <a:prstGeom prst="rect">
              <a:avLst/>
            </a:prstGeom>
            <a:noFill/>
            <a:ln cap="flat">
              <a:noFill/>
            </a:ln>
          </p:spPr>
        </p:pic>
      </p:grpSp>
      <p:sp>
        <p:nvSpPr>
          <p:cNvPr id="6" name="Date Placeholder 5"/>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2A89165-5458-42C6-9817-B469AE22CEA4}" type="datetime1">
              <a:rPr lang="en-US" sz="1200" b="0" i="0" u="none" strike="noStrike" kern="1200" cap="none" spc="0" baseline="0">
                <a:solidFill>
                  <a:srgbClr val="898989"/>
                </a:solidFill>
                <a:uFillTx/>
                <a:latin typeface="Calibri"/>
                <a:ea typefac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9/5/2023</a:t>
            </a:fld>
            <a:endParaRPr lang="en-GB" sz="1200" b="0" i="0" u="none" strike="noStrike" kern="1200" cap="none" spc="0" baseline="0">
              <a:solidFill>
                <a:srgbClr val="898989"/>
              </a:solidFill>
              <a:uFillTx/>
              <a:latin typeface="Calibri"/>
              <a:ea typeface=""/>
              <a:cs typeface=""/>
            </a:endParaRPr>
          </a:p>
        </p:txBody>
      </p:sp>
      <p:sp>
        <p:nvSpPr>
          <p:cNvPr id="7" name="Slide Number Placeholder 6"/>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2096E98-BA3E-4704-BED7-09D40358E9E3}" type="slidenum">
              <a:t>8</a:t>
            </a:fld>
            <a:endParaRPr lang="en-GB" sz="1200" b="0" i="0" u="none" strike="noStrike" kern="1200" cap="none" spc="0" baseline="0">
              <a:solidFill>
                <a:srgbClr val="898989"/>
              </a:solidFill>
              <a:uFillTx/>
              <a:latin typeface="Calibri"/>
              <a:ea typeface=""/>
              <a:cs typeface=""/>
            </a:endParaRPr>
          </a:p>
        </p:txBody>
      </p:sp>
      <p:pic>
        <p:nvPicPr>
          <p:cNvPr id="8" name="Picture 5" descr="South Sudan Ministry of Petroleum Releases Annual Report | Petroleum Africa">
            <a:extLst/>
          </p:cNvPr>
          <p:cNvPicPr>
            <a:picLocks noChangeAspect="1"/>
          </p:cNvPicPr>
          <p:nvPr/>
        </p:nvPicPr>
        <p:blipFill>
          <a:blip r:embed="rId4"/>
          <a:srcRect/>
          <a:stretch>
            <a:fillRect/>
          </a:stretch>
        </p:blipFill>
        <p:spPr>
          <a:xfrm>
            <a:off x="38103" y="39566"/>
            <a:ext cx="1066161" cy="874834"/>
          </a:xfrm>
          <a:prstGeom prst="rect">
            <a:avLst/>
          </a:prstGeom>
          <a:noFill/>
          <a:ln cap="flat">
            <a:noFill/>
          </a:ln>
        </p:spPr>
      </p:pic>
      <p:pic>
        <p:nvPicPr>
          <p:cNvPr id="9" name="Picture 8"/>
          <p:cNvPicPr>
            <a:picLocks noChangeAspect="1"/>
          </p:cNvPicPr>
          <p:nvPr/>
        </p:nvPicPr>
        <p:blipFill>
          <a:blip r:embed="rId5"/>
          <a:stretch>
            <a:fillRect/>
          </a:stretch>
        </p:blipFill>
        <p:spPr>
          <a:xfrm>
            <a:off x="11087100" y="136464"/>
            <a:ext cx="1017270" cy="690354"/>
          </a:xfrm>
          <a:prstGeom prst="rect">
            <a:avLst/>
          </a:prstGeom>
        </p:spPr>
      </p:pic>
    </p:spTree>
    <p:extLst>
      <p:ext uri="{BB962C8B-B14F-4D97-AF65-F5344CB8AC3E}">
        <p14:creationId xmlns:p14="http://schemas.microsoft.com/office/powerpoint/2010/main" val="3943152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a:extLst/>
          </p:cNvPr>
          <p:cNvPicPr>
            <a:picLocks noChangeAspect="1"/>
          </p:cNvPicPr>
          <p:nvPr/>
        </p:nvPicPr>
        <p:blipFill>
          <a:blip r:embed="rId2"/>
          <a:srcRect/>
          <a:stretch>
            <a:fillRect/>
          </a:stretch>
        </p:blipFill>
        <p:spPr>
          <a:xfrm>
            <a:off x="139700" y="237506"/>
            <a:ext cx="11899900" cy="6531594"/>
          </a:xfrm>
          <a:prstGeom prst="rect">
            <a:avLst/>
          </a:prstGeom>
          <a:noFill/>
          <a:ln cap="flat">
            <a:noFill/>
          </a:ln>
        </p:spPr>
      </p:pic>
    </p:spTree>
    <p:extLst>
      <p:ext uri="{BB962C8B-B14F-4D97-AF65-F5344CB8AC3E}">
        <p14:creationId xmlns:p14="http://schemas.microsoft.com/office/powerpoint/2010/main" val="473024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2375</Words>
  <Application>Microsoft Office PowerPoint</Application>
  <PresentationFormat>Widescreen</PresentationFormat>
  <Paragraphs>442</Paragraphs>
  <Slides>44</Slides>
  <Notes>2</Notes>
  <HiddenSlides>6</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Microsoft YaHei</vt:lpstr>
      <vt:lpstr>Arial</vt:lpstr>
      <vt:lpstr>Arial Narrow</vt:lpstr>
      <vt:lpstr>Arial Unicode MS</vt:lpstr>
      <vt:lpstr>Bahnschrift Condensed</vt:lpstr>
      <vt:lpstr>Calibri</vt:lpstr>
      <vt:lpstr>Calibri Light</vt:lpstr>
      <vt:lpstr>Lucida Sans Unicode</vt:lpstr>
      <vt:lpstr>Times New Roman</vt:lpstr>
      <vt:lpstr>Univers 57 Condensed</vt:lpstr>
      <vt:lpstr>Wingdings</vt:lpstr>
      <vt:lpstr>Office Theme</vt:lpstr>
      <vt:lpstr>PowerPoint Presentation</vt:lpstr>
      <vt:lpstr>PRESENTATION OUTLINE </vt:lpstr>
      <vt:lpstr>INTRODUCTION</vt:lpstr>
      <vt:lpstr>PowerPoint Presentation</vt:lpstr>
      <vt:lpstr>MANDATES OF THE MINISTRY OF PETROLEUM-(MoP).</vt:lpstr>
      <vt:lpstr>PowerPoint Presentation</vt:lpstr>
      <vt:lpstr>PowerPoint Presentation</vt:lpstr>
      <vt:lpstr>South Sudan Oil Blocks MAP</vt:lpstr>
      <vt:lpstr>PowerPoint Presentation</vt:lpstr>
      <vt:lpstr>CRUDE OIL PRODUCTIONS AND SALES UPDATES.</vt:lpstr>
      <vt:lpstr>South Sudan Petroleum Resources Distributions</vt:lpstr>
      <vt:lpstr>Well and Production Information</vt:lpstr>
      <vt:lpstr>Contractual Obligations as per EPSAs.</vt:lpstr>
      <vt:lpstr> DPOC’s Actual Crude Oil Production for 2022</vt:lpstr>
      <vt:lpstr> DPOC’s Actual Crude Oil Production for 2023 (Jan-Jul)</vt:lpstr>
      <vt:lpstr>Contractual Obligations as per EPSAs.</vt:lpstr>
      <vt:lpstr> GPOC’s Actual Crude Oil Production for 2022</vt:lpstr>
      <vt:lpstr> GPOC’s Actual Crude Oil Production for 2023 (Jan-Jul)</vt:lpstr>
      <vt:lpstr>Contractual Obligations as per EPSAs.</vt:lpstr>
      <vt:lpstr>There was no Production in Jan 2022, Feb 2022 and Feb 2023 in Block 5A (SPOC’s oilfields) due to the below reasons.</vt:lpstr>
      <vt:lpstr> SPOC’s Actual Crude Oil Production for 2022</vt:lpstr>
      <vt:lpstr> SPOC’s Actual Crude Oil Production for 2023 (Jan-Jul)</vt:lpstr>
      <vt:lpstr>Crude Oil (Dar Blend) Sales Update for 2022.</vt:lpstr>
      <vt:lpstr>Crude Oil (Dar Blend) Sales Update for 2023 (Jan-Jul).</vt:lpstr>
      <vt:lpstr>Summary of the Transactions ($$ &amp; Barrels)</vt:lpstr>
      <vt:lpstr>STATUS OF THE TRANSITIONAL FINANCIAL AGREEMENT (TFA) WITH THE SUDAN.</vt:lpstr>
      <vt:lpstr>The Fee (TFA) Amount due to the Republic of South Sudan from the Sudan for a period starting from March 2022 to July 2023 is 671,427,669.32 USD only (Six Hundred Seventy-One Million Four Hundred Twenty-Seven Thousand Six Hundred Sixty-Nine US Dollars and Thirty-Two cents only). This amount is subject to a final reconciliation between the two countries.   The Republic of the Sudan continues to take from the Republic of South Sudan a total of 28,000 Barrels of Crude Oil per Day as part of inland lifting program whereby 10,000 Barrels per day for the provision of power at the Kosti Power Plant (KPP) and 18,000 Barrels per day for the Khartoum Refinery Company Limited (KRC). </vt:lpstr>
      <vt:lpstr>DIVERSIFICATION OF THE PETROLEUM SECTOR IN THE RSS.</vt:lpstr>
      <vt:lpstr>Diversification of the Petroleum Sector.</vt:lpstr>
      <vt:lpstr>Diversification of the Petroleum Sector (Cont’).</vt:lpstr>
      <vt:lpstr>Diversification of the Petroleum Sector (Cont’).</vt:lpstr>
      <vt:lpstr>Diversification of the Petroleum Sector (Cont’).</vt:lpstr>
      <vt:lpstr>Diversification of the Petroleum Sector (Cont’).</vt:lpstr>
      <vt:lpstr>CHALLENGES AFFECTING THE PETROLEUM SECTOR IN THE RSS.</vt:lpstr>
      <vt:lpstr>OPERATIONAL CHALLENGES </vt:lpstr>
      <vt:lpstr>GEOPOLITICAL CHALLENGES </vt:lpstr>
      <vt:lpstr>GOVERANCE AND POLICY FRAMEWORK CHALLENGES </vt:lpstr>
      <vt:lpstr>RECOMMENDATIONS  AND  WAY FORWAD.</vt:lpstr>
      <vt:lpstr>Diversifications of the National Economy.</vt:lpstr>
      <vt:lpstr>Elements of a well-Functioning, Balanced, and Healthy Diversified Economy.</vt:lpstr>
      <vt:lpstr>CONCLUSION.</vt:lpstr>
      <vt:lpstr>The World is transiting into Greener Energy Sources by 2050 in accordance with the aspiration and vision of COP 26, The scary part is that the future of our Petroleum sector is becoming very uncertain and we must start planning for time when our petroleum products will no longer be the most sought after commodity in the market. Meaning, there will soon be time within the next 25-30 years whereby our petroleum products will no longer be needed in the market. </vt:lpstr>
      <vt:lpstr>“In anticipation of the World’s aspiration to abandoned Fusel Fuel and transit towards the Greener Energy Sources by 2050, the Ministry of Petroleum continues to advocate for the diversification of the National Economy, through effective and efficient management and Smart investment of the Oil Proceeds into other revenue generation Sectors. This will ensure a more Diversified, Inclusive, Balance and Sustainable Economic Growth in our Beloved Country”.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MOP-Field PC18</dc:creator>
  <cp:lastModifiedBy>Meeting</cp:lastModifiedBy>
  <cp:revision>150</cp:revision>
  <cp:lastPrinted>2023-08-30T07:33:50Z</cp:lastPrinted>
  <dcterms:created xsi:type="dcterms:W3CDTF">2023-08-30T06:44:24Z</dcterms:created>
  <dcterms:modified xsi:type="dcterms:W3CDTF">2023-09-05T08:07:42Z</dcterms:modified>
</cp:coreProperties>
</file>