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327" r:id="rId4"/>
    <p:sldId id="315" r:id="rId5"/>
    <p:sldId id="258" r:id="rId6"/>
    <p:sldId id="271" r:id="rId7"/>
    <p:sldId id="265" r:id="rId8"/>
    <p:sldId id="268" r:id="rId9"/>
    <p:sldId id="270" r:id="rId10"/>
    <p:sldId id="291" r:id="rId11"/>
    <p:sldId id="260" r:id="rId12"/>
    <p:sldId id="323" r:id="rId13"/>
    <p:sldId id="322" r:id="rId14"/>
    <p:sldId id="261" r:id="rId15"/>
    <p:sldId id="308" r:id="rId16"/>
    <p:sldId id="289" r:id="rId17"/>
    <p:sldId id="316" r:id="rId18"/>
    <p:sldId id="290" r:id="rId19"/>
    <p:sldId id="318" r:id="rId20"/>
    <p:sldId id="319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7C72-4F55-4F4D-A682-4AD15AAAD0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7755C9A-FEE6-478D-B4C6-5B961BB1CA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hyperlink" Target="https://www.nature.com/articles/s41599-021-00917-4/figures/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85" y="175260"/>
            <a:ext cx="11868785" cy="27216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Revitalizing Agriculture and Generating Local Economic Integration: The  South Sudan Food System and the Outcomes of Sub-National and the South Sudan Sub-National and National Food Systems Dialogue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" y="3108325"/>
            <a:ext cx="11973560" cy="3749675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National Economic Conference,04-08 September,2023,Freedom</a:t>
            </a:r>
            <a:endParaRPr lang="en-US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Hall/</a:t>
            </a:r>
            <a:r>
              <a:rPr lang="en-US" sz="2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Radisson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Blu,Juba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Sudan</a:t>
            </a:r>
            <a:endParaRPr lang="en-US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Roberto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Kenyi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</a:t>
            </a:r>
            <a:endParaRPr lang="en-US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Prof of  Agriculture and Food Security ,</a:t>
            </a:r>
            <a:r>
              <a:rPr lang="en-US" sz="2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SNRES,University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Juba</a:t>
            </a:r>
            <a:endParaRPr lang="en-US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Tel:+211(0)925772319/E-M:michaelrobertokenyi@gmail.com</a:t>
            </a:r>
            <a:endParaRPr lang="en-US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7620"/>
            <a:ext cx="859663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" y="607060"/>
            <a:ext cx="11856720" cy="608584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Explanatory research design enabled exploration of causal relationships  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Understanding of the underlying causes of low agricultural production, poor local economic integration and its impact on food security and livelihoods as well as economic growth 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" y="901065"/>
            <a:ext cx="7759065" cy="5957570"/>
          </a:xfrm>
        </p:spPr>
        <p:txBody>
          <a:bodyPr>
            <a:normAutofit fontScale="8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African food pot in South Sudan has been broken, characterized by over-reliance on an imported agricultural products  and food assistance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nsustainable livelihoods(poverty), poor prioriitized policy;weak institutional framework and  architecture, Underdeveloped human capital, lack of investment in agriculture, limited infrastructure,lack of mutual accountability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Contributed to the food broken pot, constrained revitalizing agriculture and absence of generating local economy integration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ext Box 1"/>
          <p:cNvSpPr txBox="1"/>
          <p:nvPr/>
        </p:nvSpPr>
        <p:spPr>
          <a:xfrm>
            <a:off x="4475480" y="196850"/>
            <a:ext cx="22599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OUTCOME</a:t>
            </a:r>
            <a:endParaRPr lang="en-US" sz="3200" b="1"/>
          </a:p>
        </p:txBody>
      </p:sp>
      <p:pic>
        <p:nvPicPr>
          <p:cNvPr id="161" name="Google Shape;161;p10" descr="DSC01540.JPG"/>
          <p:cNvPicPr preferRelativeResize="0">
            <a:picLocks noChangeAspect="1"/>
          </p:cNvPicPr>
          <p:nvPr>
            <p:ph sz="half" idx="2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8229600" y="1373505"/>
            <a:ext cx="3696335" cy="3137535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306705"/>
            <a:ext cx="11961495" cy="63226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African food pot in South Sudan has been broken, characterized by an imported agricultural products and overdependence on food assistance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nsustainable livelihoods(poverty), poor prioriitized policy;weak institutional framework and  architecture, Underdeveloped human capital, lack of investment in agriculture, limited infrastructure,lack of mutual accountability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Contributed to the food broken pot, constrained revitalizing agriculture and absence of generating local economy integration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0"/>
            <a:ext cx="859663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SYSTEM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" y="548640"/>
            <a:ext cx="6839585" cy="6207760"/>
          </a:xfrm>
        </p:spPr>
        <p:txBody>
          <a:bodyPr>
            <a:normAutofit fontScale="25000"/>
          </a:bodyPr>
          <a:lstStyle/>
          <a:p>
            <a:pPr algn="just"/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>
                <a:latin typeface="Arial" panose="020B0604020202020204" pitchFamily="34" charset="0"/>
                <a:cs typeface="Arial" panose="020B0604020202020204" pitchFamily="34" charset="0"/>
              </a:rPr>
              <a:t>Food system</a:t>
            </a:r>
            <a:r>
              <a:rPr lang="en-US" sz="11200">
                <a:latin typeface="Arial" panose="020B0604020202020204" pitchFamily="34" charset="0"/>
                <a:cs typeface="Arial" panose="020B0604020202020204" pitchFamily="34" charset="0"/>
              </a:rPr>
              <a:t> is the entire range of actors and their interlinked value-adding activities involved in the production, aggregation, processing, distribution, consumption and disposal of food products that originate from </a:t>
            </a:r>
            <a:r>
              <a:rPr lang="en-US" sz="11200" b="1">
                <a:latin typeface="Arial" panose="020B0604020202020204" pitchFamily="34" charset="0"/>
                <a:cs typeface="Arial" panose="020B0604020202020204" pitchFamily="34" charset="0"/>
              </a:rPr>
              <a:t>agriculture, apiculture, forestry or fisheries</a:t>
            </a:r>
            <a:r>
              <a:rPr lang="en-US" sz="11200">
                <a:latin typeface="Arial" panose="020B0604020202020204" pitchFamily="34" charset="0"/>
                <a:cs typeface="Arial" panose="020B0604020202020204" pitchFamily="34" charset="0"/>
              </a:rPr>
              <a:t>, and parts of the broader economic, societal and natural environments in which they are embedded (FAO, 2018).</a:t>
            </a:r>
            <a:endParaRPr lang="en-US" sz="1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sustainable food system-based developed must yield the three broad dimensions of impacts  as illustrated in Figure 2.</a:t>
            </a:r>
            <a:endParaRPr lang="en-US" sz="1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39610" y="868045"/>
            <a:ext cx="5152390" cy="48406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9881235" y="6489700"/>
            <a:ext cx="2202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Source: FAO, 201</a:t>
            </a:r>
            <a:r>
              <a:rPr lang="en-US"/>
              <a:t>8</a:t>
            </a:r>
            <a:endParaRPr lang="en-US"/>
          </a:p>
        </p:txBody>
      </p:sp>
      <p:sp>
        <p:nvSpPr>
          <p:cNvPr id="101" name="Text Box 100"/>
          <p:cNvSpPr txBox="1"/>
          <p:nvPr/>
        </p:nvSpPr>
        <p:spPr>
          <a:xfrm>
            <a:off x="7608570" y="5942330"/>
            <a:ext cx="4296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       Figure 2:Sustainable Food System Framework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185" y="0"/>
            <a:ext cx="8596630" cy="480695"/>
          </a:xfrm>
        </p:spPr>
        <p:txBody>
          <a:bodyPr>
            <a:normAutofit fontScale="90000"/>
          </a:bodyPr>
          <a:p>
            <a:pPr algn="ctr"/>
            <a:r>
              <a:rPr lang="en-US" sz="3555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FOOD SECURITY</a:t>
            </a:r>
            <a:br>
              <a:rPr lang="en-US" sz="311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1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 </a:t>
            </a:r>
            <a:endParaRPr lang="en-US" sz="311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0" name="Google Shape;140;p7" descr="Food Security Definition.gif"/>
          <p:cNvPicPr preferRelativeResize="0">
            <a:picLocks noChangeAspect="1"/>
          </p:cNvPicPr>
          <p:nvPr>
            <p:ph idx="1"/>
          </p:nvPr>
        </p:nvPicPr>
        <p:blipFill rotWithShape="1">
          <a:blip r:embed="rId1"/>
          <a:srcRect l="24500" t="623" r="22500" b="56441"/>
          <a:stretch>
            <a:fillRect/>
          </a:stretch>
        </p:blipFill>
        <p:spPr>
          <a:xfrm>
            <a:off x="338455" y="680085"/>
            <a:ext cx="11727815" cy="55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1374140" y="6237605"/>
            <a:ext cx="9655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Figure 3: Four Dimensions of Food Security</a:t>
            </a:r>
            <a:endParaRPr 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42240"/>
            <a:ext cx="12051665" cy="9296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MUTUALLY </a:t>
            </a: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REINFORCING   ELEMENTS FOR   </a:t>
            </a: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REBUILDING  THE   AFRICAN SOUTH SUDANESE  FOOD SYSTEM POT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01930" y="1589405"/>
            <a:ext cx="623189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Policy system  consists of 3  mutually reinforcing  elements: 1) Prioritized policy </a:t>
            </a:r>
            <a:endParaRPr lang="en-US" sz="3200"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3429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2) Institutional Architecture and 3) Mutual Accountability…</a:t>
            </a:r>
            <a:endParaRPr lang="en-US" sz="3200"/>
          </a:p>
        </p:txBody>
      </p:sp>
      <p:pic>
        <p:nvPicPr>
          <p:cNvPr id="174" name="Google Shape;174;p12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6534150" y="1223645"/>
            <a:ext cx="5549900" cy="4316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6534150" y="5692775"/>
            <a:ext cx="55499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Figure 4:Three Mutually Reinforcinng  Elements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265" y="0"/>
            <a:ext cx="8596630" cy="1097280"/>
          </a:xfrm>
        </p:spPr>
        <p:txBody>
          <a:bodyPr>
            <a:normAutofit fontScale="90000"/>
          </a:bodyPr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WAY FORWARD</a:t>
            </a:r>
            <a:b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FOOD SOVEREIGNTY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/>
          </a:p>
        </p:txBody>
      </p:sp>
      <p:pic>
        <p:nvPicPr>
          <p:cNvPr id="6" name="Picture 3" descr="figure 2">
            <a:hlinkClick r:id="rId1"/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" y="1232535"/>
            <a:ext cx="12017375" cy="4912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417195" y="6303010"/>
            <a:ext cx="5656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en-US" b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Figure 5 : Showing Six Pillars of Food Sovereignty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677660" y="6170930"/>
            <a:ext cx="54222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en-US" b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Source:Abeysekera,A,B,Punyawardadena,BVR,</a:t>
            </a:r>
            <a:endParaRPr lang="en-US" b="1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 algn="ctr"/>
            <a:r>
              <a:rPr lang="en-US" b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Marambe,B etal,(2019)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3195" y="164465"/>
            <a:ext cx="11927205" cy="658050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POLICY RECOMMENDATIONS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Peace and security are  “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conditio sine quo non”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for any progress in Agrocultural Transformation and Natural Resources sustained utilization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Adoption of CAADP Maputu declaration and Malabo commitments for allocation of at least 10 of national budget for agricultural growth to 6% annually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Review of National Agriculture and  Livestock Extension Policy(NALEP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Reappraisal of Comprehensive Agriculture Master Plan(CAMP)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Reassessment of Irrigation Development Master Plan(IDMP)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184150"/>
            <a:ext cx="12087225" cy="6692265"/>
          </a:xfrm>
        </p:spPr>
        <p:txBody>
          <a:bodyPr>
            <a:noAutofit/>
          </a:bodyPr>
          <a:p>
            <a:pPr algn="just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Assessement of Zonal Efforts for Agricultural Transformation(ZEAT)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Popularization of Animal Traction,Ox-ploughing or Draught Animal Power(DAP)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Design of programmes for plant and animal  genetic resources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Urge donors to assit in critical review of 11 agricultural sectoral policies  and  align their funding to support  the 110 CAMP projects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Design of South Sudan Post-harvest Loss Management Strategy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Adoption of sustainable homestead farming  model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Development of agroecology policy for food sovereignty, agroentrepreneurship and  territorial markets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Development of  Gender  and Youth Responsive Agriculture Policy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Promotion of agricultural and biotrade for natural honey ,Shea butter,hides and skins, oileeds, vegtables and fruits,Gum arabic(NEIS,2023)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470" y="250825"/>
            <a:ext cx="12033885" cy="6349365"/>
          </a:xfrm>
        </p:spPr>
        <p:txBody>
          <a:bodyPr>
            <a:normAutofit fontScale="90000" lnSpcReduction="20000"/>
          </a:bodyPr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Support agricultural research and development for improved technologies and techniques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Support establishment and strengthening County Departments of Agriculture, Livestock, Forestry,Fisheries and Agricultural Economics and Statistics recruiting and deploying university graduates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Support Public Private Dialogue Mechanism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at National,State and County levels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for negotions for reduction to minimum or exemption of taxes levied on imported  agricultural inputs and agricultural exports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Domestication and implementation of SDG 2, AU 2063 agenda and REC  resolutions, strategies, programmes  and projects.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For example,AU DECISION ON ORGANIC FARMING .EX.CL/631(XVIII) in 2010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225" y="182880"/>
            <a:ext cx="8596630" cy="843280"/>
          </a:xfrm>
        </p:spPr>
        <p:txBody>
          <a:bodyPr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0505" y="1358265"/>
            <a:ext cx="11633835" cy="5374005"/>
          </a:xfrm>
        </p:spPr>
        <p:txBody>
          <a:bodyPr>
            <a:normAutofit lnSpcReduction="20000"/>
          </a:bodyPr>
          <a:p>
            <a:pPr>
              <a:lnSpc>
                <a:spcPct val="150000"/>
              </a:lnSpc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AGROECOLOGY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THE WAYFORWARD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7515"/>
            <a:ext cx="12058015" cy="160718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11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“SOUTH SUDAN IS THE LARGEST ORGANIC FARM IN THE WORLD”</a:t>
            </a:r>
            <a:br>
              <a:rPr lang="en-US" sz="3555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1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JOHN GARANGE DE MABIOR,2000</a:t>
            </a:r>
            <a:br>
              <a:rPr lang="en-US" sz="311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1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65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42975" y="3766820"/>
            <a:ext cx="940562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THANK YOU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b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QUESTIONS AND ANSWERS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2560" y="108585"/>
            <a:ext cx="11927205" cy="6816090"/>
          </a:xfrm>
        </p:spPr>
        <p:txBody>
          <a:bodyPr>
            <a:normAutofit fontScale="25000"/>
          </a:bodyPr>
          <a:p>
            <a:pPr marL="0" indent="0" algn="ctr">
              <a:lnSpc>
                <a:spcPct val="150000"/>
              </a:lnSpc>
              <a:buNone/>
            </a:pPr>
            <a:r>
              <a:rPr lang="en-US" sz="7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</a:t>
            </a:r>
            <a:endParaRPr lang="en-US" sz="7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South Sudan is a land-linked or connected country, attained independence in 2011,currently is  divided  into ten states and three administrative areas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Estimated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population by mid-2022 of  12.5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million with density of 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13 and 18 people per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sq.km (FAO/WFP/CFSAM,2023)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95% of South Sudan’s 6509,000 km</a:t>
            </a:r>
            <a:r>
              <a:rPr lang="en-US" sz="8000" baseline="30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is suitable for agriculture, 50% is prime agriculture land with soils and climate suitable for a  variety of food and cash crops.  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nly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4% of the prime land is under cultivation (mostly rain-fed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),low yield and poduction of cereals (Food)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29% (644,329 </a:t>
            </a:r>
            <a:r>
              <a:rPr lang="en-US" sz="80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sq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km)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 the land is under forest cover –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woodlands covering some 208,157 square kilometers 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219,228 square kilometers covered by trees and another 257,236 square kilometers or 40% covered by shrubs rich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 timber and non-timber resources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2505" y="1073785"/>
            <a:ext cx="4590415" cy="480822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9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South Sudan has seven Agro-Ecological  Zones including: </a:t>
            </a:r>
            <a:endParaRPr lang="en-US" sz="9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1.Greenbelt</a:t>
            </a:r>
            <a:endParaRPr lang="en-US" sz="9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2.</a:t>
            </a:r>
            <a:r>
              <a:rPr lang="en-US" sz="9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H</a:t>
            </a:r>
            <a:r>
              <a:rPr lang="en-US" sz="9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ills and mountains</a:t>
            </a:r>
            <a:endParaRPr lang="en-US" sz="9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3.S</a:t>
            </a:r>
            <a:r>
              <a:rPr lang="en-US" sz="9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emi-arid </a:t>
            </a:r>
            <a:endParaRPr lang="en-US" sz="9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4.</a:t>
            </a:r>
            <a:r>
              <a:rPr lang="en-US" sz="9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I</a:t>
            </a:r>
            <a:r>
              <a:rPr lang="en-US" sz="9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ronstone plateau</a:t>
            </a:r>
            <a:endParaRPr lang="en-US" sz="9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5.</a:t>
            </a:r>
            <a:r>
              <a:rPr lang="en-US" sz="9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Nile </a:t>
            </a:r>
            <a:r>
              <a:rPr lang="en-US" sz="96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Sobat</a:t>
            </a:r>
            <a:r>
              <a:rPr lang="en-US" sz="9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corridor </a:t>
            </a:r>
            <a:endParaRPr lang="en-US" sz="9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6.</a:t>
            </a:r>
            <a:r>
              <a:rPr lang="en-US" sz="9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E</a:t>
            </a:r>
            <a:r>
              <a:rPr lang="en-US" sz="9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astern and </a:t>
            </a:r>
            <a:endParaRPr lang="en-US" sz="9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7.</a:t>
            </a:r>
            <a:r>
              <a:rPr lang="en-US" sz="9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W</a:t>
            </a:r>
            <a:r>
              <a:rPr lang="en-US" sz="9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estern flood plains </a:t>
            </a:r>
            <a:endParaRPr lang="en-US" sz="9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7635" y="620395"/>
            <a:ext cx="6924675" cy="52616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98170" y="6152515"/>
            <a:ext cx="796798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Figure 1: Illustrating Agro-Ecological Zones Map of South Sudan</a:t>
            </a:r>
            <a:endParaRPr lang="en-US" sz="2000"/>
          </a:p>
        </p:txBody>
      </p:sp>
      <p:sp>
        <p:nvSpPr>
          <p:cNvPr id="5" name="Text Box 4"/>
          <p:cNvSpPr txBox="1"/>
          <p:nvPr/>
        </p:nvSpPr>
        <p:spPr>
          <a:xfrm>
            <a:off x="353695" y="146050"/>
            <a:ext cx="63214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AGROECOLOGY OF SOUTH SUDAN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95" y="212725"/>
            <a:ext cx="11915775" cy="63500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80% of the population in South Sudan is rural, with 45% agro-pastoralist, 35% agrarian, 12% fishermen, and  8% others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South Sudan has the sixth biggest herd in Africa (11.7 cattle, 12.3 m sheep, and 12.6 m goats),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for fish harvest is up to 300k tons/year.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Most of the country receives 750–1,000 mm of rain annually from March to November with short dry spell in June,South and west receives slightly more with wet and dry seasons(1,000–1,500mm)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North and south eastern regions less (500–750mm) falling to less than 500 mm in the extreme southeast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South Sudan experiences a tropical climate,temperature averages are normally above 25  degree  celcius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average elevation range of South Sudan is 3,362 m(11,031 ft)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0" y="0"/>
            <a:ext cx="10515600" cy="3530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05" y="514350"/>
            <a:ext cx="11934190" cy="61442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Worldwide 2.3billion(11.7%) are food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insecure and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Africa 795 million severely food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insecure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Poverty,conflict,climatic shocks,low production,economic crises and phhysical insecurity  are  perceived 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major drivers of food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insecurity and vulnerability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 of calories &amp; proteins consumed by humans today comes from only 3-plant species; maize, wheat &amp;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rice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75% of our food supply comes from only 12 plants  and  5 animal species (AWARD,2023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65% of the population food insecure in South Sudan(IPC,2022)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63 % women engaged in agriculture in South Sudan (MAFS,2023)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72% of the population are youth,mostly unemployed in South Sudan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20% of seeds supplied by humanitarian agencies(FAO,2018)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Inadequate agroforestry inputs,veterinary drugs and fishing supplies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understanding of Water-Energy-Food Nexus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understanding the factors which arise during the implementation of policies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" y="7161"/>
            <a:ext cx="11953875" cy="983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1:South Sudan – Estimated (traditional sector) cereal harvested area, yield,  Production, Consumption and B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alance,2022, ( FAO/WFP/CFSAM, 2023)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" y="879475"/>
          <a:ext cx="12035155" cy="5897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1090"/>
                <a:gridCol w="2183130"/>
                <a:gridCol w="2678430"/>
                <a:gridCol w="2678430"/>
                <a:gridCol w="2124075"/>
              </a:tblGrid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gridSpan="2">
                  <a:txBody>
                    <a:bodyPr/>
                    <a:lstStyle/>
                    <a:p>
                      <a:pPr marR="5524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State/Administrative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marR="190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yield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cereal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cereal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Area/County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49555">
                <a:tc vMerge="1">
                  <a:tcPr/>
                </a:tc>
                <a:tc rowSpan="2"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(Hectares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Tonnes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Hectares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Production(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Tonnes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(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Tonnes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1.Central Equatoria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82 619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113 787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91 030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2.Eastern Equatoria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133 950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156 903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125 522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3.Jonglei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46 728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33 467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26 774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4.Pibor Administrative Area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16 650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14 165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11 332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5.Lakes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161 687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190 458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152 367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328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6.Northern Bahr el Ghazal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166 842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145 879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116 703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7.Unity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12 434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8 162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6 530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4955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8.Ruweng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Area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4 102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3 281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133350">
                <a:tc vMerge="1"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9.Upper Nile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48 454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32 490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25 992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10.Western Bahr el Ghazal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64 264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80 852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64 682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11.Warrap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179 533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160 397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128 318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12.Abyei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Area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marR="1714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7 964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marR="1714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marR="1333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7 168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rowSpan="2">
                  <a:txBody>
                    <a:bodyPr/>
                    <a:lstStyle/>
                    <a:p>
                      <a:pPr marR="190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5 734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6416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635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AutoNum type="arabicPeriod" startAt="13"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Equatoria</a:t>
                      </a:r>
                      <a:endParaRPr lang="en-US" sz="1200" b="1" dirty="0" err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153 319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222 427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177 942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1 078 923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1 170 259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936 207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6" marR="49846" marT="24923" marB="24923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74295"/>
            <a:ext cx="11944350" cy="11233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2: Cereal </a:t>
            </a:r>
            <a:r>
              <a:rPr lang="en-US" sz="311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US" sz="311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11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Estimates </a:t>
            </a:r>
            <a:r>
              <a:rPr lang="en-US" sz="311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311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Mechanized Subsector,</a:t>
            </a:r>
            <a:r>
              <a:rPr lang="en-US" sz="311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202,FAO/WFP/CFSAM,2023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3825" y="1289050"/>
          <a:ext cx="11944350" cy="5365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2515"/>
                <a:gridCol w="2213610"/>
                <a:gridCol w="2165350"/>
                <a:gridCol w="2314575"/>
                <a:gridCol w="1638300"/>
              </a:tblGrid>
              <a:tr h="929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Tractors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Harvested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(Hectares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Tonnes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/Hectares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Tonnes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638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Nile (Renk and Melut)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192 700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192 700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675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 Chol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Aweil-Danga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1023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Aweil Rice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working tractors + renting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704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Udhum (sorghum)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720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0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637</a:t>
                      </a:r>
                      <a:endParaRPr lang="en-US" sz="20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198 196</a:t>
                      </a:r>
                      <a:endParaRPr lang="en-US" sz="20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20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193 186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025" y="71120"/>
            <a:ext cx="11746230" cy="660400"/>
          </a:xfrm>
        </p:spPr>
        <p:txBody>
          <a:bodyPr>
            <a:normAutofit fontScale="90000"/>
          </a:bodyPr>
          <a:lstStyle/>
          <a:p>
            <a:r>
              <a:rPr lang="en-US" sz="222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3: Estimated Quantity Of  Ox-Ploughs , Tractors ,and Hire Rate/Feddan  in Selected States and Counties During The Agricultural Season  2021/2022 (FAO/WFP/CFSAM,2022)</a:t>
            </a:r>
            <a:endParaRPr lang="en-US" sz="222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1945" y="937260"/>
          <a:ext cx="11746230" cy="5603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6715"/>
                <a:gridCol w="1508125"/>
                <a:gridCol w="1383665"/>
                <a:gridCol w="1377315"/>
                <a:gridCol w="1614805"/>
                <a:gridCol w="1704340"/>
                <a:gridCol w="1231265"/>
              </a:tblGrid>
              <a:tr h="461010">
                <a:tc rowSpan="3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zh-CN" sz="3200" b="1">
                        <a:solidFill>
                          <a:srgbClr val="57585A"/>
                        </a:solidFill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3200" b="1">
                          <a:solidFill>
                            <a:srgbClr val="57585A"/>
                          </a:solidFill>
                        </a:rPr>
                        <a:t>State/County</a:t>
                      </a:r>
                      <a:endParaRPr lang="en-US" sz="32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Ox-ploughs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Tractors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05155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Quantity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Hire Rate/Feddan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Quantity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Hire Rate /Feddan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724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1.Lakes state</a:t>
                      </a:r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Aweial County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Cueibet County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936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1.3Rumbek North, Centre and East Counties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0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355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2.Warrap State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2,246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25,000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(Functional)</a:t>
                      </a:r>
                      <a:endParaRPr lang="en-US" sz="20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40,000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575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35,000</a:t>
                      </a:r>
                      <a:endParaRPr lang="en-US" sz="2400" b="1">
                        <a:solidFill>
                          <a:srgbClr val="57585A"/>
                        </a:solidFill>
                        <a:latin typeface="Arial" panose="020B0604020202020204" pitchFamily="34" charset="0"/>
                        <a:ea typeface="Cambria" panose="0204050305040603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9610</Words>
  <Application>WPS Presentation</Application>
  <PresentationFormat>Widescreen</PresentationFormat>
  <Paragraphs>550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SimSun</vt:lpstr>
      <vt:lpstr>Wingdings</vt:lpstr>
      <vt:lpstr>Wingdings 3</vt:lpstr>
      <vt:lpstr>Arial</vt:lpstr>
      <vt:lpstr>Calibri</vt:lpstr>
      <vt:lpstr>Times New Roman</vt:lpstr>
      <vt:lpstr>Cambria</vt:lpstr>
      <vt:lpstr>Avenir</vt:lpstr>
      <vt:lpstr>Segoe Print</vt:lpstr>
      <vt:lpstr>Microsoft YaHei</vt:lpstr>
      <vt:lpstr>Arial Unicode MS</vt:lpstr>
      <vt:lpstr>Wingdings</vt:lpstr>
      <vt:lpstr>Facet</vt:lpstr>
      <vt:lpstr>Revitalizing Agriculture and Generating Local Economic Integration: The   South Sudan Food System and the Outcomes of Sub-National and the South Sudan Sub-National and National Food Systems Dialogue </vt:lpstr>
      <vt:lpstr>PowerPoint 演示文稿</vt:lpstr>
      <vt:lpstr>PowerPoint 演示文稿</vt:lpstr>
      <vt:lpstr>An Overview about South Sudan</vt:lpstr>
      <vt:lpstr>PowerPoint 演示文稿</vt:lpstr>
      <vt:lpstr>Problem statement</vt:lpstr>
      <vt:lpstr>Table 1:South Sudan – Estimated (traditional sector) cereal harvested area, yield,  production, consumption and balance,2022, ( FAO/WFP/CFSAM, 2023) </vt:lpstr>
      <vt:lpstr>Table 2: Cereal Area and Production Estimates of the Mechanized Subsector,202,FAO/WFP/CFSAM,2023 </vt:lpstr>
      <vt:lpstr>Table 3: Estimated Quantity Of  Ox-Ploughs , Tractors ,and Hire Rate/Feddan  in Selected States and Counties During The Agricultural Season  2021/2022 (FAO/WFP/CFSAM,2022)</vt:lpstr>
      <vt:lpstr>Approach</vt:lpstr>
      <vt:lpstr>PowerPoint 演示文稿</vt:lpstr>
      <vt:lpstr>PowerPoint 演示文稿</vt:lpstr>
      <vt:lpstr>Outcome</vt:lpstr>
      <vt:lpstr>Food Security 									 </vt:lpstr>
      <vt:lpstr> Mutually Reinforcing  Elements for  Rebuilding the  South Sudanese eFood System Pot</vt:lpstr>
      <vt:lpstr>PowerPoint 演示文稿</vt:lpstr>
      <vt:lpstr>PowerPoint 演示文稿</vt:lpstr>
      <vt:lpstr>PowerPoint 演示文稿</vt:lpstr>
      <vt:lpstr>PowerPoint 演示文稿</vt:lpstr>
      <vt:lpstr>“South Sudan is the largest organic farm in the world”  Dr John Garang De Mabior,2000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Revitalizing Agriculture and Generating Local Economic Integration: The   South Sudan Food System and the Outcomes of Sub-National and the South Sudan Sub-National and National Food Systems Dialogue</dc:title>
  <dc:creator>hp</dc:creator>
  <cp:lastModifiedBy>hp</cp:lastModifiedBy>
  <cp:revision>29</cp:revision>
  <dcterms:created xsi:type="dcterms:W3CDTF">2023-09-02T11:46:00Z</dcterms:created>
  <dcterms:modified xsi:type="dcterms:W3CDTF">2023-09-05T22:13:40Z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D8EF962FCA764D88B5AB7A81270D1970</vt:lpwstr>
  </property>
  <property fmtid="{D5CDD505-2E9C-101B-9397-08002B2CF9AE}" pid="3" name="KSOProductBuildVer">
    <vt:lpwstr>1033-11.2.0.11537</vt:lpwstr>
  </property>
</Properties>
</file>