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5"/>
  </p:sldMasterIdLst>
  <p:notesMasterIdLst>
    <p:notesMasterId r:id="rId22"/>
  </p:notesMasterIdLst>
  <p:sldIdLst>
    <p:sldId id="659" r:id="rId6"/>
    <p:sldId id="357" r:id="rId7"/>
    <p:sldId id="3886" r:id="rId8"/>
    <p:sldId id="3864" r:id="rId9"/>
    <p:sldId id="3883" r:id="rId10"/>
    <p:sldId id="3874" r:id="rId11"/>
    <p:sldId id="3878" r:id="rId12"/>
    <p:sldId id="3858" r:id="rId13"/>
    <p:sldId id="3880" r:id="rId14"/>
    <p:sldId id="3879" r:id="rId15"/>
    <p:sldId id="463" r:id="rId16"/>
    <p:sldId id="3877" r:id="rId17"/>
    <p:sldId id="3881" r:id="rId18"/>
    <p:sldId id="3884" r:id="rId19"/>
    <p:sldId id="3873" r:id="rId20"/>
    <p:sldId id="386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70B5AC-A2D4-F556-6E62-F8A4A93A7233}" name="Jana Kunicova" initials="JK" userId="S::jkunicova@worldbank.org::27107457-76c9-47cc-a296-6e5fd29c754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ADC454-205E-4CE1-96E2-8BDBA5A3A2FA}" v="9" dt="2023-08-25T12:24:59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40263" autoAdjust="0"/>
  </p:normalViewPr>
  <p:slideViewPr>
    <p:cSldViewPr snapToGrid="0">
      <p:cViewPr varScale="1">
        <p:scale>
          <a:sx n="112" d="100"/>
          <a:sy n="112" d="100"/>
        </p:scale>
        <p:origin x="6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F4C5C1-2140-4BE2-AD8F-788C855E325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CFF482-3890-46F2-B6E6-FA2920F5466E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3600" b="1" dirty="0"/>
            <a:t>Mandate</a:t>
          </a:r>
        </a:p>
      </dgm:t>
    </dgm:pt>
    <dgm:pt modelId="{1C372A72-B687-4FA3-A52F-1600E8073741}" type="parTrans" cxnId="{21DF606B-4C06-4A63-8A57-2921217205F3}">
      <dgm:prSet/>
      <dgm:spPr/>
      <dgm:t>
        <a:bodyPr/>
        <a:lstStyle/>
        <a:p>
          <a:endParaRPr lang="en-US"/>
        </a:p>
      </dgm:t>
    </dgm:pt>
    <dgm:pt modelId="{398D03B5-03F4-4FF7-BB69-D6287FF5A0F5}" type="sibTrans" cxnId="{21DF606B-4C06-4A63-8A57-2921217205F3}">
      <dgm:prSet/>
      <dgm:spPr/>
      <dgm:t>
        <a:bodyPr/>
        <a:lstStyle/>
        <a:p>
          <a:endParaRPr lang="en-US"/>
        </a:p>
      </dgm:t>
    </dgm:pt>
    <dgm:pt modelId="{BC192345-295A-43B5-AD06-3B8EEDB5BDD4}">
      <dgm:prSet phldrT="[Text]" custT="1"/>
      <dgm:spPr/>
      <dgm:t>
        <a:bodyPr/>
        <a:lstStyle/>
        <a:p>
          <a:r>
            <a:rPr lang="en-US" sz="3600" b="1" dirty="0"/>
            <a:t>Function</a:t>
          </a:r>
        </a:p>
      </dgm:t>
    </dgm:pt>
    <dgm:pt modelId="{5F09C742-445A-460D-B6F1-89125619001D}" type="parTrans" cxnId="{FB9B9099-940E-4195-94A6-34F03DC9E646}">
      <dgm:prSet/>
      <dgm:spPr/>
      <dgm:t>
        <a:bodyPr/>
        <a:lstStyle/>
        <a:p>
          <a:endParaRPr lang="en-US"/>
        </a:p>
      </dgm:t>
    </dgm:pt>
    <dgm:pt modelId="{6AAF4CAB-1500-4724-A45E-4E40477B808E}" type="sibTrans" cxnId="{FB9B9099-940E-4195-94A6-34F03DC9E646}">
      <dgm:prSet/>
      <dgm:spPr/>
      <dgm:t>
        <a:bodyPr/>
        <a:lstStyle/>
        <a:p>
          <a:endParaRPr lang="en-US"/>
        </a:p>
      </dgm:t>
    </dgm:pt>
    <dgm:pt modelId="{912F9A47-7CA5-4BF0-AA27-AAF06C79DB1F}">
      <dgm:prSet phldrT="[Text]" custT="1"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en-US" sz="2400" b="1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Skills to formulate and implement reforms </a:t>
          </a:r>
        </a:p>
        <a:p>
          <a:pPr>
            <a:buFont typeface="Wingdings" panose="05000000000000000000" pitchFamily="2" charset="2"/>
            <a:buNone/>
          </a:pPr>
          <a:r>
            <a:rPr lang="en-US" sz="1800" b="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(temporary, long-term)</a:t>
          </a:r>
          <a:endParaRPr lang="en-US" sz="1800" dirty="0"/>
        </a:p>
      </dgm:t>
    </dgm:pt>
    <dgm:pt modelId="{DC011F26-8CF0-407A-AADE-998C7CC95391}" type="parTrans" cxnId="{3435FB50-2555-444D-BABA-3C750CFFA8AD}">
      <dgm:prSet/>
      <dgm:spPr/>
      <dgm:t>
        <a:bodyPr/>
        <a:lstStyle/>
        <a:p>
          <a:endParaRPr lang="en-US"/>
        </a:p>
      </dgm:t>
    </dgm:pt>
    <dgm:pt modelId="{0375E748-AF19-415C-B7B2-F7E8D8A6347E}" type="sibTrans" cxnId="{3435FB50-2555-444D-BABA-3C750CFFA8AD}">
      <dgm:prSet/>
      <dgm:spPr/>
      <dgm:t>
        <a:bodyPr/>
        <a:lstStyle/>
        <a:p>
          <a:endParaRPr lang="en-US"/>
        </a:p>
      </dgm:t>
    </dgm:pt>
    <dgm:pt modelId="{2073128A-E496-4370-92F5-5616E2F9A5A0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3600" b="1" dirty="0"/>
            <a:t>Staff</a:t>
          </a:r>
        </a:p>
      </dgm:t>
    </dgm:pt>
    <dgm:pt modelId="{F4610047-CD29-486C-849E-272BDFFCD5BC}" type="parTrans" cxnId="{4E93770B-E648-417C-9C3B-67E5547B69DF}">
      <dgm:prSet/>
      <dgm:spPr/>
      <dgm:t>
        <a:bodyPr/>
        <a:lstStyle/>
        <a:p>
          <a:endParaRPr lang="en-US"/>
        </a:p>
      </dgm:t>
    </dgm:pt>
    <dgm:pt modelId="{C4C83B17-9103-4F75-AC98-1EFD5FE79328}" type="sibTrans" cxnId="{4E93770B-E648-417C-9C3B-67E5547B69DF}">
      <dgm:prSet/>
      <dgm:spPr/>
      <dgm:t>
        <a:bodyPr/>
        <a:lstStyle/>
        <a:p>
          <a:endParaRPr lang="en-US"/>
        </a:p>
      </dgm:t>
    </dgm:pt>
    <dgm:pt modelId="{A7B09CFA-34EF-46C7-B2C7-F7DFFCD5865A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36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Structure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36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(fit-for-purpose)</a:t>
          </a:r>
        </a:p>
      </dgm:t>
    </dgm:pt>
    <dgm:pt modelId="{70287FE0-324A-4226-91B0-E2E30651CB3F}" type="parTrans" cxnId="{E32EB12C-4A48-4341-8BF0-4ED9FC073325}">
      <dgm:prSet/>
      <dgm:spPr/>
      <dgm:t>
        <a:bodyPr/>
        <a:lstStyle/>
        <a:p>
          <a:endParaRPr lang="en-US"/>
        </a:p>
      </dgm:t>
    </dgm:pt>
    <dgm:pt modelId="{81289736-9323-468D-83A2-33FAA6D3B818}" type="sibTrans" cxnId="{E32EB12C-4A48-4341-8BF0-4ED9FC073325}">
      <dgm:prSet/>
      <dgm:spPr/>
      <dgm:t>
        <a:bodyPr/>
        <a:lstStyle/>
        <a:p>
          <a:endParaRPr lang="en-US"/>
        </a:p>
      </dgm:t>
    </dgm:pt>
    <dgm:pt modelId="{9C88CB8B-712E-4EDD-8C12-F0E37062C1D3}">
      <dgm:prSet phldrT="[Text]" custT="1"/>
      <dgm:spPr/>
      <dgm:t>
        <a:bodyPr/>
        <a:lstStyle/>
        <a:p>
          <a:r>
            <a:rPr lang="en-US" sz="3600" b="1" dirty="0"/>
            <a:t>Budget</a:t>
          </a:r>
        </a:p>
      </dgm:t>
    </dgm:pt>
    <dgm:pt modelId="{1615B408-C7BB-412C-99B4-8831F4EE2936}" type="parTrans" cxnId="{A7A52802-2E15-4312-8B11-6F18BE5351DE}">
      <dgm:prSet/>
      <dgm:spPr/>
      <dgm:t>
        <a:bodyPr/>
        <a:lstStyle/>
        <a:p>
          <a:endParaRPr lang="en-US"/>
        </a:p>
      </dgm:t>
    </dgm:pt>
    <dgm:pt modelId="{60047F1E-4C66-44A3-9BFB-AC38A2D8783D}" type="sibTrans" cxnId="{A7A52802-2E15-4312-8B11-6F18BE5351DE}">
      <dgm:prSet/>
      <dgm:spPr/>
      <dgm:t>
        <a:bodyPr/>
        <a:lstStyle/>
        <a:p>
          <a:endParaRPr lang="en-US"/>
        </a:p>
      </dgm:t>
    </dgm:pt>
    <dgm:pt modelId="{E0088511-0525-4289-A7B1-9A9C88DFC074}" type="pres">
      <dgm:prSet presAssocID="{52F4C5C1-2140-4BE2-AD8F-788C855E3252}" presName="diagram" presStyleCnt="0">
        <dgm:presLayoutVars>
          <dgm:dir/>
          <dgm:resizeHandles val="exact"/>
        </dgm:presLayoutVars>
      </dgm:prSet>
      <dgm:spPr/>
    </dgm:pt>
    <dgm:pt modelId="{44DD8A3F-CF31-45A0-B1B2-8E3235FD669C}" type="pres">
      <dgm:prSet presAssocID="{87CFF482-3890-46F2-B6E6-FA2920F5466E}" presName="node" presStyleLbl="node1" presStyleIdx="0" presStyleCnt="6">
        <dgm:presLayoutVars>
          <dgm:bulletEnabled val="1"/>
        </dgm:presLayoutVars>
      </dgm:prSet>
      <dgm:spPr/>
    </dgm:pt>
    <dgm:pt modelId="{20AB5E68-B20D-4C6B-942B-2FA1866B2A17}" type="pres">
      <dgm:prSet presAssocID="{398D03B5-03F4-4FF7-BB69-D6287FF5A0F5}" presName="sibTrans" presStyleCnt="0"/>
      <dgm:spPr/>
    </dgm:pt>
    <dgm:pt modelId="{40CE3BE4-72E6-4F09-97A0-B3D215D23AAF}" type="pres">
      <dgm:prSet presAssocID="{BC192345-295A-43B5-AD06-3B8EEDB5BDD4}" presName="node" presStyleLbl="node1" presStyleIdx="1" presStyleCnt="6">
        <dgm:presLayoutVars>
          <dgm:bulletEnabled val="1"/>
        </dgm:presLayoutVars>
      </dgm:prSet>
      <dgm:spPr/>
    </dgm:pt>
    <dgm:pt modelId="{C8A6C1AC-38A6-43D7-A1A6-2AD23555E2A9}" type="pres">
      <dgm:prSet presAssocID="{6AAF4CAB-1500-4724-A45E-4E40477B808E}" presName="sibTrans" presStyleCnt="0"/>
      <dgm:spPr/>
    </dgm:pt>
    <dgm:pt modelId="{EC02C310-CB8C-44AB-9A56-1B4CCAA1B962}" type="pres">
      <dgm:prSet presAssocID="{A7B09CFA-34EF-46C7-B2C7-F7DFFCD5865A}" presName="node" presStyleLbl="node1" presStyleIdx="2" presStyleCnt="6" custLinFactNeighborY="717">
        <dgm:presLayoutVars>
          <dgm:bulletEnabled val="1"/>
        </dgm:presLayoutVars>
      </dgm:prSet>
      <dgm:spPr/>
    </dgm:pt>
    <dgm:pt modelId="{76D8FEE1-2879-4826-8AC5-97818FDBECA1}" type="pres">
      <dgm:prSet presAssocID="{81289736-9323-468D-83A2-33FAA6D3B818}" presName="sibTrans" presStyleCnt="0"/>
      <dgm:spPr/>
    </dgm:pt>
    <dgm:pt modelId="{7ACBEDEC-361A-4F27-B2C0-C90954F29063}" type="pres">
      <dgm:prSet presAssocID="{912F9A47-7CA5-4BF0-AA27-AAF06C79DB1F}" presName="node" presStyleLbl="node1" presStyleIdx="3" presStyleCnt="6">
        <dgm:presLayoutVars>
          <dgm:bulletEnabled val="1"/>
        </dgm:presLayoutVars>
      </dgm:prSet>
      <dgm:spPr/>
    </dgm:pt>
    <dgm:pt modelId="{B9B748F9-FC98-4A2E-BF82-57B11CCD2643}" type="pres">
      <dgm:prSet presAssocID="{0375E748-AF19-415C-B7B2-F7E8D8A6347E}" presName="sibTrans" presStyleCnt="0"/>
      <dgm:spPr/>
    </dgm:pt>
    <dgm:pt modelId="{8A580B91-5DCF-40CE-BACB-B514126DC879}" type="pres">
      <dgm:prSet presAssocID="{2073128A-E496-4370-92F5-5616E2F9A5A0}" presName="node" presStyleLbl="node1" presStyleIdx="4" presStyleCnt="6">
        <dgm:presLayoutVars>
          <dgm:bulletEnabled val="1"/>
        </dgm:presLayoutVars>
      </dgm:prSet>
      <dgm:spPr/>
    </dgm:pt>
    <dgm:pt modelId="{15357838-DB34-4812-845D-95ACBAA9A112}" type="pres">
      <dgm:prSet presAssocID="{C4C83B17-9103-4F75-AC98-1EFD5FE79328}" presName="sibTrans" presStyleCnt="0"/>
      <dgm:spPr/>
    </dgm:pt>
    <dgm:pt modelId="{9AEFB4AA-646F-47F9-B03F-CF931F6B74B4}" type="pres">
      <dgm:prSet presAssocID="{9C88CB8B-712E-4EDD-8C12-F0E37062C1D3}" presName="node" presStyleLbl="node1" presStyleIdx="5" presStyleCnt="6">
        <dgm:presLayoutVars>
          <dgm:bulletEnabled val="1"/>
        </dgm:presLayoutVars>
      </dgm:prSet>
      <dgm:spPr/>
    </dgm:pt>
  </dgm:ptLst>
  <dgm:cxnLst>
    <dgm:cxn modelId="{A7A52802-2E15-4312-8B11-6F18BE5351DE}" srcId="{52F4C5C1-2140-4BE2-AD8F-788C855E3252}" destId="{9C88CB8B-712E-4EDD-8C12-F0E37062C1D3}" srcOrd="5" destOrd="0" parTransId="{1615B408-C7BB-412C-99B4-8831F4EE2936}" sibTransId="{60047F1E-4C66-44A3-9BFB-AC38A2D8783D}"/>
    <dgm:cxn modelId="{4E93770B-E648-417C-9C3B-67E5547B69DF}" srcId="{52F4C5C1-2140-4BE2-AD8F-788C855E3252}" destId="{2073128A-E496-4370-92F5-5616E2F9A5A0}" srcOrd="4" destOrd="0" parTransId="{F4610047-CD29-486C-849E-272BDFFCD5BC}" sibTransId="{C4C83B17-9103-4F75-AC98-1EFD5FE79328}"/>
    <dgm:cxn modelId="{2EB4090C-BBC2-4C0B-88AF-51CC02ABAD1A}" type="presOf" srcId="{A7B09CFA-34EF-46C7-B2C7-F7DFFCD5865A}" destId="{EC02C310-CB8C-44AB-9A56-1B4CCAA1B962}" srcOrd="0" destOrd="0" presId="urn:microsoft.com/office/officeart/2005/8/layout/default"/>
    <dgm:cxn modelId="{E32EB12C-4A48-4341-8BF0-4ED9FC073325}" srcId="{52F4C5C1-2140-4BE2-AD8F-788C855E3252}" destId="{A7B09CFA-34EF-46C7-B2C7-F7DFFCD5865A}" srcOrd="2" destOrd="0" parTransId="{70287FE0-324A-4226-91B0-E2E30651CB3F}" sibTransId="{81289736-9323-468D-83A2-33FAA6D3B818}"/>
    <dgm:cxn modelId="{14AB5A33-5261-4DB5-A32D-3C4102E762AF}" type="presOf" srcId="{BC192345-295A-43B5-AD06-3B8EEDB5BDD4}" destId="{40CE3BE4-72E6-4F09-97A0-B3D215D23AAF}" srcOrd="0" destOrd="0" presId="urn:microsoft.com/office/officeart/2005/8/layout/default"/>
    <dgm:cxn modelId="{3435FB50-2555-444D-BABA-3C750CFFA8AD}" srcId="{52F4C5C1-2140-4BE2-AD8F-788C855E3252}" destId="{912F9A47-7CA5-4BF0-AA27-AAF06C79DB1F}" srcOrd="3" destOrd="0" parTransId="{DC011F26-8CF0-407A-AADE-998C7CC95391}" sibTransId="{0375E748-AF19-415C-B7B2-F7E8D8A6347E}"/>
    <dgm:cxn modelId="{21DF606B-4C06-4A63-8A57-2921217205F3}" srcId="{52F4C5C1-2140-4BE2-AD8F-788C855E3252}" destId="{87CFF482-3890-46F2-B6E6-FA2920F5466E}" srcOrd="0" destOrd="0" parTransId="{1C372A72-B687-4FA3-A52F-1600E8073741}" sibTransId="{398D03B5-03F4-4FF7-BB69-D6287FF5A0F5}"/>
    <dgm:cxn modelId="{227E9178-5EB3-4DC3-8FED-BD3F5D95C368}" type="presOf" srcId="{912F9A47-7CA5-4BF0-AA27-AAF06C79DB1F}" destId="{7ACBEDEC-361A-4F27-B2C0-C90954F29063}" srcOrd="0" destOrd="0" presId="urn:microsoft.com/office/officeart/2005/8/layout/default"/>
    <dgm:cxn modelId="{88B17F7D-E3CF-47AE-BC6D-EA9F488C10DD}" type="presOf" srcId="{52F4C5C1-2140-4BE2-AD8F-788C855E3252}" destId="{E0088511-0525-4289-A7B1-9A9C88DFC074}" srcOrd="0" destOrd="0" presId="urn:microsoft.com/office/officeart/2005/8/layout/default"/>
    <dgm:cxn modelId="{70BC7980-3C4E-4EFD-9DE2-1499B0C23942}" type="presOf" srcId="{2073128A-E496-4370-92F5-5616E2F9A5A0}" destId="{8A580B91-5DCF-40CE-BACB-B514126DC879}" srcOrd="0" destOrd="0" presId="urn:microsoft.com/office/officeart/2005/8/layout/default"/>
    <dgm:cxn modelId="{2FA0F58A-DDF9-4D0B-BA87-42C3391A7135}" type="presOf" srcId="{9C88CB8B-712E-4EDD-8C12-F0E37062C1D3}" destId="{9AEFB4AA-646F-47F9-B03F-CF931F6B74B4}" srcOrd="0" destOrd="0" presId="urn:microsoft.com/office/officeart/2005/8/layout/default"/>
    <dgm:cxn modelId="{FB9B9099-940E-4195-94A6-34F03DC9E646}" srcId="{52F4C5C1-2140-4BE2-AD8F-788C855E3252}" destId="{BC192345-295A-43B5-AD06-3B8EEDB5BDD4}" srcOrd="1" destOrd="0" parTransId="{5F09C742-445A-460D-B6F1-89125619001D}" sibTransId="{6AAF4CAB-1500-4724-A45E-4E40477B808E}"/>
    <dgm:cxn modelId="{2D07AAA0-A66A-4C60-8007-BAB3B296BFB4}" type="presOf" srcId="{87CFF482-3890-46F2-B6E6-FA2920F5466E}" destId="{44DD8A3F-CF31-45A0-B1B2-8E3235FD669C}" srcOrd="0" destOrd="0" presId="urn:microsoft.com/office/officeart/2005/8/layout/default"/>
    <dgm:cxn modelId="{6A7D339F-A4E7-455A-8318-B634DFD26D4C}" type="presParOf" srcId="{E0088511-0525-4289-A7B1-9A9C88DFC074}" destId="{44DD8A3F-CF31-45A0-B1B2-8E3235FD669C}" srcOrd="0" destOrd="0" presId="urn:microsoft.com/office/officeart/2005/8/layout/default"/>
    <dgm:cxn modelId="{90D43417-A841-42A6-8A6D-056E5C4B79B2}" type="presParOf" srcId="{E0088511-0525-4289-A7B1-9A9C88DFC074}" destId="{20AB5E68-B20D-4C6B-942B-2FA1866B2A17}" srcOrd="1" destOrd="0" presId="urn:microsoft.com/office/officeart/2005/8/layout/default"/>
    <dgm:cxn modelId="{C4F0FCD1-8757-48A8-9B59-00884D229986}" type="presParOf" srcId="{E0088511-0525-4289-A7B1-9A9C88DFC074}" destId="{40CE3BE4-72E6-4F09-97A0-B3D215D23AAF}" srcOrd="2" destOrd="0" presId="urn:microsoft.com/office/officeart/2005/8/layout/default"/>
    <dgm:cxn modelId="{AD9E2A85-9360-457D-BD15-AE5C85352B49}" type="presParOf" srcId="{E0088511-0525-4289-A7B1-9A9C88DFC074}" destId="{C8A6C1AC-38A6-43D7-A1A6-2AD23555E2A9}" srcOrd="3" destOrd="0" presId="urn:microsoft.com/office/officeart/2005/8/layout/default"/>
    <dgm:cxn modelId="{BF1F9C7E-ABA4-4E6D-9412-47A35E3511A5}" type="presParOf" srcId="{E0088511-0525-4289-A7B1-9A9C88DFC074}" destId="{EC02C310-CB8C-44AB-9A56-1B4CCAA1B962}" srcOrd="4" destOrd="0" presId="urn:microsoft.com/office/officeart/2005/8/layout/default"/>
    <dgm:cxn modelId="{8F11DEC7-C6F4-42FB-BF87-79085FF3FC3B}" type="presParOf" srcId="{E0088511-0525-4289-A7B1-9A9C88DFC074}" destId="{76D8FEE1-2879-4826-8AC5-97818FDBECA1}" srcOrd="5" destOrd="0" presId="urn:microsoft.com/office/officeart/2005/8/layout/default"/>
    <dgm:cxn modelId="{D4FDC66D-3692-47AC-8355-4D54A28D971A}" type="presParOf" srcId="{E0088511-0525-4289-A7B1-9A9C88DFC074}" destId="{7ACBEDEC-361A-4F27-B2C0-C90954F29063}" srcOrd="6" destOrd="0" presId="urn:microsoft.com/office/officeart/2005/8/layout/default"/>
    <dgm:cxn modelId="{034FE33B-3F9D-4EDE-BA19-421893A420EF}" type="presParOf" srcId="{E0088511-0525-4289-A7B1-9A9C88DFC074}" destId="{B9B748F9-FC98-4A2E-BF82-57B11CCD2643}" srcOrd="7" destOrd="0" presId="urn:microsoft.com/office/officeart/2005/8/layout/default"/>
    <dgm:cxn modelId="{1A9E18B3-8A7B-4F40-9D31-3BFE4138A503}" type="presParOf" srcId="{E0088511-0525-4289-A7B1-9A9C88DFC074}" destId="{8A580B91-5DCF-40CE-BACB-B514126DC879}" srcOrd="8" destOrd="0" presId="urn:microsoft.com/office/officeart/2005/8/layout/default"/>
    <dgm:cxn modelId="{0FD73E54-BBF3-48E1-BB10-91468E6E58C6}" type="presParOf" srcId="{E0088511-0525-4289-A7B1-9A9C88DFC074}" destId="{15357838-DB34-4812-845D-95ACBAA9A112}" srcOrd="9" destOrd="0" presId="urn:microsoft.com/office/officeart/2005/8/layout/default"/>
    <dgm:cxn modelId="{AED622BB-EAB5-484E-9763-D2E4AAC3A5A0}" type="presParOf" srcId="{E0088511-0525-4289-A7B1-9A9C88DFC074}" destId="{9AEFB4AA-646F-47F9-B03F-CF931F6B74B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8D0F78-AED2-44B9-B162-FB28B431BDE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940DA4-F5CC-4FA4-AE7C-27B4228F33FE}">
      <dgm:prSet/>
      <dgm:spPr/>
      <dgm:t>
        <a:bodyPr/>
        <a:lstStyle/>
        <a:p>
          <a:r>
            <a:rPr lang="en-US" b="1" dirty="0"/>
            <a:t>STABILIZATION</a:t>
          </a:r>
        </a:p>
        <a:p>
          <a:r>
            <a:rPr lang="en-US" dirty="0"/>
            <a:t>Financing the continued presence and strengthening of the state apparatus, with regular, timely and accountable payment of salaries</a:t>
          </a:r>
        </a:p>
      </dgm:t>
    </dgm:pt>
    <dgm:pt modelId="{3E6378D1-0E13-438B-84AA-97B41F681BC0}" type="parTrans" cxnId="{78306366-DE68-41CC-8487-8ABF24323D70}">
      <dgm:prSet/>
      <dgm:spPr/>
      <dgm:t>
        <a:bodyPr/>
        <a:lstStyle/>
        <a:p>
          <a:endParaRPr lang="en-US"/>
        </a:p>
      </dgm:t>
    </dgm:pt>
    <dgm:pt modelId="{56F7B5A8-4D23-44B6-AF69-28BA9FB85907}" type="sibTrans" cxnId="{78306366-DE68-41CC-8487-8ABF24323D70}">
      <dgm:prSet/>
      <dgm:spPr/>
      <dgm:t>
        <a:bodyPr/>
        <a:lstStyle/>
        <a:p>
          <a:endParaRPr lang="en-US"/>
        </a:p>
      </dgm:t>
    </dgm:pt>
    <dgm:pt modelId="{15101225-69C7-4A23-AAF4-5E35F3560FFF}">
      <dgm:prSet/>
      <dgm:spPr/>
      <dgm:t>
        <a:bodyPr/>
        <a:lstStyle/>
        <a:p>
          <a:r>
            <a:rPr lang="en-US" b="1" dirty="0"/>
            <a:t>REFORM</a:t>
          </a:r>
        </a:p>
        <a:p>
          <a:r>
            <a:rPr lang="en-US" dirty="0"/>
            <a:t>Supporting and incentivizing key administrative/policy reforms</a:t>
          </a:r>
        </a:p>
      </dgm:t>
    </dgm:pt>
    <dgm:pt modelId="{342646A3-C616-4B86-9A27-419E5416660E}" type="parTrans" cxnId="{824B5A2F-6116-4661-87DE-9483225EA6CD}">
      <dgm:prSet/>
      <dgm:spPr/>
      <dgm:t>
        <a:bodyPr/>
        <a:lstStyle/>
        <a:p>
          <a:endParaRPr lang="en-US"/>
        </a:p>
      </dgm:t>
    </dgm:pt>
    <dgm:pt modelId="{05C9EC62-3320-4DE5-B0E7-96F39B6164CC}" type="sibTrans" cxnId="{824B5A2F-6116-4661-87DE-9483225EA6CD}">
      <dgm:prSet/>
      <dgm:spPr/>
      <dgm:t>
        <a:bodyPr/>
        <a:lstStyle/>
        <a:p>
          <a:endParaRPr lang="en-US"/>
        </a:p>
      </dgm:t>
    </dgm:pt>
    <dgm:pt modelId="{8946CC9A-09C9-4F39-9F6D-C5AC61BB403B}">
      <dgm:prSet/>
      <dgm:spPr/>
      <dgm:t>
        <a:bodyPr/>
        <a:lstStyle/>
        <a:p>
          <a:r>
            <a:rPr lang="en-US" b="1" dirty="0"/>
            <a:t>COHERENCE AND TRUST</a:t>
          </a:r>
        </a:p>
        <a:p>
          <a:r>
            <a:rPr lang="en-US" dirty="0"/>
            <a:t>Supporting the fiscal federalism agenda </a:t>
          </a:r>
        </a:p>
      </dgm:t>
    </dgm:pt>
    <dgm:pt modelId="{B302DE33-7163-4924-939E-F2AB08485FA0}" type="parTrans" cxnId="{570C38FC-8716-4BBC-B644-63443BCC5669}">
      <dgm:prSet/>
      <dgm:spPr/>
      <dgm:t>
        <a:bodyPr/>
        <a:lstStyle/>
        <a:p>
          <a:endParaRPr lang="en-US"/>
        </a:p>
      </dgm:t>
    </dgm:pt>
    <dgm:pt modelId="{419EB21B-4E22-493D-9EDB-2E001A7CD2AF}" type="sibTrans" cxnId="{570C38FC-8716-4BBC-B644-63443BCC5669}">
      <dgm:prSet/>
      <dgm:spPr/>
      <dgm:t>
        <a:bodyPr/>
        <a:lstStyle/>
        <a:p>
          <a:endParaRPr lang="en-US"/>
        </a:p>
      </dgm:t>
    </dgm:pt>
    <dgm:pt modelId="{D12D6F31-0475-4F00-B613-C31F0134901A}">
      <dgm:prSet/>
      <dgm:spPr/>
      <dgm:t>
        <a:bodyPr/>
        <a:lstStyle/>
        <a:p>
          <a:r>
            <a:rPr lang="en-US" b="1" dirty="0"/>
            <a:t>BASIC SERVICES</a:t>
          </a:r>
          <a:endParaRPr lang="en-US" dirty="0"/>
        </a:p>
        <a:p>
          <a:r>
            <a:rPr lang="en-US" dirty="0"/>
            <a:t>re-establishing the state as a provider of basic services</a:t>
          </a:r>
        </a:p>
      </dgm:t>
    </dgm:pt>
    <dgm:pt modelId="{B32A494E-E6A7-469F-9BF3-1A833FB71CF0}" type="parTrans" cxnId="{A7DA4019-6B34-42EA-AB12-A792D9858FEE}">
      <dgm:prSet/>
      <dgm:spPr/>
      <dgm:t>
        <a:bodyPr/>
        <a:lstStyle/>
        <a:p>
          <a:endParaRPr lang="en-US"/>
        </a:p>
      </dgm:t>
    </dgm:pt>
    <dgm:pt modelId="{75FC5612-FF00-4CA4-A988-D62637871FC7}" type="sibTrans" cxnId="{A7DA4019-6B34-42EA-AB12-A792D9858FEE}">
      <dgm:prSet/>
      <dgm:spPr/>
      <dgm:t>
        <a:bodyPr/>
        <a:lstStyle/>
        <a:p>
          <a:endParaRPr lang="en-US"/>
        </a:p>
      </dgm:t>
    </dgm:pt>
    <dgm:pt modelId="{F6C25C5A-F5C3-4628-BEED-93505DB2BD85}">
      <dgm:prSet/>
      <dgm:spPr/>
      <dgm:t>
        <a:bodyPr/>
        <a:lstStyle/>
        <a:p>
          <a:r>
            <a:rPr lang="en-US" b="1" dirty="0"/>
            <a:t>BRINGING FUNDS ON-SYSTEM</a:t>
          </a:r>
          <a:endParaRPr lang="en-US" dirty="0"/>
        </a:p>
        <a:p>
          <a:r>
            <a:rPr lang="en-US" dirty="0"/>
            <a:t>Use of country systems to build basic education and health service delivery </a:t>
          </a:r>
        </a:p>
      </dgm:t>
    </dgm:pt>
    <dgm:pt modelId="{BE00428C-520A-4433-8C2A-2535FAB168D3}" type="parTrans" cxnId="{6D7BA70C-5D44-41D8-B3BD-BD0B40F0E217}">
      <dgm:prSet/>
      <dgm:spPr/>
      <dgm:t>
        <a:bodyPr/>
        <a:lstStyle/>
        <a:p>
          <a:endParaRPr lang="en-US"/>
        </a:p>
      </dgm:t>
    </dgm:pt>
    <dgm:pt modelId="{F7F9E3C0-8A93-43AF-B819-89AEE4FA1231}" type="sibTrans" cxnId="{6D7BA70C-5D44-41D8-B3BD-BD0B40F0E217}">
      <dgm:prSet/>
      <dgm:spPr/>
      <dgm:t>
        <a:bodyPr/>
        <a:lstStyle/>
        <a:p>
          <a:endParaRPr lang="en-US"/>
        </a:p>
      </dgm:t>
    </dgm:pt>
    <dgm:pt modelId="{E1319D03-EE29-4274-8997-F027EA159F0C}">
      <dgm:prSet/>
      <dgm:spPr/>
      <dgm:t>
        <a:bodyPr/>
        <a:lstStyle/>
        <a:p>
          <a:r>
            <a:rPr lang="en-US" b="1" dirty="0"/>
            <a:t>PROACTIVE CITIZEN ENGAGEMENT </a:t>
          </a:r>
        </a:p>
        <a:p>
          <a:r>
            <a:rPr lang="en-US" dirty="0"/>
            <a:t>Sensitizing communities on government-led service delivery and course correcting based on feedback</a:t>
          </a:r>
        </a:p>
      </dgm:t>
    </dgm:pt>
    <dgm:pt modelId="{7901812C-0347-4768-BEFA-014D457C2639}" type="parTrans" cxnId="{B9C4E83B-260F-4F28-85B8-6F951D9ECD69}">
      <dgm:prSet/>
      <dgm:spPr/>
      <dgm:t>
        <a:bodyPr/>
        <a:lstStyle/>
        <a:p>
          <a:endParaRPr lang="en-US"/>
        </a:p>
      </dgm:t>
    </dgm:pt>
    <dgm:pt modelId="{4EDFA4C9-BC15-4346-9582-3CC4410C6F77}" type="sibTrans" cxnId="{B9C4E83B-260F-4F28-85B8-6F951D9ECD69}">
      <dgm:prSet/>
      <dgm:spPr/>
      <dgm:t>
        <a:bodyPr/>
        <a:lstStyle/>
        <a:p>
          <a:endParaRPr lang="en-US"/>
        </a:p>
      </dgm:t>
    </dgm:pt>
    <dgm:pt modelId="{5E83F2E5-E7A0-46D4-8F5B-965B5AB11F75}" type="pres">
      <dgm:prSet presAssocID="{6F8D0F78-AED2-44B9-B162-FB28B431BDEB}" presName="diagram" presStyleCnt="0">
        <dgm:presLayoutVars>
          <dgm:dir/>
          <dgm:resizeHandles val="exact"/>
        </dgm:presLayoutVars>
      </dgm:prSet>
      <dgm:spPr/>
    </dgm:pt>
    <dgm:pt modelId="{B1C70976-8841-422E-AC5C-37AD6DCA39C1}" type="pres">
      <dgm:prSet presAssocID="{F6940DA4-F5CC-4FA4-AE7C-27B4228F33FE}" presName="node" presStyleLbl="node1" presStyleIdx="0" presStyleCnt="6">
        <dgm:presLayoutVars>
          <dgm:bulletEnabled val="1"/>
        </dgm:presLayoutVars>
      </dgm:prSet>
      <dgm:spPr/>
    </dgm:pt>
    <dgm:pt modelId="{6115485A-573A-4EC9-84DD-2EE1D25E85F6}" type="pres">
      <dgm:prSet presAssocID="{56F7B5A8-4D23-44B6-AF69-28BA9FB85907}" presName="sibTrans" presStyleCnt="0"/>
      <dgm:spPr/>
    </dgm:pt>
    <dgm:pt modelId="{129977E9-3645-4325-844E-0F88F4491675}" type="pres">
      <dgm:prSet presAssocID="{15101225-69C7-4A23-AAF4-5E35F3560FFF}" presName="node" presStyleLbl="node1" presStyleIdx="1" presStyleCnt="6">
        <dgm:presLayoutVars>
          <dgm:bulletEnabled val="1"/>
        </dgm:presLayoutVars>
      </dgm:prSet>
      <dgm:spPr/>
    </dgm:pt>
    <dgm:pt modelId="{6137F4D6-BA1F-44DC-8803-8939CF93C1CF}" type="pres">
      <dgm:prSet presAssocID="{05C9EC62-3320-4DE5-B0E7-96F39B6164CC}" presName="sibTrans" presStyleCnt="0"/>
      <dgm:spPr/>
    </dgm:pt>
    <dgm:pt modelId="{BE747BA3-4956-4E1B-BFCB-8573353932D6}" type="pres">
      <dgm:prSet presAssocID="{8946CC9A-09C9-4F39-9F6D-C5AC61BB403B}" presName="node" presStyleLbl="node1" presStyleIdx="2" presStyleCnt="6">
        <dgm:presLayoutVars>
          <dgm:bulletEnabled val="1"/>
        </dgm:presLayoutVars>
      </dgm:prSet>
      <dgm:spPr/>
    </dgm:pt>
    <dgm:pt modelId="{F83D4FA7-5A8C-4BE5-BFAA-5C655F2E8440}" type="pres">
      <dgm:prSet presAssocID="{419EB21B-4E22-493D-9EDB-2E001A7CD2AF}" presName="sibTrans" presStyleCnt="0"/>
      <dgm:spPr/>
    </dgm:pt>
    <dgm:pt modelId="{2DBF3DF0-074A-4320-9EBA-151B3DF478B5}" type="pres">
      <dgm:prSet presAssocID="{D12D6F31-0475-4F00-B613-C31F0134901A}" presName="node" presStyleLbl="node1" presStyleIdx="3" presStyleCnt="6">
        <dgm:presLayoutVars>
          <dgm:bulletEnabled val="1"/>
        </dgm:presLayoutVars>
      </dgm:prSet>
      <dgm:spPr/>
    </dgm:pt>
    <dgm:pt modelId="{0E43C0F2-0BC8-48CD-834D-E7CF69745EEF}" type="pres">
      <dgm:prSet presAssocID="{75FC5612-FF00-4CA4-A988-D62637871FC7}" presName="sibTrans" presStyleCnt="0"/>
      <dgm:spPr/>
    </dgm:pt>
    <dgm:pt modelId="{DEF5D0E7-4779-4E4D-B0D8-8BBDE1BE1846}" type="pres">
      <dgm:prSet presAssocID="{F6C25C5A-F5C3-4628-BEED-93505DB2BD85}" presName="node" presStyleLbl="node1" presStyleIdx="4" presStyleCnt="6">
        <dgm:presLayoutVars>
          <dgm:bulletEnabled val="1"/>
        </dgm:presLayoutVars>
      </dgm:prSet>
      <dgm:spPr/>
    </dgm:pt>
    <dgm:pt modelId="{5B833DA0-9429-4065-842F-53B1B1F6B824}" type="pres">
      <dgm:prSet presAssocID="{F7F9E3C0-8A93-43AF-B819-89AEE4FA1231}" presName="sibTrans" presStyleCnt="0"/>
      <dgm:spPr/>
    </dgm:pt>
    <dgm:pt modelId="{D8CE48A4-25F2-4D90-826A-C37B267E7E99}" type="pres">
      <dgm:prSet presAssocID="{E1319D03-EE29-4274-8997-F027EA159F0C}" presName="node" presStyleLbl="node1" presStyleIdx="5" presStyleCnt="6">
        <dgm:presLayoutVars>
          <dgm:bulletEnabled val="1"/>
        </dgm:presLayoutVars>
      </dgm:prSet>
      <dgm:spPr/>
    </dgm:pt>
  </dgm:ptLst>
  <dgm:cxnLst>
    <dgm:cxn modelId="{6D7BA70C-5D44-41D8-B3BD-BD0B40F0E217}" srcId="{6F8D0F78-AED2-44B9-B162-FB28B431BDEB}" destId="{F6C25C5A-F5C3-4628-BEED-93505DB2BD85}" srcOrd="4" destOrd="0" parTransId="{BE00428C-520A-4433-8C2A-2535FAB168D3}" sibTransId="{F7F9E3C0-8A93-43AF-B819-89AEE4FA1231}"/>
    <dgm:cxn modelId="{A7DA4019-6B34-42EA-AB12-A792D9858FEE}" srcId="{6F8D0F78-AED2-44B9-B162-FB28B431BDEB}" destId="{D12D6F31-0475-4F00-B613-C31F0134901A}" srcOrd="3" destOrd="0" parTransId="{B32A494E-E6A7-469F-9BF3-1A833FB71CF0}" sibTransId="{75FC5612-FF00-4CA4-A988-D62637871FC7}"/>
    <dgm:cxn modelId="{824B5A2F-6116-4661-87DE-9483225EA6CD}" srcId="{6F8D0F78-AED2-44B9-B162-FB28B431BDEB}" destId="{15101225-69C7-4A23-AAF4-5E35F3560FFF}" srcOrd="1" destOrd="0" parTransId="{342646A3-C616-4B86-9A27-419E5416660E}" sibTransId="{05C9EC62-3320-4DE5-B0E7-96F39B6164CC}"/>
    <dgm:cxn modelId="{B9C4E83B-260F-4F28-85B8-6F951D9ECD69}" srcId="{6F8D0F78-AED2-44B9-B162-FB28B431BDEB}" destId="{E1319D03-EE29-4274-8997-F027EA159F0C}" srcOrd="5" destOrd="0" parTransId="{7901812C-0347-4768-BEFA-014D457C2639}" sibTransId="{4EDFA4C9-BC15-4346-9582-3CC4410C6F77}"/>
    <dgm:cxn modelId="{C68FF44E-3DE8-47EE-8E9E-2BD288A40E66}" type="presOf" srcId="{F6940DA4-F5CC-4FA4-AE7C-27B4228F33FE}" destId="{B1C70976-8841-422E-AC5C-37AD6DCA39C1}" srcOrd="0" destOrd="0" presId="urn:microsoft.com/office/officeart/2005/8/layout/default"/>
    <dgm:cxn modelId="{78306366-DE68-41CC-8487-8ABF24323D70}" srcId="{6F8D0F78-AED2-44B9-B162-FB28B431BDEB}" destId="{F6940DA4-F5CC-4FA4-AE7C-27B4228F33FE}" srcOrd="0" destOrd="0" parTransId="{3E6378D1-0E13-438B-84AA-97B41F681BC0}" sibTransId="{56F7B5A8-4D23-44B6-AF69-28BA9FB85907}"/>
    <dgm:cxn modelId="{5C6A8875-CCC5-40C1-AEC1-B057B5D44C1C}" type="presOf" srcId="{8946CC9A-09C9-4F39-9F6D-C5AC61BB403B}" destId="{BE747BA3-4956-4E1B-BFCB-8573353932D6}" srcOrd="0" destOrd="0" presId="urn:microsoft.com/office/officeart/2005/8/layout/default"/>
    <dgm:cxn modelId="{63FB397E-BEB0-4965-AEA9-BBE1E95FB367}" type="presOf" srcId="{E1319D03-EE29-4274-8997-F027EA159F0C}" destId="{D8CE48A4-25F2-4D90-826A-C37B267E7E99}" srcOrd="0" destOrd="0" presId="urn:microsoft.com/office/officeart/2005/8/layout/default"/>
    <dgm:cxn modelId="{D3FB797E-390C-4866-B74D-EAD37C8470D9}" type="presOf" srcId="{F6C25C5A-F5C3-4628-BEED-93505DB2BD85}" destId="{DEF5D0E7-4779-4E4D-B0D8-8BBDE1BE1846}" srcOrd="0" destOrd="0" presId="urn:microsoft.com/office/officeart/2005/8/layout/default"/>
    <dgm:cxn modelId="{F19C048B-1C8A-46B2-8AC0-7CB2DDA8B9F3}" type="presOf" srcId="{15101225-69C7-4A23-AAF4-5E35F3560FFF}" destId="{129977E9-3645-4325-844E-0F88F4491675}" srcOrd="0" destOrd="0" presId="urn:microsoft.com/office/officeart/2005/8/layout/default"/>
    <dgm:cxn modelId="{E72C9CC0-66AE-44DE-AE8B-BF4A9F579BDE}" type="presOf" srcId="{D12D6F31-0475-4F00-B613-C31F0134901A}" destId="{2DBF3DF0-074A-4320-9EBA-151B3DF478B5}" srcOrd="0" destOrd="0" presId="urn:microsoft.com/office/officeart/2005/8/layout/default"/>
    <dgm:cxn modelId="{6931F3D3-E940-4321-8ADC-F8E74055FE19}" type="presOf" srcId="{6F8D0F78-AED2-44B9-B162-FB28B431BDEB}" destId="{5E83F2E5-E7A0-46D4-8F5B-965B5AB11F75}" srcOrd="0" destOrd="0" presId="urn:microsoft.com/office/officeart/2005/8/layout/default"/>
    <dgm:cxn modelId="{570C38FC-8716-4BBC-B644-63443BCC5669}" srcId="{6F8D0F78-AED2-44B9-B162-FB28B431BDEB}" destId="{8946CC9A-09C9-4F39-9F6D-C5AC61BB403B}" srcOrd="2" destOrd="0" parTransId="{B302DE33-7163-4924-939E-F2AB08485FA0}" sibTransId="{419EB21B-4E22-493D-9EDB-2E001A7CD2AF}"/>
    <dgm:cxn modelId="{BF0ED4F4-816C-4BD8-8B3A-6EABC08EA708}" type="presParOf" srcId="{5E83F2E5-E7A0-46D4-8F5B-965B5AB11F75}" destId="{B1C70976-8841-422E-AC5C-37AD6DCA39C1}" srcOrd="0" destOrd="0" presId="urn:microsoft.com/office/officeart/2005/8/layout/default"/>
    <dgm:cxn modelId="{3E74B9C1-DB2B-4454-958E-2635351A0116}" type="presParOf" srcId="{5E83F2E5-E7A0-46D4-8F5B-965B5AB11F75}" destId="{6115485A-573A-4EC9-84DD-2EE1D25E85F6}" srcOrd="1" destOrd="0" presId="urn:microsoft.com/office/officeart/2005/8/layout/default"/>
    <dgm:cxn modelId="{C4D8EAF7-A51B-4154-B3C8-E9800865D74B}" type="presParOf" srcId="{5E83F2E5-E7A0-46D4-8F5B-965B5AB11F75}" destId="{129977E9-3645-4325-844E-0F88F4491675}" srcOrd="2" destOrd="0" presId="urn:microsoft.com/office/officeart/2005/8/layout/default"/>
    <dgm:cxn modelId="{A211BA97-9BE7-4505-80D7-85A3EAD46055}" type="presParOf" srcId="{5E83F2E5-E7A0-46D4-8F5B-965B5AB11F75}" destId="{6137F4D6-BA1F-44DC-8803-8939CF93C1CF}" srcOrd="3" destOrd="0" presId="urn:microsoft.com/office/officeart/2005/8/layout/default"/>
    <dgm:cxn modelId="{3F375D9C-5985-4180-A97E-C11BA5021BF5}" type="presParOf" srcId="{5E83F2E5-E7A0-46D4-8F5B-965B5AB11F75}" destId="{BE747BA3-4956-4E1B-BFCB-8573353932D6}" srcOrd="4" destOrd="0" presId="urn:microsoft.com/office/officeart/2005/8/layout/default"/>
    <dgm:cxn modelId="{41886885-E0AB-4E76-8705-77C1AB355650}" type="presParOf" srcId="{5E83F2E5-E7A0-46D4-8F5B-965B5AB11F75}" destId="{F83D4FA7-5A8C-4BE5-BFAA-5C655F2E8440}" srcOrd="5" destOrd="0" presId="urn:microsoft.com/office/officeart/2005/8/layout/default"/>
    <dgm:cxn modelId="{3E9F3B88-6AFF-498E-9BE3-E8213405F49A}" type="presParOf" srcId="{5E83F2E5-E7A0-46D4-8F5B-965B5AB11F75}" destId="{2DBF3DF0-074A-4320-9EBA-151B3DF478B5}" srcOrd="6" destOrd="0" presId="urn:microsoft.com/office/officeart/2005/8/layout/default"/>
    <dgm:cxn modelId="{01BF1649-4AF0-44E8-A50B-FEF6BCA755B5}" type="presParOf" srcId="{5E83F2E5-E7A0-46D4-8F5B-965B5AB11F75}" destId="{0E43C0F2-0BC8-48CD-834D-E7CF69745EEF}" srcOrd="7" destOrd="0" presId="urn:microsoft.com/office/officeart/2005/8/layout/default"/>
    <dgm:cxn modelId="{ECB00505-26BB-42FC-BA69-6A82F7F00E3C}" type="presParOf" srcId="{5E83F2E5-E7A0-46D4-8F5B-965B5AB11F75}" destId="{DEF5D0E7-4779-4E4D-B0D8-8BBDE1BE1846}" srcOrd="8" destOrd="0" presId="urn:microsoft.com/office/officeart/2005/8/layout/default"/>
    <dgm:cxn modelId="{402A7BD9-040B-4927-A587-C9EBD4126393}" type="presParOf" srcId="{5E83F2E5-E7A0-46D4-8F5B-965B5AB11F75}" destId="{5B833DA0-9429-4065-842F-53B1B1F6B824}" srcOrd="9" destOrd="0" presId="urn:microsoft.com/office/officeart/2005/8/layout/default"/>
    <dgm:cxn modelId="{3A027C00-0519-4729-AF96-CED8C766CB6B}" type="presParOf" srcId="{5E83F2E5-E7A0-46D4-8F5B-965B5AB11F75}" destId="{D8CE48A4-25F2-4D90-826A-C37B267E7E9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D8A3F-CF31-45A0-B1B2-8E3235FD669C}">
      <dsp:nvSpPr>
        <dsp:cNvPr id="0" name=""/>
        <dsp:cNvSpPr/>
      </dsp:nvSpPr>
      <dsp:spPr>
        <a:xfrm>
          <a:off x="994605" y="1117"/>
          <a:ext cx="3096522" cy="1857913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Mandate</a:t>
          </a:r>
        </a:p>
      </dsp:txBody>
      <dsp:txXfrm>
        <a:off x="994605" y="1117"/>
        <a:ext cx="3096522" cy="1857913"/>
      </dsp:txXfrm>
    </dsp:sp>
    <dsp:sp modelId="{40CE3BE4-72E6-4F09-97A0-B3D215D23AAF}">
      <dsp:nvSpPr>
        <dsp:cNvPr id="0" name=""/>
        <dsp:cNvSpPr/>
      </dsp:nvSpPr>
      <dsp:spPr>
        <a:xfrm>
          <a:off x="4400780" y="1117"/>
          <a:ext cx="3096522" cy="1857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Function</a:t>
          </a:r>
        </a:p>
      </dsp:txBody>
      <dsp:txXfrm>
        <a:off x="4400780" y="1117"/>
        <a:ext cx="3096522" cy="1857913"/>
      </dsp:txXfrm>
    </dsp:sp>
    <dsp:sp modelId="{EC02C310-CB8C-44AB-9A56-1B4CCAA1B962}">
      <dsp:nvSpPr>
        <dsp:cNvPr id="0" name=""/>
        <dsp:cNvSpPr/>
      </dsp:nvSpPr>
      <dsp:spPr>
        <a:xfrm>
          <a:off x="7806955" y="14438"/>
          <a:ext cx="3096522" cy="1857913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36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Structure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36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(fit-for-purpose)</a:t>
          </a:r>
        </a:p>
      </dsp:txBody>
      <dsp:txXfrm>
        <a:off x="7806955" y="14438"/>
        <a:ext cx="3096522" cy="1857913"/>
      </dsp:txXfrm>
    </dsp:sp>
    <dsp:sp modelId="{7ACBEDEC-361A-4F27-B2C0-C90954F29063}">
      <dsp:nvSpPr>
        <dsp:cNvPr id="0" name=""/>
        <dsp:cNvSpPr/>
      </dsp:nvSpPr>
      <dsp:spPr>
        <a:xfrm>
          <a:off x="994605" y="2168683"/>
          <a:ext cx="3096522" cy="1857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24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Skills to formulate and implement reforms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800" b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(temporary, long-term)</a:t>
          </a:r>
          <a:endParaRPr lang="en-US" sz="1800" kern="1200" dirty="0"/>
        </a:p>
      </dsp:txBody>
      <dsp:txXfrm>
        <a:off x="994605" y="2168683"/>
        <a:ext cx="3096522" cy="1857913"/>
      </dsp:txXfrm>
    </dsp:sp>
    <dsp:sp modelId="{8A580B91-5DCF-40CE-BACB-B514126DC879}">
      <dsp:nvSpPr>
        <dsp:cNvPr id="0" name=""/>
        <dsp:cNvSpPr/>
      </dsp:nvSpPr>
      <dsp:spPr>
        <a:xfrm>
          <a:off x="4400780" y="2168683"/>
          <a:ext cx="3096522" cy="1857913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Staff</a:t>
          </a:r>
        </a:p>
      </dsp:txBody>
      <dsp:txXfrm>
        <a:off x="4400780" y="2168683"/>
        <a:ext cx="3096522" cy="1857913"/>
      </dsp:txXfrm>
    </dsp:sp>
    <dsp:sp modelId="{9AEFB4AA-646F-47F9-B03F-CF931F6B74B4}">
      <dsp:nvSpPr>
        <dsp:cNvPr id="0" name=""/>
        <dsp:cNvSpPr/>
      </dsp:nvSpPr>
      <dsp:spPr>
        <a:xfrm>
          <a:off x="7806955" y="2168683"/>
          <a:ext cx="3096522" cy="1857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Budget</a:t>
          </a:r>
        </a:p>
      </dsp:txBody>
      <dsp:txXfrm>
        <a:off x="7806955" y="2168683"/>
        <a:ext cx="3096522" cy="18579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70976-8841-422E-AC5C-37AD6DCA39C1}">
      <dsp:nvSpPr>
        <dsp:cNvPr id="0" name=""/>
        <dsp:cNvSpPr/>
      </dsp:nvSpPr>
      <dsp:spPr>
        <a:xfrm>
          <a:off x="0" y="216713"/>
          <a:ext cx="3425069" cy="2055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STABILIZATION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Financing the continued presence and strengthening of the state apparatus, with regular, timely and accountable payment of salaries</a:t>
          </a:r>
        </a:p>
      </dsp:txBody>
      <dsp:txXfrm>
        <a:off x="0" y="216713"/>
        <a:ext cx="3425069" cy="2055041"/>
      </dsp:txXfrm>
    </dsp:sp>
    <dsp:sp modelId="{129977E9-3645-4325-844E-0F88F4491675}">
      <dsp:nvSpPr>
        <dsp:cNvPr id="0" name=""/>
        <dsp:cNvSpPr/>
      </dsp:nvSpPr>
      <dsp:spPr>
        <a:xfrm>
          <a:off x="3767576" y="216713"/>
          <a:ext cx="3425069" cy="2055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REFORM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Supporting and incentivizing key administrative/policy reforms</a:t>
          </a:r>
        </a:p>
      </dsp:txBody>
      <dsp:txXfrm>
        <a:off x="3767576" y="216713"/>
        <a:ext cx="3425069" cy="2055041"/>
      </dsp:txXfrm>
    </dsp:sp>
    <dsp:sp modelId="{BE747BA3-4956-4E1B-BFCB-8573353932D6}">
      <dsp:nvSpPr>
        <dsp:cNvPr id="0" name=""/>
        <dsp:cNvSpPr/>
      </dsp:nvSpPr>
      <dsp:spPr>
        <a:xfrm>
          <a:off x="7535153" y="216713"/>
          <a:ext cx="3425069" cy="2055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COHERENCE AND TRUST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Supporting the fiscal federalism agenda </a:t>
          </a:r>
        </a:p>
      </dsp:txBody>
      <dsp:txXfrm>
        <a:off x="7535153" y="216713"/>
        <a:ext cx="3425069" cy="2055041"/>
      </dsp:txXfrm>
    </dsp:sp>
    <dsp:sp modelId="{2DBF3DF0-074A-4320-9EBA-151B3DF478B5}">
      <dsp:nvSpPr>
        <dsp:cNvPr id="0" name=""/>
        <dsp:cNvSpPr/>
      </dsp:nvSpPr>
      <dsp:spPr>
        <a:xfrm>
          <a:off x="0" y="2614261"/>
          <a:ext cx="3425069" cy="2055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BASIC SERVICES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re-establishing the state as a provider of basic services</a:t>
          </a:r>
        </a:p>
      </dsp:txBody>
      <dsp:txXfrm>
        <a:off x="0" y="2614261"/>
        <a:ext cx="3425069" cy="2055041"/>
      </dsp:txXfrm>
    </dsp:sp>
    <dsp:sp modelId="{DEF5D0E7-4779-4E4D-B0D8-8BBDE1BE1846}">
      <dsp:nvSpPr>
        <dsp:cNvPr id="0" name=""/>
        <dsp:cNvSpPr/>
      </dsp:nvSpPr>
      <dsp:spPr>
        <a:xfrm>
          <a:off x="3767576" y="2614261"/>
          <a:ext cx="3425069" cy="2055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BRINGING FUNDS ON-SYSTEM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Use of country systems to build basic education and health service delivery </a:t>
          </a:r>
        </a:p>
      </dsp:txBody>
      <dsp:txXfrm>
        <a:off x="3767576" y="2614261"/>
        <a:ext cx="3425069" cy="2055041"/>
      </dsp:txXfrm>
    </dsp:sp>
    <dsp:sp modelId="{D8CE48A4-25F2-4D90-826A-C37B267E7E99}">
      <dsp:nvSpPr>
        <dsp:cNvPr id="0" name=""/>
        <dsp:cNvSpPr/>
      </dsp:nvSpPr>
      <dsp:spPr>
        <a:xfrm>
          <a:off x="7535153" y="2614261"/>
          <a:ext cx="3425069" cy="2055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PROACTIVE CITIZEN ENGAGEMENT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Sensitizing communities on government-led service delivery and course correcting based on feedback</a:t>
          </a:r>
        </a:p>
      </dsp:txBody>
      <dsp:txXfrm>
        <a:off x="7535153" y="2614261"/>
        <a:ext cx="3425069" cy="2055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FB1D7-0637-4E12-8FD5-1C0C0DC0729E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BA2FC-FB41-459C-A066-AEBCA3C33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21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BA2FC-FB41-459C-A066-AEBCA3C335A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31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BA2FC-FB41-459C-A066-AEBCA3C335A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034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Civil servants should operate within a policy, legal and regulatory framework, centered around:</a:t>
            </a:r>
          </a:p>
          <a:p>
            <a:endParaRPr lang="en-US" dirty="0"/>
          </a:p>
          <a:p>
            <a:pPr marL="228600" indent="-228600">
              <a:buAutoNum type="alphaLcParenBoth"/>
            </a:pPr>
            <a:r>
              <a:rPr lang="en-US" dirty="0"/>
              <a:t>Clearly defined career structures, job descriptions, and specifications-schemes of service</a:t>
            </a:r>
          </a:p>
          <a:p>
            <a:pPr marL="228600" indent="-228600">
              <a:buAutoNum type="alphaLcParenBoth"/>
            </a:pPr>
            <a:r>
              <a:rPr lang="en-US" dirty="0"/>
              <a:t>Clear articulation of behaviors that are required, valued, recognized and rewarded to specific occupational roles-competency framework</a:t>
            </a:r>
          </a:p>
          <a:p>
            <a:pPr marL="228600" indent="-228600">
              <a:buAutoNum type="alphaLcParenBoth"/>
            </a:pPr>
            <a:r>
              <a:rPr lang="en-US" dirty="0"/>
              <a:t>Staff salaries mapped to a grade based on an approved compensation system-pay and grading</a:t>
            </a:r>
          </a:p>
          <a:p>
            <a:pPr marL="228600" indent="-228600">
              <a:buAutoNum type="alphaLcParenBoth"/>
            </a:pPr>
            <a:r>
              <a:rPr lang="en-US" dirty="0"/>
              <a:t>Retired staff receiving pension payments, and pension contributions being remitted to the pension fund</a:t>
            </a:r>
          </a:p>
          <a:p>
            <a:pPr marL="228600" indent="-228600">
              <a:buAutoNum type="alphaLcParenBoth"/>
            </a:pPr>
            <a:r>
              <a:rPr lang="en-US" dirty="0"/>
              <a:t>Objectivity in recruitment and promotions </a:t>
            </a:r>
          </a:p>
          <a:p>
            <a:pPr marL="228600" indent="-228600">
              <a:buAutoNum type="alphaLcParenBoth"/>
            </a:pPr>
            <a:r>
              <a:rPr lang="en-US" dirty="0"/>
              <a:t>Guidance on ethical behavior expected of the civil servant-code of conduct</a:t>
            </a:r>
          </a:p>
          <a:p>
            <a:pPr marL="228600" indent="-228600">
              <a:buAutoNum type="alphaLcParenBoth"/>
            </a:pPr>
            <a:r>
              <a:rPr lang="en-US" dirty="0"/>
              <a:t>Clear processes for replacement planning-succession management</a:t>
            </a:r>
          </a:p>
          <a:p>
            <a:pPr marL="228600" indent="-228600">
              <a:buAutoNum type="alphaLcParenBoth"/>
            </a:pPr>
            <a:r>
              <a:rPr lang="en-US" dirty="0"/>
              <a:t>Clear guidance on performance targets, evaluation, and feedback mechanisms- performance management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All these should be anchored in the civil service law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BA2FC-FB41-459C-A066-AEBCA3C335A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3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Explain the partnership example between the Kenya School of Government, and SOMPA&amp;IPAM</a:t>
            </a:r>
          </a:p>
          <a:p>
            <a:endParaRPr lang="en-US" b="1" dirty="0"/>
          </a:p>
          <a:p>
            <a:r>
              <a:rPr lang="en-US" b="1" dirty="0"/>
              <a:t>Briefly speak about the Kenya School of Government Model and how MDAs budget at agency level for training and undertake training at KSG; Trainers also drawn from the MDAs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BA2FC-FB41-459C-A066-AEBCA3C335A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39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90 year-olds in the civil service  -- has a direct impact on performance and quality of services delivered</a:t>
            </a:r>
          </a:p>
          <a:p>
            <a:r>
              <a:rPr lang="en-US" dirty="0"/>
              <a:t>Some have to get relatives to sit in for them</a:t>
            </a:r>
          </a:p>
          <a:p>
            <a:r>
              <a:rPr lang="en-US" dirty="0"/>
              <a:t>Reluctance to exit due to loss of source of livelihood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BA2FC-FB41-459C-A066-AEBCA3C335A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43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000" b="1" dirty="0"/>
              <a:t>Stabilization: </a:t>
            </a:r>
            <a:r>
              <a:rPr lang="en-US" sz="1000" dirty="0"/>
              <a:t>Financing the continued presence and strengthening of the state apparatus, with regular, timely and accountable payment of salaries civil service, teachers, and female health workers across federal and all state-level governments.</a:t>
            </a:r>
          </a:p>
          <a:p>
            <a:pPr lvl="0"/>
            <a:endParaRPr lang="en-US" sz="1000" dirty="0"/>
          </a:p>
          <a:p>
            <a:pPr lvl="0"/>
            <a:r>
              <a:rPr lang="en-US" sz="1000" b="1" dirty="0"/>
              <a:t>Reform</a:t>
            </a:r>
            <a:r>
              <a:rPr lang="en-US" sz="1000" dirty="0"/>
              <a:t>: Supporting key administrative/policy reforms through: </a:t>
            </a:r>
          </a:p>
          <a:p>
            <a:pPr lvl="1"/>
            <a:r>
              <a:rPr lang="en-US" sz="1000" i="1" dirty="0"/>
              <a:t>Ex ante </a:t>
            </a:r>
            <a:r>
              <a:rPr lang="en-US" sz="1000" dirty="0"/>
              <a:t>eligibility criteria for sectors &amp; subnational govts (competitive incentives)</a:t>
            </a:r>
          </a:p>
          <a:p>
            <a:pPr lvl="1"/>
            <a:r>
              <a:rPr lang="en-US" sz="1000" dirty="0"/>
              <a:t>Realtime info. on core treasury and payroll functions </a:t>
            </a:r>
            <a:r>
              <a:rPr lang="en-US" sz="1000" dirty="0">
                <a:sym typeface="Wingdings" panose="05000000000000000000" pitchFamily="2" charset="2"/>
              </a:rPr>
              <a:t></a:t>
            </a:r>
            <a:r>
              <a:rPr lang="en-US" sz="1000" dirty="0"/>
              <a:t> insight &amp; live dialogue</a:t>
            </a:r>
          </a:p>
          <a:p>
            <a:pPr lvl="1"/>
            <a:r>
              <a:rPr lang="en-US" sz="1000" dirty="0"/>
              <a:t>Performance benchmarks </a:t>
            </a:r>
            <a:r>
              <a:rPr lang="en-US" sz="1000" dirty="0">
                <a:sym typeface="Wingdings" panose="05000000000000000000" pitchFamily="2" charset="2"/>
              </a:rPr>
              <a:t></a:t>
            </a:r>
            <a:r>
              <a:rPr lang="en-US" sz="1000" dirty="0"/>
              <a:t> incentivize reform adoption &amp; implementation</a:t>
            </a:r>
          </a:p>
          <a:p>
            <a:pPr lvl="1"/>
            <a:endParaRPr lang="en-US" sz="1000" b="1" dirty="0"/>
          </a:p>
          <a:p>
            <a:pPr lvl="1"/>
            <a:r>
              <a:rPr lang="en-US" sz="1000" b="1" dirty="0"/>
              <a:t>Coherence and trust</a:t>
            </a:r>
            <a:r>
              <a:rPr lang="en-US" sz="1000" dirty="0"/>
              <a:t>: Supporting the fiscal federalism agenda – the intergovernmental platform of dialogue between federal and sub-national governments and incentives for cooperation</a:t>
            </a:r>
          </a:p>
          <a:p>
            <a:pPr lvl="1"/>
            <a:endParaRPr lang="en-US" sz="1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/>
              <a:t>Basic services</a:t>
            </a:r>
            <a:r>
              <a:rPr lang="en-US" sz="1000" dirty="0"/>
              <a:t>: Helping to re-establish the state as a provider of basic services, including i) legacy systems reform; ii) helping create four of the five new Federal Member States</a:t>
            </a:r>
          </a:p>
          <a:p>
            <a:pPr lvl="0"/>
            <a:endParaRPr lang="en-US" sz="1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/>
              <a:t>Bringing funds on-system</a:t>
            </a:r>
            <a:r>
              <a:rPr lang="en-US" sz="1000" dirty="0"/>
              <a:t>: Building basic education and health service delivery through country systems after decades of off-system, off-budget donor-financing of services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/>
              <a:t>Proactive citizen engagement </a:t>
            </a:r>
            <a:r>
              <a:rPr lang="en-US" sz="1000" dirty="0"/>
              <a:t>is embedded into the project design to sensitize communities on government-led service delivery, collect feedback and take corrective actions with an ultimate goal of building social contract and avoiding getting trapped in a low-trust non-cooperative social equilibrium.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BA2FC-FB41-459C-A066-AEBCA3C335A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26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BA2FC-FB41-459C-A066-AEBCA3C335A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7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Integrated Performance Management - linking planning, budgeting, performance contracting, individual staff performance appraisal, and M&amp;E  -- example of the Kenyan policy-KIPMP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Important for training to be based on training needs assessments or outcomes of performance appraisals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Also mention the importance of impact monitoring and periodic review of policies as and when required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BA2FC-FB41-459C-A066-AEBCA3C335A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60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58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58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382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-presentation title-world b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V="1">
            <a:off x="12192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marL="115892" indent="-115892" algn="just">
              <a:spcBef>
                <a:spcPct val="50000"/>
              </a:spcBef>
              <a:buFontTx/>
              <a:buChar char="•"/>
            </a:pPr>
            <a:endParaRPr lang="en-US" sz="1300" b="0" dirty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235" y="2278131"/>
            <a:ext cx="4114800" cy="41148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210235" y="1097285"/>
            <a:ext cx="10085294" cy="434509"/>
          </a:xfrm>
        </p:spPr>
        <p:txBody>
          <a:bodyPr bIns="0">
            <a:spAutoFit/>
          </a:bodyPr>
          <a:lstStyle>
            <a:lvl1pPr algn="r">
              <a:defRPr sz="2824" b="1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Master Title: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809129" y="3017523"/>
            <a:ext cx="5486400" cy="32588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2118" b="1" baseline="0">
                <a:solidFill>
                  <a:srgbClr val="00BEF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Name of presenter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809129" y="3840483"/>
            <a:ext cx="5486400" cy="418256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118" b="1">
                <a:solidFill>
                  <a:srgbClr val="00BEFA"/>
                </a:solidFill>
              </a:defRPr>
            </a:lvl1pPr>
            <a:lvl2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2pPr>
            <a:lvl3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4pPr>
            <a:lvl5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en-US"/>
              <a:t>Name of event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210235" y="1575066"/>
            <a:ext cx="10085294" cy="423862"/>
          </a:xfrm>
        </p:spPr>
        <p:txBody>
          <a:bodyPr/>
          <a:lstStyle>
            <a:lvl1pPr algn="r">
              <a:lnSpc>
                <a:spcPct val="100000"/>
              </a:lnSpc>
              <a:spcBef>
                <a:spcPts val="0"/>
              </a:spcBef>
              <a:defRPr sz="2471" b="1" i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800" b="1" i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800" b="1" i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800" b="1" i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Sub-title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5809129" y="4172305"/>
            <a:ext cx="5486400" cy="336695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588" b="1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b="1"/>
            </a:lvl2pPr>
            <a:lvl3pPr>
              <a:lnSpc>
                <a:spcPct val="100000"/>
              </a:lnSpc>
              <a:spcBef>
                <a:spcPts val="0"/>
              </a:spcBef>
              <a:defRPr b="1"/>
            </a:lvl3pPr>
            <a:lvl4pPr>
              <a:lnSpc>
                <a:spcPct val="100000"/>
              </a:lnSpc>
              <a:spcBef>
                <a:spcPts val="0"/>
              </a:spcBef>
              <a:defRPr b="1"/>
            </a:lvl4pPr>
            <a:lvl5pPr>
              <a:lnSpc>
                <a:spcPct val="100000"/>
              </a:lnSpc>
              <a:spcBef>
                <a:spcPts val="0"/>
              </a:spcBef>
              <a:defRPr b="1"/>
            </a:lvl5pPr>
          </a:lstStyle>
          <a:p>
            <a:pPr lvl="0"/>
            <a:r>
              <a:rPr lang="en-US"/>
              <a:t>Venue, Month DD, YYYY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5809129" y="3329553"/>
            <a:ext cx="5486400" cy="312265"/>
          </a:xfrm>
        </p:spPr>
        <p:txBody>
          <a:bodyPr>
            <a:spAutoFit/>
          </a:bodyPr>
          <a:lstStyle>
            <a:lvl1pPr algn="r">
              <a:defRPr sz="1588" b="1" i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Title and affiliation of presenter</a:t>
            </a:r>
          </a:p>
        </p:txBody>
      </p:sp>
    </p:spTree>
    <p:extLst>
      <p:ext uri="{BB962C8B-B14F-4D97-AF65-F5344CB8AC3E}">
        <p14:creationId xmlns:p14="http://schemas.microsoft.com/office/powerpoint/2010/main" val="23278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0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3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1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3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2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8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5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33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00A43-CF20-4ED1-8614-7C09750D7F1A}" type="datetimeFigureOut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3C8E8-1098-4105-A8D2-826EBE90E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4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0496B-58BA-4827-ADB3-04CF05E9C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7323" y="790267"/>
            <a:ext cx="11214847" cy="1323696"/>
          </a:xfrm>
        </p:spPr>
        <p:txBody>
          <a:bodyPr/>
          <a:lstStyle/>
          <a:p>
            <a:pPr algn="ctr"/>
            <a:r>
              <a:rPr lang="en-US" sz="3200" dirty="0"/>
              <a:t>South Sudan: Improving public sector capacity through public service management reform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56B2F-8F00-4690-953F-49505D0C5F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87885" y="1608231"/>
            <a:ext cx="8905936" cy="800219"/>
          </a:xfrm>
        </p:spPr>
        <p:txBody>
          <a:bodyPr/>
          <a:lstStyle/>
          <a:p>
            <a:pPr marL="0" indent="0">
              <a:buNone/>
            </a:pP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National Economic Conference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F93C90-164A-4136-89B5-2B971892CB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5770" y="4506803"/>
            <a:ext cx="5486400" cy="10156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Lucy Musira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Public Sector Specialist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2631048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1B1E7-E477-2ED4-36A8-E4A92832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17" y="365126"/>
            <a:ext cx="10883283" cy="821418"/>
          </a:xfrm>
        </p:spPr>
        <p:txBody>
          <a:bodyPr/>
          <a:lstStyle/>
          <a:p>
            <a:pPr algn="ctr"/>
            <a: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  <a:t>PENSION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41AC-CF2A-F6EA-CEE1-2BCE62679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1023257"/>
            <a:ext cx="11239130" cy="5153705"/>
          </a:xfrm>
        </p:spPr>
        <p:txBody>
          <a:bodyPr>
            <a:noAutofit/>
          </a:bodyPr>
          <a:lstStyle/>
          <a:p>
            <a:pPr marL="171450" indent="-17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en-US" sz="16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914400" indent="-914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Release civil servants who have attained retirement age and place on pension to create space for fresh talent to join the service</a:t>
            </a:r>
          </a:p>
          <a:p>
            <a:pPr marL="914400" indent="-9144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en-US" sz="36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914400" indent="-9144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Legal and policy framework </a:t>
            </a:r>
          </a:p>
          <a:p>
            <a:pPr marL="0" indent="0">
              <a:buNone/>
            </a:pP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921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BA1DD-BC0F-4E88-9CCD-E77E3059C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369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External recurrent cost (salary) support - Somalia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4EBA1-7214-4A1B-B952-57D930ABB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25" y="1823999"/>
            <a:ext cx="4570527" cy="453235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Basics first</a:t>
            </a:r>
          </a:p>
          <a:p>
            <a:r>
              <a:rPr lang="en-US" sz="1800" dirty="0"/>
              <a:t>Financing the basics of the core state machinery</a:t>
            </a:r>
          </a:p>
          <a:p>
            <a:r>
              <a:rPr lang="en-US" sz="1800" dirty="0"/>
              <a:t>Ensuring predictable salaries</a:t>
            </a:r>
          </a:p>
          <a:p>
            <a:r>
              <a:rPr lang="en-US" sz="1800" dirty="0"/>
              <a:t>Managing fiduciary boundaries and oversight 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Building on foundations </a:t>
            </a:r>
          </a:p>
          <a:p>
            <a:r>
              <a:rPr lang="en-US" sz="1800" dirty="0"/>
              <a:t>Organizing the basics of financial management (testing the pipes)</a:t>
            </a:r>
          </a:p>
          <a:p>
            <a:r>
              <a:rPr lang="en-US" sz="1800" dirty="0"/>
              <a:t>Delivering salaries beyond Mogadishu</a:t>
            </a:r>
          </a:p>
          <a:p>
            <a:r>
              <a:rPr lang="en-US" sz="1800" dirty="0"/>
              <a:t>Expanding coverage of support to the states</a:t>
            </a:r>
          </a:p>
          <a:p>
            <a:r>
              <a:rPr lang="en-US" sz="1800" dirty="0"/>
              <a:t>Kickstarting delivery of core services </a:t>
            </a:r>
          </a:p>
          <a:p>
            <a:r>
              <a:rPr lang="en-US" sz="1800" dirty="0"/>
              <a:t>Nurturing intergovernmental dialogue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398A6-4A17-4714-92A4-A249683CD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EF62D93A-3BA0-8848-BFA3-D7046C1B555D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 defTabSz="457200">
                <a:defRPr/>
              </a:pPr>
              <a:t>11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E742DA-6396-D43B-4186-8DDB3CEBB84F}"/>
              </a:ext>
            </a:extLst>
          </p:cNvPr>
          <p:cNvSpPr txBox="1"/>
          <p:nvPr/>
        </p:nvSpPr>
        <p:spPr>
          <a:xfrm>
            <a:off x="350068" y="1472312"/>
            <a:ext cx="4864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  The challenges (back in 2013)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EB965D-DDA8-27F1-56DC-B4A13A749DEC}"/>
              </a:ext>
            </a:extLst>
          </p:cNvPr>
          <p:cNvSpPr txBox="1"/>
          <p:nvPr/>
        </p:nvSpPr>
        <p:spPr>
          <a:xfrm>
            <a:off x="7080563" y="1410756"/>
            <a:ext cx="476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Recurrent Cost and Reform Financing Project  (RCRF)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D8935FC-FF4C-7F38-7639-A1920326AF01}"/>
              </a:ext>
            </a:extLst>
          </p:cNvPr>
          <p:cNvSpPr/>
          <p:nvPr/>
        </p:nvSpPr>
        <p:spPr>
          <a:xfrm>
            <a:off x="4909457" y="3537007"/>
            <a:ext cx="1876905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A84409-0BE9-16BD-629F-36BCA79B2E2B}"/>
              </a:ext>
            </a:extLst>
          </p:cNvPr>
          <p:cNvSpPr txBox="1"/>
          <p:nvPr/>
        </p:nvSpPr>
        <p:spPr>
          <a:xfrm>
            <a:off x="6977206" y="1823998"/>
            <a:ext cx="4761369" cy="4076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help the government provide key non-security services, RCRF has been financing the formalized non-security sector wage bill at the federal and sub-national level using two types of financing: </a:t>
            </a:r>
          </a:p>
          <a:p>
            <a:pPr marL="342900" marR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Input-based financing paid up front on a declining scale (from 100 percent of </a:t>
            </a:r>
            <a:r>
              <a:rPr lang="en-US" sz="1600" kern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formalized civil service in 2015 to 18 </a:t>
            </a:r>
            <a:r>
              <a:rPr lang="en-US" sz="16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percent in 2022). </a:t>
            </a:r>
          </a:p>
          <a:p>
            <a:pPr marL="342900" marR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Performance-based financing disbursed upon the implementation of reforms in: (a) domestic revenue mobilization; (b) payroll and operational payments processes; (c) intergovernmental fiscal relations; (d) wage bill management and transparency; (e) public administration reform; (f) service delivery at the sub-national level.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86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9E68-0B29-1BC1-41F9-2C45D6109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6425"/>
          </a:xfrm>
        </p:spPr>
        <p:txBody>
          <a:bodyPr>
            <a:normAutofit/>
          </a:bodyPr>
          <a:lstStyle/>
          <a:p>
            <a:pPr algn="ctr"/>
            <a: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  <a:t>Somalia Recurrent Cost and Reform Financing </a:t>
            </a:r>
            <a:b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  <a:t>(approach and achievements) - Somalia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CDB8C2F-86B7-B6F3-354B-3A569101F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72978"/>
              </p:ext>
            </p:extLst>
          </p:nvPr>
        </p:nvGraphicFramePr>
        <p:xfrm>
          <a:off x="838199" y="1606858"/>
          <a:ext cx="10960223" cy="4886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7983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1B1E7-E477-2ED4-36A8-E4A92832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17" y="365126"/>
            <a:ext cx="11416683" cy="8214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  <a:t>EXTERNAL RECURRENT COSTS (SALARY) SUPPORT -- LESSONS</a:t>
            </a:r>
            <a:b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</a:br>
            <a:endParaRPr lang="en-US" sz="2824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41AC-CF2A-F6EA-CEE1-2BCE62679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925286"/>
            <a:ext cx="11239130" cy="5251677"/>
          </a:xfrm>
        </p:spPr>
        <p:txBody>
          <a:bodyPr>
            <a:noAutofit/>
          </a:bodyPr>
          <a:lstStyle/>
          <a:p>
            <a:pPr marL="171450" indent="-17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en-US" sz="16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Independent Monitoring Agent role is critical in reviewing eligible expenditures, and providing real time feedback for incremental system strengthening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Clear Eligibility Criteria ex ante strongly shaped adoption of good PFM and HR practices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Support to the Accountant General Office through capacitating its staff was a prerequisite 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Challenges remain in strengthening time and attendance management through setting up biometric systems and linking them to the payroll module of SFMIS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Internal accountability measures strengthened through capacitating internal audit unit and internal control unit to improve the integrity of payroll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Financing is provided on a sliding scale with a gradual transition from input financing to performance-based financing as part of an exit strategy  </a:t>
            </a:r>
          </a:p>
          <a:p>
            <a:pPr marL="0" indent="0">
              <a:buNone/>
            </a:pP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47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1B1E7-E477-2ED4-36A8-E4A92832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4" y="332468"/>
            <a:ext cx="11647712" cy="9411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STRENGTHENING THE CAPACITY OF THE CENTER OF GOVERNMENT IS CRITICAL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</a:br>
            <a:endParaRPr lang="en-US" sz="2824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41AC-CF2A-F6EA-CEE1-2BCE62679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4" y="1153886"/>
            <a:ext cx="11843656" cy="5671456"/>
          </a:xfrm>
        </p:spPr>
        <p:txBody>
          <a:bodyPr>
            <a:noAutofit/>
          </a:bodyPr>
          <a:lstStyle/>
          <a:p>
            <a:pPr marL="685800" lvl="0" indent="-68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To coordinate policy implementation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To track policy implementation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To resolve challenges/bottlenecks impeding policy implementation</a:t>
            </a:r>
          </a:p>
          <a:p>
            <a:pPr marL="171450" lvl="0" indent="-17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en-US" sz="20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Critical for Center of Government to collaborate with Planning, M&amp;E and Statistics Agencies</a:t>
            </a:r>
          </a:p>
          <a:p>
            <a:pPr marL="171450" lvl="0" indent="-17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en-US" sz="2400" b="1" kern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396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5266FE-6713-A191-860B-9F26BA5E7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57" y="586856"/>
            <a:ext cx="3671145" cy="2333898"/>
          </a:xfrm>
        </p:spPr>
        <p:txBody>
          <a:bodyPr anchor="b">
            <a:normAutofit/>
          </a:bodyPr>
          <a:lstStyle/>
          <a:p>
            <a:pPr algn="r"/>
            <a:r>
              <a:rPr lang="en-US" sz="2824" b="1" dirty="0">
                <a:solidFill>
                  <a:schemeClr val="bg1"/>
                </a:solidFill>
                <a:latin typeface="Arial"/>
                <a:cs typeface="Arial"/>
              </a:rPr>
              <a:t>LESSONS…CONT’D 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C115A-DEDD-CFA1-176F-3BEB02050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825" y="1006764"/>
            <a:ext cx="8257747" cy="5219865"/>
          </a:xfrm>
        </p:spPr>
        <p:txBody>
          <a:bodyPr anchor="ctr">
            <a:normAutofit/>
          </a:bodyPr>
          <a:lstStyle/>
          <a:p>
            <a:pPr marL="461963" indent="-461963">
              <a:spcBef>
                <a:spcPts val="200"/>
              </a:spcBef>
              <a:spcAft>
                <a:spcPts val="1400"/>
              </a:spcAft>
              <a:buFont typeface="Wingdings" panose="05000000000000000000" pitchFamily="2" charset="2"/>
              <a:buChar char="q"/>
              <a:tabLst>
                <a:tab pos="284163" algn="l"/>
              </a:tabLst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Phased limited scope of reforms tailored to the local context is key  -- gradual medium-term approach</a:t>
            </a:r>
          </a:p>
          <a:p>
            <a:pPr marL="461963" indent="-461963">
              <a:spcBef>
                <a:spcPts val="200"/>
              </a:spcBef>
              <a:spcAft>
                <a:spcPts val="1400"/>
              </a:spcAft>
              <a:buFont typeface="Wingdings" panose="05000000000000000000" pitchFamily="2" charset="2"/>
              <a:buChar char="q"/>
              <a:tabLst>
                <a:tab pos="284163" algn="l"/>
              </a:tabLst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Government ownership and motivation critical for driving implementation of sustainable reforms </a:t>
            </a:r>
          </a:p>
          <a:p>
            <a:pPr marL="461963" indent="-461963">
              <a:spcBef>
                <a:spcPts val="200"/>
              </a:spcBef>
              <a:spcAft>
                <a:spcPts val="1400"/>
              </a:spcAft>
              <a:buFont typeface="Wingdings" panose="05000000000000000000" pitchFamily="2" charset="2"/>
              <a:buChar char="q"/>
              <a:tabLst>
                <a:tab pos="284163" algn="l"/>
              </a:tabLst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Evidence-based decision-making critical.  Investing in Management Information Systems, e.g. HRMIS</a:t>
            </a:r>
          </a:p>
          <a:p>
            <a:pPr marL="461963" indent="-461963">
              <a:spcBef>
                <a:spcPts val="200"/>
              </a:spcBef>
              <a:spcAft>
                <a:spcPts val="1400"/>
              </a:spcAft>
              <a:buFont typeface="Wingdings" panose="05000000000000000000" pitchFamily="2" charset="2"/>
              <a:buChar char="q"/>
              <a:tabLst>
                <a:tab pos="284163" algn="l"/>
              </a:tabLst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Fit-for-purpose MDAs with staff skills aligned with mandate and function, and meritocracy in recruitment and promotion is critical</a:t>
            </a:r>
          </a:p>
          <a:p>
            <a:pPr marL="461963" indent="-461963">
              <a:spcBef>
                <a:spcPts val="200"/>
              </a:spcBef>
              <a:spcAft>
                <a:spcPts val="1400"/>
              </a:spcAft>
              <a:buFont typeface="Wingdings" panose="05000000000000000000" pitchFamily="2" charset="2"/>
              <a:buChar char="q"/>
              <a:tabLst>
                <a:tab pos="284163" algn="l"/>
              </a:tabLst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Integrated Performance Management, providing an enabling environment for civil servants to deliver (including infrastructure), and continuous training of civil servants are key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40549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946F-832C-4FE7-ACD2-C759CD13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A61AB-10D2-4483-AEB6-A45FF03C0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6E4AB1-6DB2-4B9A-939B-F975BDBBB9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828"/>
            <a:ext cx="12192000" cy="6858000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E3906EB1-B550-4925-A8CF-5BCE3DB3929E}"/>
              </a:ext>
            </a:extLst>
          </p:cNvPr>
          <p:cNvSpPr txBox="1">
            <a:spLocks/>
          </p:cNvSpPr>
          <p:nvPr/>
        </p:nvSpPr>
        <p:spPr>
          <a:xfrm>
            <a:off x="356135" y="365125"/>
            <a:ext cx="10991315" cy="738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1400"/>
              </a:spcAft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07928A-DE99-47BE-BF44-7EBC2265C400}"/>
              </a:ext>
            </a:extLst>
          </p:cNvPr>
          <p:cNvSpPr txBox="1">
            <a:spLocks/>
          </p:cNvSpPr>
          <p:nvPr/>
        </p:nvSpPr>
        <p:spPr>
          <a:xfrm>
            <a:off x="356135" y="1103586"/>
            <a:ext cx="12077603" cy="567558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200"/>
              </a:spcBef>
              <a:spcAft>
                <a:spcPts val="1400"/>
              </a:spcAft>
              <a:buNone/>
            </a:pPr>
            <a:endParaRPr lang="en-US" sz="3200" b="1" dirty="0">
              <a:solidFill>
                <a:srgbClr val="0070C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200"/>
              </a:spcBef>
              <a:spcAft>
                <a:spcPts val="1400"/>
              </a:spcAft>
              <a:buNone/>
            </a:pPr>
            <a:endParaRPr lang="en-US" sz="3200" b="1" dirty="0">
              <a:solidFill>
                <a:srgbClr val="0070C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ts val="200"/>
              </a:spcBef>
              <a:spcAft>
                <a:spcPts val="1400"/>
              </a:spcAft>
              <a:buNone/>
            </a:pPr>
            <a:r>
              <a:rPr lang="en-US" sz="8000" b="1" dirty="0">
                <a:solidFill>
                  <a:schemeClr val="bg1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THANK YOU</a:t>
            </a:r>
          </a:p>
          <a:p>
            <a:pPr marL="0">
              <a:lnSpc>
                <a:spcPct val="107000"/>
              </a:lnSpc>
              <a:spcBef>
                <a:spcPts val="200"/>
              </a:spcBef>
              <a:spcAft>
                <a:spcPts val="1400"/>
              </a:spcAft>
            </a:pPr>
            <a:endParaRPr lang="en-US" sz="2300" b="1" dirty="0">
              <a:solidFill>
                <a:schemeClr val="bg1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0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9CEAB-562C-4291-9C6D-158936432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3" y="1188637"/>
            <a:ext cx="2095976" cy="4475316"/>
          </a:xfrm>
        </p:spPr>
        <p:txBody>
          <a:bodyPr>
            <a:normAutofit/>
          </a:bodyPr>
          <a:lstStyle/>
          <a:p>
            <a:pPr algn="r"/>
            <a: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  <a:t>OUTLINE: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233D0-7C40-43CB-973D-81A6CCE31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0148" y="1555737"/>
            <a:ext cx="8617681" cy="3560260"/>
          </a:xfrm>
        </p:spPr>
        <p:txBody>
          <a:bodyPr anchor="ctr"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2060"/>
                </a:solidFill>
              </a:rPr>
              <a:t>   Context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2060"/>
                </a:solidFill>
              </a:rPr>
              <a:t>   Reforms and Lessons</a:t>
            </a:r>
          </a:p>
          <a:p>
            <a:pPr marL="457200" indent="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2060"/>
                </a:solidFill>
              </a:rPr>
              <a:t>Capacity Injection Mechanism</a:t>
            </a:r>
          </a:p>
          <a:p>
            <a:pPr marL="457200" indent="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2060"/>
                </a:solidFill>
              </a:rPr>
              <a:t>Institutionalizing capacity building to civil servants</a:t>
            </a:r>
          </a:p>
          <a:p>
            <a:pPr marL="457200" indent="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2060"/>
                </a:solidFill>
              </a:rPr>
              <a:t>Pay and Grading</a:t>
            </a:r>
          </a:p>
          <a:p>
            <a:pPr marL="457200" indent="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2060"/>
                </a:solidFill>
              </a:rPr>
              <a:t>Pension</a:t>
            </a:r>
          </a:p>
          <a:p>
            <a:pPr marL="457200" indent="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2060"/>
                </a:solidFill>
              </a:rPr>
              <a:t>External Recurrent Cost Support</a:t>
            </a:r>
          </a:p>
          <a:p>
            <a:pPr marL="457200" indent="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2060"/>
                </a:solidFill>
              </a:rPr>
              <a:t>Strengthening the capacity of the center of government</a:t>
            </a:r>
          </a:p>
          <a:p>
            <a:pPr marL="457200" indent="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2060"/>
                </a:solidFill>
              </a:rPr>
              <a:t>Lessons continued</a:t>
            </a:r>
          </a:p>
        </p:txBody>
      </p:sp>
    </p:spTree>
    <p:extLst>
      <p:ext uri="{BB962C8B-B14F-4D97-AF65-F5344CB8AC3E}">
        <p14:creationId xmlns:p14="http://schemas.microsoft.com/office/powerpoint/2010/main" val="60236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1B1E7-E477-2ED4-36A8-E4A92832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4" y="239486"/>
            <a:ext cx="11647712" cy="761999"/>
          </a:xfrm>
        </p:spPr>
        <p:txBody>
          <a:bodyPr>
            <a:normAutofit fontScale="90000"/>
          </a:bodyPr>
          <a:lstStyle/>
          <a:p>
            <a:pPr marL="0" indent="0" algn="ctr" defTabSz="713232">
              <a:spcBef>
                <a:spcPts val="780"/>
              </a:spcBef>
              <a:buNone/>
            </a:pPr>
            <a:b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</a:br>
            <a:b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CONTEXT</a:t>
            </a:r>
            <a:b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</a:br>
            <a:b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</a:br>
            <a:endParaRPr lang="en-US" sz="2824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41AC-CF2A-F6EA-CEE1-2BCE62679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02228"/>
            <a:ext cx="11843656" cy="5355772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400" b="1" dirty="0"/>
          </a:p>
          <a:p>
            <a:pPr lvl="0">
              <a:buFont typeface="Wingdings" panose="05000000000000000000" pitchFamily="2" charset="2"/>
              <a:buChar char="q"/>
            </a:pPr>
            <a:endParaRPr lang="en-US" sz="2400" dirty="0"/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en-US" sz="2400" b="1" kern="1200" dirty="0">
              <a:solidFill>
                <a:srgbClr val="002060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7B7EA2C-8AFF-3F2D-8DCC-CC53C430C1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9333824"/>
              </p:ext>
            </p:extLst>
          </p:nvPr>
        </p:nvGraphicFramePr>
        <p:xfrm>
          <a:off x="272144" y="2590800"/>
          <a:ext cx="11898083" cy="4027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BD704B4B-A5D0-FB9B-7E68-BFD8DDB52FA9}"/>
              </a:ext>
            </a:extLst>
          </p:cNvPr>
          <p:cNvSpPr txBox="1">
            <a:spLocks/>
          </p:cNvSpPr>
          <p:nvPr/>
        </p:nvSpPr>
        <p:spPr>
          <a:xfrm>
            <a:off x="424544" y="1001485"/>
            <a:ext cx="11647712" cy="1393372"/>
          </a:xfrm>
          <a:prstGeom prst="rect">
            <a:avLst/>
          </a:prstGeom>
          <a:ln cmpd="sng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713232">
              <a:spcBef>
                <a:spcPts val="780"/>
              </a:spcBef>
            </a:pP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defTabSz="713232">
              <a:spcBef>
                <a:spcPts val="780"/>
              </a:spcBef>
            </a:pPr>
            <a:r>
              <a:rPr lang="en-US" sz="9600" b="1" i="1" kern="1200" dirty="0">
                <a:latin typeface="+mn-lt"/>
                <a:ea typeface="+mn-ea"/>
                <a:cs typeface="+mn-cs"/>
              </a:rPr>
              <a:t>A government’s capacity to deliver lies on its capability to formulate policies; build consensus; implement reforms; monitor results, learn lessons and adapt accordingly</a:t>
            </a:r>
            <a:br>
              <a:rPr lang="en-US" sz="9600" b="1" i="1" dirty="0">
                <a:solidFill>
                  <a:srgbClr val="0070C0"/>
                </a:solidFill>
              </a:rPr>
            </a:br>
            <a:endParaRPr lang="en-US" sz="9600" b="1" i="1" dirty="0">
              <a:solidFill>
                <a:srgbClr val="0070C0"/>
              </a:solidFill>
            </a:endParaRPr>
          </a:p>
          <a:p>
            <a:pPr algn="ctr" defTabSz="713232">
              <a:spcBef>
                <a:spcPts val="780"/>
              </a:spcBef>
            </a:pPr>
            <a:r>
              <a:rPr lang="en-US" sz="166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ORGANIZATION</a:t>
            </a:r>
            <a:br>
              <a:rPr lang="en-US" sz="3200" b="1" dirty="0">
                <a:latin typeface="Calibri Light" panose="020F0302020204030204" pitchFamily="34" charset="0"/>
                <a:cs typeface="Times New Roman" panose="02020603050405020304" pitchFamily="18" charset="0"/>
              </a:rPr>
            </a:br>
            <a:br>
              <a:rPr lang="en-US" sz="3200" b="1" i="1" dirty="0">
                <a:latin typeface="+mn-lt"/>
                <a:ea typeface="+mn-ea"/>
                <a:cs typeface="+mn-cs"/>
              </a:rPr>
            </a:br>
            <a:endParaRPr lang="en-US" sz="2824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725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991B64-44FC-A0A6-6462-C5EAA71C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38" y="638169"/>
            <a:ext cx="3896943" cy="5583148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POLICY, LEGAL AND REGULATORY FRAMEWORKS FOR MANAGING THE CIVIL SERVICE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BBAADDC-4611-EE09-E3C5-E71EE29EC08D}"/>
              </a:ext>
            </a:extLst>
          </p:cNvPr>
          <p:cNvSpPr txBox="1">
            <a:spLocks/>
          </p:cNvSpPr>
          <p:nvPr/>
        </p:nvSpPr>
        <p:spPr>
          <a:xfrm flipH="1">
            <a:off x="7987862" y="2643352"/>
            <a:ext cx="1996965" cy="788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F8883A5-8670-FAB2-6458-9099B1D20F71}"/>
              </a:ext>
            </a:extLst>
          </p:cNvPr>
          <p:cNvSpPr/>
          <p:nvPr/>
        </p:nvSpPr>
        <p:spPr>
          <a:xfrm>
            <a:off x="4342481" y="277742"/>
            <a:ext cx="7490716" cy="64451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01752">
              <a:spcAft>
                <a:spcPts val="600"/>
              </a:spcAft>
            </a:pPr>
            <a:r>
              <a:rPr lang="en-US" sz="1188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PolicyRecrui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C13BF99-BFBB-DA15-C0E5-4F6CDF0A3B74}"/>
              </a:ext>
            </a:extLst>
          </p:cNvPr>
          <p:cNvSpPr/>
          <p:nvPr/>
        </p:nvSpPr>
        <p:spPr>
          <a:xfrm>
            <a:off x="6471914" y="2448611"/>
            <a:ext cx="3112344" cy="210398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01752">
              <a:spcAft>
                <a:spcPts val="600"/>
              </a:spcAft>
            </a:pPr>
            <a:r>
              <a:rPr lang="en-US" sz="1848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CIVIL SERVICE LAW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B42C687-9E5B-1476-5316-FFA93EBFAE8A}"/>
              </a:ext>
            </a:extLst>
          </p:cNvPr>
          <p:cNvSpPr txBox="1">
            <a:spLocks/>
          </p:cNvSpPr>
          <p:nvPr/>
        </p:nvSpPr>
        <p:spPr>
          <a:xfrm flipH="1">
            <a:off x="5593757" y="1441358"/>
            <a:ext cx="1658171" cy="424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dirty="0"/>
              <a:t>r</a:t>
            </a:r>
            <a:r>
              <a:rPr lang="en-US" sz="15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ecruitment</a:t>
            </a:r>
            <a:endParaRPr lang="en-US" sz="1500" b="1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CE05BE8-8CAB-9E28-EEE7-36B596A388F2}"/>
              </a:ext>
            </a:extLst>
          </p:cNvPr>
          <p:cNvSpPr txBox="1">
            <a:spLocks/>
          </p:cNvSpPr>
          <p:nvPr/>
        </p:nvSpPr>
        <p:spPr>
          <a:xfrm>
            <a:off x="5140170" y="3346881"/>
            <a:ext cx="955829" cy="550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training</a:t>
            </a:r>
            <a:endParaRPr lang="en-US" sz="1500" b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EDEE6A-CC2D-3C02-4CB8-EE4FAA2FDA54}"/>
              </a:ext>
            </a:extLst>
          </p:cNvPr>
          <p:cNvSpPr txBox="1">
            <a:spLocks/>
          </p:cNvSpPr>
          <p:nvPr/>
        </p:nvSpPr>
        <p:spPr>
          <a:xfrm>
            <a:off x="7556728" y="1746158"/>
            <a:ext cx="2067851" cy="424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endParaRPr lang="en-US" sz="1500" b="1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00D9D00-EB1B-C413-78E0-83B988E456C5}"/>
              </a:ext>
            </a:extLst>
          </p:cNvPr>
          <p:cNvSpPr txBox="1">
            <a:spLocks/>
          </p:cNvSpPr>
          <p:nvPr/>
        </p:nvSpPr>
        <p:spPr>
          <a:xfrm>
            <a:off x="7709128" y="1319212"/>
            <a:ext cx="2067851" cy="274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dirty="0"/>
              <a:t>code of conduct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762AB00-5395-0A88-9765-29735F86B430}"/>
              </a:ext>
            </a:extLst>
          </p:cNvPr>
          <p:cNvSpPr txBox="1">
            <a:spLocks/>
          </p:cNvSpPr>
          <p:nvPr/>
        </p:nvSpPr>
        <p:spPr>
          <a:xfrm>
            <a:off x="7861528" y="1866069"/>
            <a:ext cx="1658173" cy="447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dirty="0"/>
              <a:t>schemes of service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C3F5D10-67F2-2345-C346-14129E527A8A}"/>
              </a:ext>
            </a:extLst>
          </p:cNvPr>
          <p:cNvSpPr txBox="1">
            <a:spLocks/>
          </p:cNvSpPr>
          <p:nvPr/>
        </p:nvSpPr>
        <p:spPr>
          <a:xfrm>
            <a:off x="8552688" y="4635789"/>
            <a:ext cx="1529091" cy="636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dirty="0"/>
              <a:t>pension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F1EACB0-882C-3385-E535-C4726A3F5540}"/>
              </a:ext>
            </a:extLst>
          </p:cNvPr>
          <p:cNvSpPr txBox="1">
            <a:spLocks/>
          </p:cNvSpPr>
          <p:nvPr/>
        </p:nvSpPr>
        <p:spPr>
          <a:xfrm>
            <a:off x="5429318" y="4580877"/>
            <a:ext cx="2622729" cy="4601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dirty="0"/>
              <a:t>pay and grading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9DA829D-1171-7418-02BA-8B82D2FB12F7}"/>
              </a:ext>
            </a:extLst>
          </p:cNvPr>
          <p:cNvSpPr txBox="1">
            <a:spLocks/>
          </p:cNvSpPr>
          <p:nvPr/>
        </p:nvSpPr>
        <p:spPr>
          <a:xfrm flipH="1">
            <a:off x="4661403" y="2356683"/>
            <a:ext cx="2136939" cy="550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dirty="0"/>
              <a:t>competency frameworks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D8AAC29-B821-F332-5584-967AC18CCAE7}"/>
              </a:ext>
            </a:extLst>
          </p:cNvPr>
          <p:cNvSpPr txBox="1">
            <a:spLocks/>
          </p:cNvSpPr>
          <p:nvPr/>
        </p:nvSpPr>
        <p:spPr>
          <a:xfrm>
            <a:off x="9887036" y="3334796"/>
            <a:ext cx="1245562" cy="593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dirty="0"/>
              <a:t>succession management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E2A97D0-FAC1-5EC5-BF1F-B22FABA076D3}"/>
              </a:ext>
            </a:extLst>
          </p:cNvPr>
          <p:cNvSpPr txBox="1">
            <a:spLocks/>
          </p:cNvSpPr>
          <p:nvPr/>
        </p:nvSpPr>
        <p:spPr>
          <a:xfrm>
            <a:off x="9046347" y="2356683"/>
            <a:ext cx="2541206" cy="550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dirty="0"/>
              <a:t>civil service law regulations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A0C455E-6C08-3C80-9CD9-E0082284070A}"/>
              </a:ext>
            </a:extLst>
          </p:cNvPr>
          <p:cNvSpPr txBox="1">
            <a:spLocks/>
          </p:cNvSpPr>
          <p:nvPr/>
        </p:nvSpPr>
        <p:spPr>
          <a:xfrm>
            <a:off x="6232124" y="5318799"/>
            <a:ext cx="2296915" cy="549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03504">
              <a:spcAft>
                <a:spcPts val="600"/>
              </a:spcAft>
            </a:pPr>
            <a:r>
              <a:rPr lang="en-US" sz="1500" b="1" dirty="0"/>
              <a:t>performance management</a:t>
            </a:r>
          </a:p>
        </p:txBody>
      </p:sp>
    </p:spTree>
    <p:extLst>
      <p:ext uri="{BB962C8B-B14F-4D97-AF65-F5344CB8AC3E}">
        <p14:creationId xmlns:p14="http://schemas.microsoft.com/office/powerpoint/2010/main" val="2630466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AF56CD-5AD5-4800-F024-5BEACC73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REFORMS AND LESSONS</a:t>
            </a:r>
          </a:p>
        </p:txBody>
      </p:sp>
    </p:spTree>
    <p:extLst>
      <p:ext uri="{BB962C8B-B14F-4D97-AF65-F5344CB8AC3E}">
        <p14:creationId xmlns:p14="http://schemas.microsoft.com/office/powerpoint/2010/main" val="332331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1B1E7-E477-2ED4-36A8-E4A92832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6011"/>
            <a:ext cx="10515600" cy="1325563"/>
          </a:xfrm>
        </p:spPr>
        <p:txBody>
          <a:bodyPr/>
          <a:lstStyle/>
          <a:p>
            <a:pPr algn="ctr"/>
            <a: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  <a:t>Capacity Injection Mechanism (CIM) - Somalia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41AC-CF2A-F6EA-CEE1-2BCE62679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1500325"/>
            <a:ext cx="11239130" cy="4676637"/>
          </a:xfrm>
        </p:spPr>
        <p:txBody>
          <a:bodyPr>
            <a:noAutofit/>
          </a:bodyPr>
          <a:lstStyle/>
          <a:p>
            <a:pPr marL="461963" indent="-461963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upported the recruitment, appointment and salary supplement of a small number of highly qualified advisors and civil servants 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fill critical strategic and line management capacity needs. </a:t>
            </a:r>
          </a:p>
          <a:p>
            <a:pPr marL="461963" indent="-461963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Mostly management and policy advisor positions</a:t>
            </a:r>
          </a:p>
          <a:p>
            <a:pPr marL="461963" indent="-461963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Interim solution to address the multiple capacity challenges that faced Somalia. It responded to requests from government. </a:t>
            </a:r>
          </a:p>
          <a:p>
            <a:pPr marL="461963" indent="-461963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Served as pilot to introduce merit-based recruitment in Somalia – processes eventually embedded in the civil service-wide recruitment policy</a:t>
            </a:r>
          </a:p>
          <a:p>
            <a:pPr marL="461963" indent="-461963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Recruitment procedures and pay scales provided guidance to other donors supporting positions in the MDAs</a:t>
            </a:r>
          </a:p>
          <a:p>
            <a:pPr marL="461963" indent="-461963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CIM staff imparted knowledge and skills to the wider civil service </a:t>
            </a:r>
          </a:p>
        </p:txBody>
      </p:sp>
    </p:spTree>
    <p:extLst>
      <p:ext uri="{BB962C8B-B14F-4D97-AF65-F5344CB8AC3E}">
        <p14:creationId xmlns:p14="http://schemas.microsoft.com/office/powerpoint/2010/main" val="328562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1B1E7-E477-2ED4-36A8-E4A92832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5"/>
          </a:xfrm>
        </p:spPr>
        <p:txBody>
          <a:bodyPr/>
          <a:lstStyle/>
          <a:p>
            <a:pPr algn="ctr"/>
            <a: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  <a:t>Lessons: CIM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41AC-CF2A-F6EA-CEE1-2BCE62679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4" y="1219200"/>
            <a:ext cx="11843656" cy="5606142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kern="1200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Invest in long-term capacity </a:t>
            </a: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earlier in the reform process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Combine prioritization of common functions with technical functions in sectors that drive the economy  - </a:t>
            </a:r>
            <a:r>
              <a:rPr lang="en-US" sz="2400" b="1" dirty="0">
                <a:solidFill>
                  <a:schemeClr val="accent2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requires close coordination between center of government and sector MDAs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The two-tiered remuneration policy creates inequities with those receiving lower remuneration for the same responsibilities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Risk of mass exodus from the civil service culminating from pay and grading reform - </a:t>
            </a:r>
            <a:r>
              <a:rPr lang="en-US" sz="2400" b="1" dirty="0">
                <a:solidFill>
                  <a:schemeClr val="accent2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evaluate jobs, conduct labour market study and undertake pay reform earlier in the reform process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Reform government systems and apply them for recruitment and management of delivery of government services - </a:t>
            </a:r>
            <a:r>
              <a:rPr lang="en-US" sz="2400" b="1" dirty="0">
                <a:solidFill>
                  <a:schemeClr val="accent2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transitioning Somalia CIM staff into the mainstream civil service was a challenge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Centralize coordination of external support to staffing to align with MDA capacity gaps 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Knowledge transfer from short-term technical assistance to civil servants is critical</a:t>
            </a: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Invest in Young Graduates Programs – building a pipeline of civil servants</a:t>
            </a:r>
          </a:p>
        </p:txBody>
      </p:sp>
    </p:spTree>
    <p:extLst>
      <p:ext uri="{BB962C8B-B14F-4D97-AF65-F5344CB8AC3E}">
        <p14:creationId xmlns:p14="http://schemas.microsoft.com/office/powerpoint/2010/main" val="249286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91B64-44FC-A0A6-6462-C5EAA71C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373" y="461639"/>
            <a:ext cx="11611992" cy="1038026"/>
          </a:xfrm>
        </p:spPr>
        <p:txBody>
          <a:bodyPr>
            <a:normAutofit/>
          </a:bodyPr>
          <a:lstStyle/>
          <a:p>
            <a:pPr algn="ctr"/>
            <a: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  <a:t>Institutionalizing Training of Civil Servants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FBB03DB-4D7A-A00A-CFE0-B1D438736153}"/>
              </a:ext>
            </a:extLst>
          </p:cNvPr>
          <p:cNvSpPr/>
          <p:nvPr/>
        </p:nvSpPr>
        <p:spPr>
          <a:xfrm>
            <a:off x="596072" y="1393370"/>
            <a:ext cx="4996543" cy="53122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ESTABLISHING AND OPERATIONALIZING A SCHOOL OF GOVERNMENT </a:t>
            </a:r>
          </a:p>
          <a:p>
            <a:pPr algn="ctr"/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Partnerships (externally and within country)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Curriculum Development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Training of Trainers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Infrastructure</a:t>
            </a: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0C37F6C-E192-8415-5532-65382DB8FD2A}"/>
              </a:ext>
            </a:extLst>
          </p:cNvPr>
          <p:cNvSpPr/>
          <p:nvPr/>
        </p:nvSpPr>
        <p:spPr>
          <a:xfrm flipH="1">
            <a:off x="5780314" y="1393370"/>
            <a:ext cx="5434222" cy="53122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9CA1CD-BA9E-5DB5-0C19-7D1977B1802F}"/>
              </a:ext>
            </a:extLst>
          </p:cNvPr>
          <p:cNvSpPr txBox="1"/>
          <p:nvPr/>
        </p:nvSpPr>
        <p:spPr>
          <a:xfrm>
            <a:off x="6792686" y="2677886"/>
            <a:ext cx="3842658" cy="3450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accent2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LESSONS</a:t>
            </a:r>
          </a:p>
          <a:p>
            <a:pPr marL="171450" lvl="0" indent="-17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Sustainability is key</a:t>
            </a:r>
          </a:p>
          <a:p>
            <a:pPr marL="457200" lvl="0" indent="4032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Courier New" panose="02070309020205020404" pitchFamily="49" charset="0"/>
              <a:buChar char="o"/>
            </a:pPr>
            <a:r>
              <a:rPr lang="en-US" sz="2400" b="1" kern="1200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Training </a:t>
            </a:r>
          </a:p>
          <a:p>
            <a:pPr marL="457200" lvl="0" indent="4032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Budget</a:t>
            </a:r>
          </a:p>
          <a:p>
            <a:pPr marL="457200" lvl="0" indent="4032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Fiscal sustainability</a:t>
            </a:r>
          </a:p>
          <a:p>
            <a:pPr marL="285750" lvl="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kern="1200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Peer </a:t>
            </a: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to peer learning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Iterative approach is key: Piloting, review, scale-up</a:t>
            </a:r>
          </a:p>
        </p:txBody>
      </p:sp>
    </p:spTree>
    <p:extLst>
      <p:ext uri="{BB962C8B-B14F-4D97-AF65-F5344CB8AC3E}">
        <p14:creationId xmlns:p14="http://schemas.microsoft.com/office/powerpoint/2010/main" val="195284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1B1E7-E477-2ED4-36A8-E4A92832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17" y="365126"/>
            <a:ext cx="10883283" cy="745217"/>
          </a:xfrm>
        </p:spPr>
        <p:txBody>
          <a:bodyPr/>
          <a:lstStyle/>
          <a:p>
            <a:pPr algn="ctr"/>
            <a:r>
              <a:rPr lang="en-US" sz="2824" b="1" dirty="0">
                <a:solidFill>
                  <a:srgbClr val="002060"/>
                </a:solidFill>
                <a:latin typeface="Arial"/>
                <a:cs typeface="Arial"/>
              </a:rPr>
              <a:t>PAY AND 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41AC-CF2A-F6EA-CEE1-2BCE62679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881743"/>
            <a:ext cx="11373140" cy="5834743"/>
          </a:xfrm>
        </p:spPr>
        <p:txBody>
          <a:bodyPr>
            <a:noAutofit/>
          </a:bodyPr>
          <a:lstStyle/>
          <a:p>
            <a:pPr marL="171450" indent="-17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en-US" sz="16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Affordable and fiscally sustainable public wage bill-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Principle of the pay and grading policy-Somalia, Kenya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Equal pay for work of equal value-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Kenya conducts periodic job evaluations, market surveys, and reviews pay.  Principle of the pay and grading policy-Somalia, Kenya</a:t>
            </a:r>
          </a:p>
          <a:p>
            <a:pPr marL="171450" indent="-17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en-US" sz="9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511175" indent="-511175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Attract and retain scarce and high priority skills-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Principle of the pay and grading policy-Somalia, Kenya</a:t>
            </a:r>
          </a:p>
          <a:p>
            <a:pPr marL="511175" indent="-511175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Align external support pay levels with Government pay and grading system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b="1" dirty="0">
              <a:solidFill>
                <a:srgbClr val="00206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511175" indent="-51117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Legal and policy framework </a:t>
            </a:r>
          </a:p>
          <a:p>
            <a:pPr marL="0" indent="0">
              <a:buNone/>
            </a:pP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233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BOpsProjectDoc" ma:contentTypeID="0x01010054E0FEF4951F9D49A6F48A35419983C700EE80709A9460FF47B11A251F667F8784" ma:contentTypeVersion="3" ma:contentTypeDescription="" ma:contentTypeScope="" ma:versionID="0cc76d4c452125df5bc16b709408e3f5">
  <xsd:schema xmlns:xsd="http://www.w3.org/2001/XMLSchema" xmlns:xs="http://www.w3.org/2001/XMLSchema" xmlns:p="http://schemas.microsoft.com/office/2006/metadata/properties" xmlns:ns2="b99a068c-3844-4a16-badd-77233eea0529" targetNamespace="http://schemas.microsoft.com/office/2006/metadata/properties" ma:root="true" ma:fieldsID="9e5c391b06ffd9c02d8abc9ac69e1a4e" ns2:_="">
    <xsd:import namespace="b99a068c-3844-4a16-badd-77233eea0529"/>
    <xsd:element name="properties">
      <xsd:complexType>
        <xsd:sequence>
          <xsd:element name="documentManagement">
            <xsd:complexType>
              <xsd:all>
                <xsd:element ref="ns2:ProjectID" minOccurs="0"/>
                <xsd:element ref="ns2:Stage" minOccurs="0"/>
                <xsd:element ref="ns2:Package" minOccurs="0"/>
                <xsd:element ref="ns2:DocumentType" minOccurs="0"/>
                <xsd:element ref="ns2:SortOrder" minOccurs="0"/>
                <xsd:element ref="ns2:AttachmentType" minOccurs="0"/>
                <xsd:element ref="ns2:Abstract" minOccurs="0"/>
                <xsd:element ref="ns2:SecurityClassification" minOccurs="0"/>
                <xsd:element ref="ns2:Cordis_x0020_ID" minOccurs="0"/>
                <xsd:element ref="ns2:Task_x0020_ID" minOccurs="0"/>
                <xsd:element ref="ns2:DependentDoc" minOccurs="0"/>
                <xsd:element ref="ns2:DeliverableID" minOccurs="0"/>
                <xsd:element ref="ns2:RefreshDate" minOccurs="0"/>
                <xsd:element ref="ns2:DocStatus" minOccurs="0"/>
                <xsd:element ref="ns2:ApprovedVersion" minOccurs="0"/>
                <xsd:element ref="ns2:DisclosedVersion" minOccurs="0"/>
                <xsd:element ref="ns2:HasUserUploaded" minOccurs="0"/>
                <xsd:element ref="ns2:IsMandatory" minOccurs="0"/>
                <xsd:element ref="ns2:IsTemplate" minOccurs="0"/>
                <xsd:element ref="ns2:SAPStage" minOccurs="0"/>
                <xsd:element ref="ns2:Authors" minOccurs="0"/>
                <xsd:element ref="ns2:DocAuthors" minOccurs="0"/>
                <xsd:element ref="ns2:DocumentDate" minOccurs="0"/>
                <xsd:element ref="ns2:PolicyExceptions" minOccurs="0"/>
                <xsd:element ref="ns2:WBDocType" minOccurs="0"/>
                <xsd:element ref="ns2:LockStatus" minOccurs="0"/>
                <xsd:element ref="ns2:DocumentAction" minOccurs="0"/>
                <xsd:element ref="ns2:IsHidden" minOccurs="0"/>
                <xsd:element ref="ns2:TemplateDocVersion" minOccurs="0"/>
                <xsd:element ref="ns2:SequenceNu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9a068c-3844-4a16-badd-77233eea0529" elementFormDefault="qualified">
    <xsd:import namespace="http://schemas.microsoft.com/office/2006/documentManagement/types"/>
    <xsd:import namespace="http://schemas.microsoft.com/office/infopath/2007/PartnerControls"/>
    <xsd:element name="ProjectID" ma:index="8" nillable="true" ma:displayName="ProjectID" ma:internalName="ProjectID">
      <xsd:simpleType>
        <xsd:restriction base="dms:Text">
          <xsd:maxLength value="255"/>
        </xsd:restriction>
      </xsd:simpleType>
    </xsd:element>
    <xsd:element name="Stage" ma:index="9" nillable="true" ma:displayName="Stage" ma:internalName="Stage">
      <xsd:simpleType>
        <xsd:restriction base="dms:Text">
          <xsd:maxLength value="255"/>
        </xsd:restriction>
      </xsd:simpleType>
    </xsd:element>
    <xsd:element name="Package" ma:index="10" nillable="true" ma:displayName="Package" ma:default="1" ma:internalName="Package">
      <xsd:simpleType>
        <xsd:restriction base="dms:Boolean"/>
      </xsd:simpleType>
    </xsd:element>
    <xsd:element name="DocumentType" ma:index="11" nillable="true" ma:displayName="DocumentType" ma:internalName="DocumentType">
      <xsd:simpleType>
        <xsd:restriction base="dms:Text">
          <xsd:maxLength value="255"/>
        </xsd:restriction>
      </xsd:simpleType>
    </xsd:element>
    <xsd:element name="SortOrder" ma:index="12" nillable="true" ma:displayName="SortOrder" ma:internalName="SortOrder">
      <xsd:simpleType>
        <xsd:restriction base="dms:Number"/>
      </xsd:simpleType>
    </xsd:element>
    <xsd:element name="AttachmentType" ma:index="13" nillable="true" ma:displayName="AttachmentType" ma:internalName="AttachmentType">
      <xsd:simpleType>
        <xsd:restriction base="dms:Text">
          <xsd:maxLength value="255"/>
        </xsd:restriction>
      </xsd:simpleType>
    </xsd:element>
    <xsd:element name="Abstract" ma:index="14" nillable="true" ma:displayName="Abstract" ma:internalName="Abstract">
      <xsd:simpleType>
        <xsd:restriction base="dms:Note"/>
      </xsd:simpleType>
    </xsd:element>
    <xsd:element name="SecurityClassification" ma:index="15" nillable="true" ma:displayName="SecurityClassification" ma:format="Dropdown" ma:internalName="SecurityClassification">
      <xsd:simpleType>
        <xsd:restriction base="dms:Choice">
          <xsd:enumeration value="Official use only"/>
          <xsd:enumeration value="Public"/>
        </xsd:restriction>
      </xsd:simpleType>
    </xsd:element>
    <xsd:element name="Cordis_x0020_ID" ma:index="16" nillable="true" ma:displayName="Cordis ID" ma:internalName="Cordis_x0020_ID">
      <xsd:simpleType>
        <xsd:restriction base="dms:Note"/>
      </xsd:simpleType>
    </xsd:element>
    <xsd:element name="Task_x0020_ID" ma:index="17" nillable="true" ma:displayName="Task ID" ma:internalName="Task_x0020_ID">
      <xsd:simpleType>
        <xsd:restriction base="dms:Note"/>
      </xsd:simpleType>
    </xsd:element>
    <xsd:element name="DependentDoc" ma:index="18" nillable="true" ma:displayName="DependentDoc" ma:internalName="DependentDoc">
      <xsd:simpleType>
        <xsd:restriction base="dms:Note"/>
      </xsd:simpleType>
    </xsd:element>
    <xsd:element name="DeliverableID" ma:index="19" nillable="true" ma:displayName="DeliverableID" ma:internalName="DeliverableID">
      <xsd:simpleType>
        <xsd:restriction base="dms:Note"/>
      </xsd:simpleType>
    </xsd:element>
    <xsd:element name="RefreshDate" ma:index="20" nillable="true" ma:displayName="RefreshDate" ma:format="DateTime" ma:internalName="RefreshDate">
      <xsd:simpleType>
        <xsd:restriction base="dms:DateTime"/>
      </xsd:simpleType>
    </xsd:element>
    <xsd:element name="DocStatus" ma:index="21" nillable="true" ma:displayName="DocStatus" ma:internalName="DocStatus">
      <xsd:simpleType>
        <xsd:restriction base="dms:Text">
          <xsd:maxLength value="255"/>
        </xsd:restriction>
      </xsd:simpleType>
    </xsd:element>
    <xsd:element name="ApprovedVersion" ma:index="22" nillable="true" ma:displayName="ApprovedVersion" ma:internalName="ApprovedVersion">
      <xsd:simpleType>
        <xsd:restriction base="dms:Text">
          <xsd:maxLength value="255"/>
        </xsd:restriction>
      </xsd:simpleType>
    </xsd:element>
    <xsd:element name="DisclosedVersion" ma:index="23" nillable="true" ma:displayName="DisclosedVersion" ma:internalName="DisclosedVersion">
      <xsd:simpleType>
        <xsd:restriction base="dms:Note"/>
      </xsd:simpleType>
    </xsd:element>
    <xsd:element name="HasUserUploaded" ma:index="24" nillable="true" ma:displayName="HasUserUploaded" ma:default="0" ma:internalName="HasUserUploaded">
      <xsd:simpleType>
        <xsd:restriction base="dms:Boolean"/>
      </xsd:simpleType>
    </xsd:element>
    <xsd:element name="IsMandatory" ma:index="25" nillable="true" ma:displayName="IsMandatory" ma:default="0" ma:internalName="IsMandatory">
      <xsd:simpleType>
        <xsd:restriction base="dms:Boolean"/>
      </xsd:simpleType>
    </xsd:element>
    <xsd:element name="IsTemplate" ma:index="26" nillable="true" ma:displayName="IsTemplate" ma:default="0" ma:internalName="IsTemplate">
      <xsd:simpleType>
        <xsd:restriction base="dms:Boolean"/>
      </xsd:simpleType>
    </xsd:element>
    <xsd:element name="SAPStage" ma:index="27" nillable="true" ma:displayName="SAPStage" ma:internalName="SAPStage">
      <xsd:simpleType>
        <xsd:restriction base="dms:Text">
          <xsd:maxLength value="255"/>
        </xsd:restriction>
      </xsd:simpleType>
    </xsd:element>
    <xsd:element name="Authors" ma:index="28" nillable="true" ma:displayName="Authors" ma:list="UserInfo" ma:SharePointGroup="0" ma:internalName="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Authors" ma:index="29" nillable="true" ma:displayName="DocAuthors" ma:internalName="DocAuthors">
      <xsd:simpleType>
        <xsd:restriction base="dms:Note">
          <xsd:maxLength value="255"/>
        </xsd:restriction>
      </xsd:simpleType>
    </xsd:element>
    <xsd:element name="DocumentDate" ma:index="30" nillable="true" ma:displayName="DocumentDate" ma:format="DateOnly" ma:internalName="DocumentDate">
      <xsd:simpleType>
        <xsd:restriction base="dms:DateTime"/>
      </xsd:simpleType>
    </xsd:element>
    <xsd:element name="PolicyExceptions" ma:index="31" nillable="true" ma:displayName="PolicyExceptions" ma:internalName="PolicyExceptions">
      <xsd:simpleType>
        <xsd:restriction base="dms:Note">
          <xsd:maxLength value="255"/>
        </xsd:restriction>
      </xsd:simpleType>
    </xsd:element>
    <xsd:element name="WBDocType" ma:index="32" nillable="true" ma:displayName="WBDocType" ma:internalName="WBDocType">
      <xsd:simpleType>
        <xsd:restriction base="dms:Text">
          <xsd:maxLength value="255"/>
        </xsd:restriction>
      </xsd:simpleType>
    </xsd:element>
    <xsd:element name="LockStatus" ma:index="33" nillable="true" ma:displayName="LockStatus" ma:internalName="LockStatus">
      <xsd:simpleType>
        <xsd:restriction base="dms:Text">
          <xsd:maxLength value="255"/>
        </xsd:restriction>
      </xsd:simpleType>
    </xsd:element>
    <xsd:element name="DocumentAction" ma:index="34" nillable="true" ma:displayName="DocumentAction" ma:internalName="DocumentAction">
      <xsd:simpleType>
        <xsd:restriction base="dms:Text">
          <xsd:maxLength value="255"/>
        </xsd:restriction>
      </xsd:simpleType>
    </xsd:element>
    <xsd:element name="IsHidden" ma:index="35" nillable="true" ma:displayName="IsHidden" ma:default="0" ma:internalName="IsHidden">
      <xsd:simpleType>
        <xsd:restriction base="dms:Boolean"/>
      </xsd:simpleType>
    </xsd:element>
    <xsd:element name="TemplateDocVersion" ma:index="36" nillable="true" ma:displayName="TemplateDocVersion" ma:internalName="TemplateDocVersion">
      <xsd:simpleType>
        <xsd:restriction base="dms:Text">
          <xsd:maxLength value="255"/>
        </xsd:restriction>
      </xsd:simpleType>
    </xsd:element>
    <xsd:element name="SequenceNum" ma:index="37" nillable="true" ma:displayName="SequenceNum" ma:internalName="SequenceNum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Order xmlns="b99a068c-3844-4a16-badd-77233eea0529" xsi:nil="true"/>
    <DocAuthors xmlns="b99a068c-3844-4a16-badd-77233eea0529">000565046:Eric Walter Maina:emaina1@worldbank.org;</DocAuthors>
    <Abstract xmlns="b99a068c-3844-4a16-badd-77233eea0529" xsi:nil="true"/>
    <Authors xmlns="b99a068c-3844-4a16-badd-77233eea0529">
      <UserInfo>
        <DisplayName>i:0#.w|wb\wb565046</DisplayName>
        <AccountId>6047</AccountId>
        <AccountType/>
      </UserInfo>
      <UserInfo>
        <DisplayName/>
        <AccountId xsi:nil="true"/>
        <AccountType/>
      </UserInfo>
    </Authors>
    <SequenceNum xmlns="b99a068c-3844-4a16-badd-77233eea0529" xsi:nil="true"/>
    <Cordis_x0020_ID xmlns="b99a068c-3844-4a16-badd-77233eea0529">ITM00270</Cordis_x0020_ID>
    <Stage xmlns="b99a068c-3844-4a16-badd-77233eea0529">IMP</Stage>
    <PolicyExceptions xmlns="b99a068c-3844-4a16-badd-77233eea0529">PE09:9.Deliberative;</PolicyExceptions>
    <IsHidden xmlns="b99a068c-3844-4a16-badd-77233eea0529">false</IsHidden>
    <IsTemplate xmlns="b99a068c-3844-4a16-badd-77233eea0529">false</IsTemplate>
    <WBDocType xmlns="b99a068c-3844-4a16-badd-77233eea0529">Report</WBDocType>
    <DisclosedVersion xmlns="b99a068c-3844-4a16-badd-77233eea0529" xsi:nil="true"/>
    <SecurityClassification xmlns="b99a068c-3844-4a16-badd-77233eea0529">Official use only</SecurityClassification>
    <DeliverableID xmlns="b99a068c-3844-4a16-badd-77233eea0529">DLV0510315</DeliverableID>
    <IsMandatory xmlns="b99a068c-3844-4a16-badd-77233eea0529">false</IsMandatory>
    <DocumentAction xmlns="b99a068c-3844-4a16-badd-77233eea0529" xsi:nil="true"/>
    <ProjectID xmlns="b99a068c-3844-4a16-badd-77233eea0529">P177504</ProjectID>
    <AttachmentType xmlns="b99a068c-3844-4a16-badd-77233eea0529" xsi:nil="true"/>
    <LockStatus xmlns="b99a068c-3844-4a16-badd-77233eea0529" xsi:nil="true"/>
    <TemplateDocVersion xmlns="b99a068c-3844-4a16-badd-77233eea0529" xsi:nil="true"/>
    <DependentDoc xmlns="b99a068c-3844-4a16-badd-77233eea0529" xsi:nil="true"/>
    <ApprovedVersion xmlns="b99a068c-3844-4a16-badd-77233eea0529" xsi:nil="true"/>
    <DocumentType xmlns="b99a068c-3844-4a16-badd-77233eea0529" xsi:nil="true"/>
    <Task_x0020_ID xmlns="b99a068c-3844-4a16-badd-77233eea0529">TT00262209</Task_x0020_ID>
    <Package xmlns="b99a068c-3844-4a16-badd-77233eea0529">true</Package>
    <SAPStage xmlns="b99a068c-3844-4a16-badd-77233eea0529" xsi:nil="true"/>
    <HasUserUploaded xmlns="b99a068c-3844-4a16-badd-77233eea0529">true</HasUserUploaded>
    <DocumentDate xmlns="b99a068c-3844-4a16-badd-77233eea0529">2022-04-13T04:00:00+00:00</DocumentDate>
    <RefreshDate xmlns="b99a068c-3844-4a16-badd-77233eea0529" xsi:nil="true"/>
    <DocStatus xmlns="b99a068c-3844-4a16-badd-77233eea052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a4117c50-33ca-4e49-9a5c-4b51d291b3ff" ContentTypeId="0x01010054E0FEF4951F9D49A6F48A35419983C7" PreviousValue="false"/>
</file>

<file path=customXml/itemProps1.xml><?xml version="1.0" encoding="utf-8"?>
<ds:datastoreItem xmlns:ds="http://schemas.openxmlformats.org/officeDocument/2006/customXml" ds:itemID="{157C60BB-2D05-493E-99E8-EDF8358EE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9a068c-3844-4a16-badd-77233eea05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906375-E400-4030-A867-6A1D5E6CB49D}">
  <ds:schemaRefs>
    <ds:schemaRef ds:uri="http://schemas.microsoft.com/office/2006/metadata/properties"/>
    <ds:schemaRef ds:uri="http://schemas.microsoft.com/office/infopath/2007/PartnerControls"/>
    <ds:schemaRef ds:uri="b99a068c-3844-4a16-badd-77233eea0529"/>
  </ds:schemaRefs>
</ds:datastoreItem>
</file>

<file path=customXml/itemProps3.xml><?xml version="1.0" encoding="utf-8"?>
<ds:datastoreItem xmlns:ds="http://schemas.openxmlformats.org/officeDocument/2006/customXml" ds:itemID="{CD274E7D-528D-4DB2-850F-B58F766A253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9EC0981-83EF-403B-846F-1A8A7DF64D4C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4437</TotalTime>
  <Words>1578</Words>
  <Application>Microsoft Macintosh PowerPoint</Application>
  <PresentationFormat>Widescreen</PresentationFormat>
  <Paragraphs>193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Book Antiqua</vt:lpstr>
      <vt:lpstr>Calibri</vt:lpstr>
      <vt:lpstr>Calibri Light</vt:lpstr>
      <vt:lpstr>Courier New</vt:lpstr>
      <vt:lpstr>Times New Roman</vt:lpstr>
      <vt:lpstr>Wingdings</vt:lpstr>
      <vt:lpstr>Office Theme</vt:lpstr>
      <vt:lpstr>South Sudan: Improving public sector capacity through public service management reform </vt:lpstr>
      <vt:lpstr>OUTLINE:</vt:lpstr>
      <vt:lpstr>  CONTEXT  </vt:lpstr>
      <vt:lpstr>POLICY, LEGAL AND REGULATORY FRAMEWORKS FOR MANAGING THE CIVIL SERVICE</vt:lpstr>
      <vt:lpstr>REFORMS AND LESSONS</vt:lpstr>
      <vt:lpstr>Capacity Injection Mechanism (CIM) - Somalia</vt:lpstr>
      <vt:lpstr>Lessons: CIM</vt:lpstr>
      <vt:lpstr>Institutionalizing Training of Civil Servants</vt:lpstr>
      <vt:lpstr>PAY AND GRADING</vt:lpstr>
      <vt:lpstr>PENSION</vt:lpstr>
      <vt:lpstr>External recurrent cost (salary) support - Somalia</vt:lpstr>
      <vt:lpstr>Somalia Recurrent Cost and Reform Financing  (approach and achievements) - Somalia</vt:lpstr>
      <vt:lpstr>EXTERNAL RECURRENT COSTS (SALARY) SUPPORT -- LESSONS </vt:lpstr>
      <vt:lpstr>STRENGTHENING THE CAPACITY OF THE CENTER OF GOVERNMENT IS CRITICAL </vt:lpstr>
      <vt:lpstr>LESSONS…CONT’D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slide deck  on Collection of Policy Notes</dc:title>
  <dc:creator>Natasha Sharma</dc:creator>
  <cp:lastModifiedBy>August Mayai</cp:lastModifiedBy>
  <cp:revision>194</cp:revision>
  <dcterms:created xsi:type="dcterms:W3CDTF">2022-03-01T08:23:01Z</dcterms:created>
  <dcterms:modified xsi:type="dcterms:W3CDTF">2023-09-07T11:30:45Z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0x01010054E0FEF4951F9D49A6F48A35419983C700EE80709A9460FF47B11A251F667F8784</vt:lpwstr>
  </property>
  <property fmtid="{D5CDD505-2E9C-101B-9397-08002B2CF9AE}" pid="3" name="WbDocsObjectId">
    <vt:lpwstr/>
  </property>
  <property fmtid="{D5CDD505-2E9C-101B-9397-08002B2CF9AE}" pid="4" name="RatedBy">
    <vt:lpwstr/>
  </property>
  <property fmtid="{D5CDD505-2E9C-101B-9397-08002B2CF9AE}" pid="5" name="IsDocumentTagged">
    <vt:lpwstr/>
  </property>
  <property fmtid="{D5CDD505-2E9C-101B-9397-08002B2CF9AE}" pid="6" name="LikedBy">
    <vt:lpwstr/>
  </property>
  <property fmtid="{D5CDD505-2E9C-101B-9397-08002B2CF9AE}" pid="7" name="ProofOfDelivery">
    <vt:lpwstr/>
  </property>
</Properties>
</file>