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77" r:id="rId1"/>
  </p:sldMasterIdLst>
  <p:sldIdLst>
    <p:sldId id="262" r:id="rId2"/>
    <p:sldId id="257" r:id="rId3"/>
    <p:sldId id="258" r:id="rId4"/>
    <p:sldId id="259" r:id="rId5"/>
    <p:sldId id="260" r:id="rId6"/>
    <p:sldId id="263" r:id="rId7"/>
    <p:sldId id="264" r:id="rId8"/>
    <p:sldId id="261" r:id="rId9"/>
    <p:sldId id="265" r:id="rId10"/>
    <p:sldId id="266" r:id="rId11"/>
    <p:sldId id="267" r:id="rId12"/>
    <p:sldId id="268" r:id="rId13"/>
    <p:sldId id="283" r:id="rId14"/>
    <p:sldId id="270" r:id="rId15"/>
    <p:sldId id="271" r:id="rId16"/>
    <p:sldId id="272" r:id="rId17"/>
    <p:sldId id="273" r:id="rId18"/>
    <p:sldId id="274" r:id="rId19"/>
    <p:sldId id="276" r:id="rId20"/>
    <p:sldId id="277" r:id="rId21"/>
    <p:sldId id="278" r:id="rId22"/>
    <p:sldId id="279" r:id="rId23"/>
    <p:sldId id="280" r:id="rId24"/>
    <p:sldId id="284"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11523-7774-42D6-ADC1-8ACBFBF9CA06}" v="890" dt="2023-09-03T20:54:13.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'South Sudan'!$B$40</c:f>
              <c:strCache>
                <c:ptCount val="1"/>
                <c:pt idx="0">
                  <c:v>Education </c:v>
                </c:pt>
              </c:strCache>
            </c:strRef>
          </c:tx>
          <c:spPr>
            <a:ln w="28575" cap="rnd">
              <a:solidFill>
                <a:schemeClr val="accent1"/>
              </a:solidFill>
              <a:round/>
            </a:ln>
            <a:effectLst/>
          </c:spPr>
          <c:marker>
            <c:symbol val="none"/>
          </c:marker>
          <c:cat>
            <c:strRef>
              <c:f>'South Sudan'!$A$41:$A$54</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2022/23</c:v>
                </c:pt>
              </c:strCache>
            </c:strRef>
          </c:cat>
          <c:val>
            <c:numRef>
              <c:f>'South Sudan'!$B$41:$B$54</c:f>
              <c:numCache>
                <c:formatCode>General</c:formatCode>
                <c:ptCount val="14"/>
                <c:pt idx="0">
                  <c:v>6.2859999999999996</c:v>
                </c:pt>
                <c:pt idx="1">
                  <c:v>7.9370000000000003</c:v>
                </c:pt>
                <c:pt idx="2">
                  <c:v>5.08</c:v>
                </c:pt>
                <c:pt idx="3">
                  <c:v>5.5279999999999996</c:v>
                </c:pt>
                <c:pt idx="4">
                  <c:v>5.0060000000000002</c:v>
                </c:pt>
                <c:pt idx="5">
                  <c:v>3.2530000000000001</c:v>
                </c:pt>
                <c:pt idx="6">
                  <c:v>4.4219999999999997</c:v>
                </c:pt>
                <c:pt idx="7">
                  <c:v>5.3840000000000003</c:v>
                </c:pt>
                <c:pt idx="8">
                  <c:v>3.8340000000000001</c:v>
                </c:pt>
                <c:pt idx="9">
                  <c:v>3.9580000000000002</c:v>
                </c:pt>
                <c:pt idx="10">
                  <c:v>2.76</c:v>
                </c:pt>
                <c:pt idx="11">
                  <c:v>4.6870000000000003</c:v>
                </c:pt>
                <c:pt idx="12">
                  <c:v>2.2360000000000002</c:v>
                </c:pt>
                <c:pt idx="13">
                  <c:v>8.11</c:v>
                </c:pt>
              </c:numCache>
            </c:numRef>
          </c:val>
          <c:smooth val="0"/>
          <c:extLst>
            <c:ext xmlns:c16="http://schemas.microsoft.com/office/drawing/2014/chart" uri="{C3380CC4-5D6E-409C-BE32-E72D297353CC}">
              <c16:uniqueId val="{00000000-92FB-49C8-B828-F19F573023DD}"/>
            </c:ext>
          </c:extLst>
        </c:ser>
        <c:ser>
          <c:idx val="1"/>
          <c:order val="1"/>
          <c:tx>
            <c:strRef>
              <c:f>'South Sudan'!$C$40</c:f>
              <c:strCache>
                <c:ptCount val="1"/>
                <c:pt idx="0">
                  <c:v>Health</c:v>
                </c:pt>
              </c:strCache>
            </c:strRef>
          </c:tx>
          <c:spPr>
            <a:ln w="28575" cap="rnd">
              <a:solidFill>
                <a:schemeClr val="accent2"/>
              </a:solidFill>
              <a:round/>
            </a:ln>
            <a:effectLst/>
          </c:spPr>
          <c:marker>
            <c:symbol val="none"/>
          </c:marker>
          <c:cat>
            <c:strRef>
              <c:f>'South Sudan'!$A$41:$A$54</c:f>
              <c:strCache>
                <c:ptCount val="14"/>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2022/23</c:v>
                </c:pt>
              </c:strCache>
            </c:strRef>
          </c:cat>
          <c:val>
            <c:numRef>
              <c:f>'South Sudan'!$C$41:$C$54</c:f>
              <c:numCache>
                <c:formatCode>General</c:formatCode>
                <c:ptCount val="14"/>
                <c:pt idx="0">
                  <c:v>3.7989999999999999</c:v>
                </c:pt>
                <c:pt idx="1">
                  <c:v>2.2890000000000001</c:v>
                </c:pt>
                <c:pt idx="2">
                  <c:v>1.9970000000000001</c:v>
                </c:pt>
                <c:pt idx="3">
                  <c:v>2.2919999999999998</c:v>
                </c:pt>
                <c:pt idx="4">
                  <c:v>2.5</c:v>
                </c:pt>
                <c:pt idx="5">
                  <c:v>2.1269999999999998</c:v>
                </c:pt>
                <c:pt idx="6">
                  <c:v>2.0249999999999999</c:v>
                </c:pt>
                <c:pt idx="7">
                  <c:v>1.946</c:v>
                </c:pt>
                <c:pt idx="8">
                  <c:v>2.431</c:v>
                </c:pt>
                <c:pt idx="9">
                  <c:v>1.68</c:v>
                </c:pt>
                <c:pt idx="10">
                  <c:v>1.181</c:v>
                </c:pt>
                <c:pt idx="11">
                  <c:v>1.389</c:v>
                </c:pt>
                <c:pt idx="12">
                  <c:v>0.41599999999999998</c:v>
                </c:pt>
                <c:pt idx="13">
                  <c:v>1.1499999999999999</c:v>
                </c:pt>
              </c:numCache>
            </c:numRef>
          </c:val>
          <c:smooth val="0"/>
          <c:extLst>
            <c:ext xmlns:c16="http://schemas.microsoft.com/office/drawing/2014/chart" uri="{C3380CC4-5D6E-409C-BE32-E72D297353CC}">
              <c16:uniqueId val="{00000001-92FB-49C8-B828-F19F573023DD}"/>
            </c:ext>
          </c:extLst>
        </c:ser>
        <c:dLbls>
          <c:showLegendKey val="0"/>
          <c:showVal val="0"/>
          <c:showCatName val="0"/>
          <c:showSerName val="0"/>
          <c:showPercent val="0"/>
          <c:showBubbleSize val="0"/>
        </c:dLbls>
        <c:smooth val="0"/>
        <c:axId val="928834783"/>
        <c:axId val="928409471"/>
      </c:lineChart>
      <c:catAx>
        <c:axId val="92883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28409471"/>
        <c:crosses val="autoZero"/>
        <c:auto val="1"/>
        <c:lblAlgn val="ctr"/>
        <c:lblOffset val="100"/>
        <c:noMultiLvlLbl val="0"/>
      </c:catAx>
      <c:valAx>
        <c:axId val="928409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Epxenditure in %</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28834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BAF08-E067-4BEB-A1B0-F9DD5831746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F1A80E4-BA66-4A44-88D5-CDFFE9427801}">
      <dgm:prSet/>
      <dgm:spPr/>
      <dgm:t>
        <a:bodyPr/>
        <a:lstStyle/>
        <a:p>
          <a:r>
            <a:rPr lang="en-US" dirty="0"/>
            <a:t>Finding 2: South Sudan’s Spending or Strategy on Human Capital Formation can be summed up as Long on Priorities, Short on Solutions/resources</a:t>
          </a:r>
        </a:p>
      </dgm:t>
    </dgm:pt>
    <dgm:pt modelId="{DAECB9AA-A76A-495D-B402-9C80AA9439B3}" type="parTrans" cxnId="{29CEB1CB-3945-4986-9C7B-F174506D13E0}">
      <dgm:prSet/>
      <dgm:spPr/>
      <dgm:t>
        <a:bodyPr/>
        <a:lstStyle/>
        <a:p>
          <a:endParaRPr lang="en-US"/>
        </a:p>
      </dgm:t>
    </dgm:pt>
    <dgm:pt modelId="{44052317-5AA4-488D-A710-D65148446D80}" type="sibTrans" cxnId="{29CEB1CB-3945-4986-9C7B-F174506D13E0}">
      <dgm:prSet/>
      <dgm:spPr/>
      <dgm:t>
        <a:bodyPr/>
        <a:lstStyle/>
        <a:p>
          <a:endParaRPr lang="en-US"/>
        </a:p>
      </dgm:t>
    </dgm:pt>
    <dgm:pt modelId="{5FB09B07-13E8-4004-94FA-C7BB9BED2307}">
      <dgm:prSet/>
      <dgm:spPr/>
      <dgm:t>
        <a:bodyPr/>
        <a:lstStyle/>
        <a:p>
          <a:r>
            <a:rPr lang="en-US" dirty="0"/>
            <a:t>From the available data, South Sudan’s spending on education falls short of regional average of 5 percent of national budgets</a:t>
          </a:r>
        </a:p>
      </dgm:t>
    </dgm:pt>
    <dgm:pt modelId="{A7229FE8-0CB2-41DE-A400-9C97E58D96B6}" type="parTrans" cxnId="{5DDFE854-78F7-40D2-AA25-FC31265BAD7F}">
      <dgm:prSet/>
      <dgm:spPr/>
      <dgm:t>
        <a:bodyPr/>
        <a:lstStyle/>
        <a:p>
          <a:endParaRPr lang="en-US"/>
        </a:p>
      </dgm:t>
    </dgm:pt>
    <dgm:pt modelId="{0FB12C56-986F-46CD-9198-EDFA5DDAA8A3}" type="sibTrans" cxnId="{5DDFE854-78F7-40D2-AA25-FC31265BAD7F}">
      <dgm:prSet/>
      <dgm:spPr/>
      <dgm:t>
        <a:bodyPr/>
        <a:lstStyle/>
        <a:p>
          <a:endParaRPr lang="en-US"/>
        </a:p>
      </dgm:t>
    </dgm:pt>
    <dgm:pt modelId="{3E8B0719-5704-418A-B3CC-9B6D053AE506}">
      <dgm:prSet/>
      <dgm:spPr/>
      <dgm:t>
        <a:bodyPr/>
        <a:lstStyle/>
        <a:p>
          <a:r>
            <a:rPr lang="en-US" dirty="0"/>
            <a:t>It equally falls short of UN targets, for example, for health, education, and agriculture, among others</a:t>
          </a:r>
        </a:p>
      </dgm:t>
    </dgm:pt>
    <dgm:pt modelId="{07F10AF2-BEBE-4B27-A4CC-8C3DD84D8A41}" type="parTrans" cxnId="{2FE15A36-F42B-49DB-A2B8-1C381FCC7249}">
      <dgm:prSet/>
      <dgm:spPr/>
      <dgm:t>
        <a:bodyPr/>
        <a:lstStyle/>
        <a:p>
          <a:endParaRPr lang="en-US"/>
        </a:p>
      </dgm:t>
    </dgm:pt>
    <dgm:pt modelId="{AAD2D2EE-DD2D-44AC-88ED-25C2C0A1C320}" type="sibTrans" cxnId="{2FE15A36-F42B-49DB-A2B8-1C381FCC7249}">
      <dgm:prSet/>
      <dgm:spPr/>
      <dgm:t>
        <a:bodyPr/>
        <a:lstStyle/>
        <a:p>
          <a:endParaRPr lang="en-US"/>
        </a:p>
      </dgm:t>
    </dgm:pt>
    <dgm:pt modelId="{AB83C27C-6187-460C-A049-66B4C34B4EB4}" type="pres">
      <dgm:prSet presAssocID="{C45BAF08-E067-4BEB-A1B0-F9DD5831746F}" presName="outerComposite" presStyleCnt="0">
        <dgm:presLayoutVars>
          <dgm:chMax val="5"/>
          <dgm:dir/>
          <dgm:resizeHandles val="exact"/>
        </dgm:presLayoutVars>
      </dgm:prSet>
      <dgm:spPr/>
    </dgm:pt>
    <dgm:pt modelId="{6317C715-6991-438D-83F2-210C830A7D5B}" type="pres">
      <dgm:prSet presAssocID="{C45BAF08-E067-4BEB-A1B0-F9DD5831746F}" presName="dummyMaxCanvas" presStyleCnt="0">
        <dgm:presLayoutVars/>
      </dgm:prSet>
      <dgm:spPr/>
    </dgm:pt>
    <dgm:pt modelId="{9A734B31-43A2-447B-ABE2-D210261FDCF7}" type="pres">
      <dgm:prSet presAssocID="{C45BAF08-E067-4BEB-A1B0-F9DD5831746F}" presName="ThreeNodes_1" presStyleLbl="node1" presStyleIdx="0" presStyleCnt="3" custScaleX="114881" custScaleY="130551">
        <dgm:presLayoutVars>
          <dgm:bulletEnabled val="1"/>
        </dgm:presLayoutVars>
      </dgm:prSet>
      <dgm:spPr/>
    </dgm:pt>
    <dgm:pt modelId="{B6ECAEF6-8FEE-4002-9A99-A5F187CFE692}" type="pres">
      <dgm:prSet presAssocID="{C45BAF08-E067-4BEB-A1B0-F9DD5831746F}" presName="ThreeNodes_2" presStyleLbl="node1" presStyleIdx="1" presStyleCnt="3">
        <dgm:presLayoutVars>
          <dgm:bulletEnabled val="1"/>
        </dgm:presLayoutVars>
      </dgm:prSet>
      <dgm:spPr/>
    </dgm:pt>
    <dgm:pt modelId="{D6E9B9CD-5AE5-4146-9622-A12D190DBC77}" type="pres">
      <dgm:prSet presAssocID="{C45BAF08-E067-4BEB-A1B0-F9DD5831746F}" presName="ThreeNodes_3" presStyleLbl="node1" presStyleIdx="2" presStyleCnt="3">
        <dgm:presLayoutVars>
          <dgm:bulletEnabled val="1"/>
        </dgm:presLayoutVars>
      </dgm:prSet>
      <dgm:spPr/>
    </dgm:pt>
    <dgm:pt modelId="{8317E2C9-89B4-48E6-9D6E-076AE54DE5FE}" type="pres">
      <dgm:prSet presAssocID="{C45BAF08-E067-4BEB-A1B0-F9DD5831746F}" presName="ThreeConn_1-2" presStyleLbl="fgAccFollowNode1" presStyleIdx="0" presStyleCnt="2">
        <dgm:presLayoutVars>
          <dgm:bulletEnabled val="1"/>
        </dgm:presLayoutVars>
      </dgm:prSet>
      <dgm:spPr/>
    </dgm:pt>
    <dgm:pt modelId="{E0155075-CA47-459B-974F-0B3C9863BC58}" type="pres">
      <dgm:prSet presAssocID="{C45BAF08-E067-4BEB-A1B0-F9DD5831746F}" presName="ThreeConn_2-3" presStyleLbl="fgAccFollowNode1" presStyleIdx="1" presStyleCnt="2">
        <dgm:presLayoutVars>
          <dgm:bulletEnabled val="1"/>
        </dgm:presLayoutVars>
      </dgm:prSet>
      <dgm:spPr/>
    </dgm:pt>
    <dgm:pt modelId="{B91144C9-C92E-4E4C-81C6-192DB96210B7}" type="pres">
      <dgm:prSet presAssocID="{C45BAF08-E067-4BEB-A1B0-F9DD5831746F}" presName="ThreeNodes_1_text" presStyleLbl="node1" presStyleIdx="2" presStyleCnt="3">
        <dgm:presLayoutVars>
          <dgm:bulletEnabled val="1"/>
        </dgm:presLayoutVars>
      </dgm:prSet>
      <dgm:spPr/>
    </dgm:pt>
    <dgm:pt modelId="{9EBE3179-6DB5-4BAC-A13F-D4D1FF709A23}" type="pres">
      <dgm:prSet presAssocID="{C45BAF08-E067-4BEB-A1B0-F9DD5831746F}" presName="ThreeNodes_2_text" presStyleLbl="node1" presStyleIdx="2" presStyleCnt="3">
        <dgm:presLayoutVars>
          <dgm:bulletEnabled val="1"/>
        </dgm:presLayoutVars>
      </dgm:prSet>
      <dgm:spPr/>
    </dgm:pt>
    <dgm:pt modelId="{68020310-188E-4548-B6C8-F0B82A25DA7F}" type="pres">
      <dgm:prSet presAssocID="{C45BAF08-E067-4BEB-A1B0-F9DD5831746F}" presName="ThreeNodes_3_text" presStyleLbl="node1" presStyleIdx="2" presStyleCnt="3">
        <dgm:presLayoutVars>
          <dgm:bulletEnabled val="1"/>
        </dgm:presLayoutVars>
      </dgm:prSet>
      <dgm:spPr/>
    </dgm:pt>
  </dgm:ptLst>
  <dgm:cxnLst>
    <dgm:cxn modelId="{41A02010-D241-49A5-923C-2EE25600AFD6}" type="presOf" srcId="{44052317-5AA4-488D-A710-D65148446D80}" destId="{8317E2C9-89B4-48E6-9D6E-076AE54DE5FE}" srcOrd="0" destOrd="0" presId="urn:microsoft.com/office/officeart/2005/8/layout/vProcess5"/>
    <dgm:cxn modelId="{633F4E2B-8BE6-42F9-AC89-CE9771EF8BD3}" type="presOf" srcId="{EF1A80E4-BA66-4A44-88D5-CDFFE9427801}" destId="{9A734B31-43A2-447B-ABE2-D210261FDCF7}" srcOrd="0" destOrd="0" presId="urn:microsoft.com/office/officeart/2005/8/layout/vProcess5"/>
    <dgm:cxn modelId="{2FE15A36-F42B-49DB-A2B8-1C381FCC7249}" srcId="{C45BAF08-E067-4BEB-A1B0-F9DD5831746F}" destId="{3E8B0719-5704-418A-B3CC-9B6D053AE506}" srcOrd="2" destOrd="0" parTransId="{07F10AF2-BEBE-4B27-A4CC-8C3DD84D8A41}" sibTransId="{AAD2D2EE-DD2D-44AC-88ED-25C2C0A1C320}"/>
    <dgm:cxn modelId="{F97C0C69-CF0D-4777-9E31-D3A485A8A2E9}" type="presOf" srcId="{0FB12C56-986F-46CD-9198-EDFA5DDAA8A3}" destId="{E0155075-CA47-459B-974F-0B3C9863BC58}" srcOrd="0" destOrd="0" presId="urn:microsoft.com/office/officeart/2005/8/layout/vProcess5"/>
    <dgm:cxn modelId="{5DDFE854-78F7-40D2-AA25-FC31265BAD7F}" srcId="{C45BAF08-E067-4BEB-A1B0-F9DD5831746F}" destId="{5FB09B07-13E8-4004-94FA-C7BB9BED2307}" srcOrd="1" destOrd="0" parTransId="{A7229FE8-0CB2-41DE-A400-9C97E58D96B6}" sibTransId="{0FB12C56-986F-46CD-9198-EDFA5DDAA8A3}"/>
    <dgm:cxn modelId="{49189085-1CF9-451C-8F50-6BCCDD81B5FB}" type="presOf" srcId="{3E8B0719-5704-418A-B3CC-9B6D053AE506}" destId="{68020310-188E-4548-B6C8-F0B82A25DA7F}" srcOrd="1" destOrd="0" presId="urn:microsoft.com/office/officeart/2005/8/layout/vProcess5"/>
    <dgm:cxn modelId="{EDCB94B2-F0AB-47D4-B6E9-1C2B7BD34680}" type="presOf" srcId="{EF1A80E4-BA66-4A44-88D5-CDFFE9427801}" destId="{B91144C9-C92E-4E4C-81C6-192DB96210B7}" srcOrd="1" destOrd="0" presId="urn:microsoft.com/office/officeart/2005/8/layout/vProcess5"/>
    <dgm:cxn modelId="{D8BDF8B7-D87C-47C5-8C19-7397779D9E2B}" type="presOf" srcId="{C45BAF08-E067-4BEB-A1B0-F9DD5831746F}" destId="{AB83C27C-6187-460C-A049-66B4C34B4EB4}" srcOrd="0" destOrd="0" presId="urn:microsoft.com/office/officeart/2005/8/layout/vProcess5"/>
    <dgm:cxn modelId="{29CEB1CB-3945-4986-9C7B-F174506D13E0}" srcId="{C45BAF08-E067-4BEB-A1B0-F9DD5831746F}" destId="{EF1A80E4-BA66-4A44-88D5-CDFFE9427801}" srcOrd="0" destOrd="0" parTransId="{DAECB9AA-A76A-495D-B402-9C80AA9439B3}" sibTransId="{44052317-5AA4-488D-A710-D65148446D80}"/>
    <dgm:cxn modelId="{195C8DDB-7E28-481E-9E7D-1852FCAED08B}" type="presOf" srcId="{3E8B0719-5704-418A-B3CC-9B6D053AE506}" destId="{D6E9B9CD-5AE5-4146-9622-A12D190DBC77}" srcOrd="0" destOrd="0" presId="urn:microsoft.com/office/officeart/2005/8/layout/vProcess5"/>
    <dgm:cxn modelId="{A798D9DC-2D3B-4B70-81E4-8705333AEB5A}" type="presOf" srcId="{5FB09B07-13E8-4004-94FA-C7BB9BED2307}" destId="{B6ECAEF6-8FEE-4002-9A99-A5F187CFE692}" srcOrd="0" destOrd="0" presId="urn:microsoft.com/office/officeart/2005/8/layout/vProcess5"/>
    <dgm:cxn modelId="{931C93EF-F723-4EE8-A577-92C5F790A4FD}" type="presOf" srcId="{5FB09B07-13E8-4004-94FA-C7BB9BED2307}" destId="{9EBE3179-6DB5-4BAC-A13F-D4D1FF709A23}" srcOrd="1" destOrd="0" presId="urn:microsoft.com/office/officeart/2005/8/layout/vProcess5"/>
    <dgm:cxn modelId="{34FA21E3-F3EC-49D0-9AD4-42DBCE31C201}" type="presParOf" srcId="{AB83C27C-6187-460C-A049-66B4C34B4EB4}" destId="{6317C715-6991-438D-83F2-210C830A7D5B}" srcOrd="0" destOrd="0" presId="urn:microsoft.com/office/officeart/2005/8/layout/vProcess5"/>
    <dgm:cxn modelId="{6AC1797C-DE41-44CF-BD18-D512507CD1A2}" type="presParOf" srcId="{AB83C27C-6187-460C-A049-66B4C34B4EB4}" destId="{9A734B31-43A2-447B-ABE2-D210261FDCF7}" srcOrd="1" destOrd="0" presId="urn:microsoft.com/office/officeart/2005/8/layout/vProcess5"/>
    <dgm:cxn modelId="{65F506DF-D038-46E7-8E29-3F734804AA6C}" type="presParOf" srcId="{AB83C27C-6187-460C-A049-66B4C34B4EB4}" destId="{B6ECAEF6-8FEE-4002-9A99-A5F187CFE692}" srcOrd="2" destOrd="0" presId="urn:microsoft.com/office/officeart/2005/8/layout/vProcess5"/>
    <dgm:cxn modelId="{57F511FA-434E-4624-AE24-17C04171E70E}" type="presParOf" srcId="{AB83C27C-6187-460C-A049-66B4C34B4EB4}" destId="{D6E9B9CD-5AE5-4146-9622-A12D190DBC77}" srcOrd="3" destOrd="0" presId="urn:microsoft.com/office/officeart/2005/8/layout/vProcess5"/>
    <dgm:cxn modelId="{B692B1F5-1CCE-4174-88CB-45B25C8719AD}" type="presParOf" srcId="{AB83C27C-6187-460C-A049-66B4C34B4EB4}" destId="{8317E2C9-89B4-48E6-9D6E-076AE54DE5FE}" srcOrd="4" destOrd="0" presId="urn:microsoft.com/office/officeart/2005/8/layout/vProcess5"/>
    <dgm:cxn modelId="{BA655C71-9EA0-4271-BFA9-64C46F76972A}" type="presParOf" srcId="{AB83C27C-6187-460C-A049-66B4C34B4EB4}" destId="{E0155075-CA47-459B-974F-0B3C9863BC58}" srcOrd="5" destOrd="0" presId="urn:microsoft.com/office/officeart/2005/8/layout/vProcess5"/>
    <dgm:cxn modelId="{E17DCF91-9BED-4F1B-89F8-84C4E71E2D33}" type="presParOf" srcId="{AB83C27C-6187-460C-A049-66B4C34B4EB4}" destId="{B91144C9-C92E-4E4C-81C6-192DB96210B7}" srcOrd="6" destOrd="0" presId="urn:microsoft.com/office/officeart/2005/8/layout/vProcess5"/>
    <dgm:cxn modelId="{1AB383DA-B6B6-4C74-A67C-546C14BB6187}" type="presParOf" srcId="{AB83C27C-6187-460C-A049-66B4C34B4EB4}" destId="{9EBE3179-6DB5-4BAC-A13F-D4D1FF709A23}" srcOrd="7" destOrd="0" presId="urn:microsoft.com/office/officeart/2005/8/layout/vProcess5"/>
    <dgm:cxn modelId="{595F1E45-3CFB-4D70-8DD6-82F1A5F5B91D}" type="presParOf" srcId="{AB83C27C-6187-460C-A049-66B4C34B4EB4}" destId="{68020310-188E-4548-B6C8-F0B82A25DA7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A93A0-CF91-4E2F-92F6-F7F4D2F00C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AB96E70-4C38-4D1C-9DFF-4F65C46A6762}">
      <dgm:prSet/>
      <dgm:spPr/>
      <dgm:t>
        <a:bodyPr/>
        <a:lstStyle/>
        <a:p>
          <a:r>
            <a:rPr lang="en-US" b="1" dirty="0"/>
            <a:t>Namibia</a:t>
          </a:r>
        </a:p>
      </dgm:t>
    </dgm:pt>
    <dgm:pt modelId="{F558C323-EFE0-4D5A-BB6A-53A65C3265BA}" type="parTrans" cxnId="{131EFE87-FCC2-4734-997F-1E35E0A29655}">
      <dgm:prSet/>
      <dgm:spPr/>
      <dgm:t>
        <a:bodyPr/>
        <a:lstStyle/>
        <a:p>
          <a:endParaRPr lang="en-US"/>
        </a:p>
      </dgm:t>
    </dgm:pt>
    <dgm:pt modelId="{168773BA-5C21-49AC-BABA-3E3F3427AC52}" type="sibTrans" cxnId="{131EFE87-FCC2-4734-997F-1E35E0A29655}">
      <dgm:prSet/>
      <dgm:spPr/>
      <dgm:t>
        <a:bodyPr/>
        <a:lstStyle/>
        <a:p>
          <a:endParaRPr lang="en-US"/>
        </a:p>
      </dgm:t>
    </dgm:pt>
    <dgm:pt modelId="{A1B4C480-AE0C-4E56-8F38-B74830FF199C}">
      <dgm:prSet/>
      <dgm:spPr/>
      <dgm:t>
        <a:bodyPr/>
        <a:lstStyle/>
        <a:p>
          <a:r>
            <a:rPr lang="en-US"/>
            <a:t>Namibia spends about 9 percent of its budget on education</a:t>
          </a:r>
        </a:p>
      </dgm:t>
    </dgm:pt>
    <dgm:pt modelId="{9C1D83C4-6CC8-4E51-8613-7785920F46EE}" type="parTrans" cxnId="{5EDCDDCB-1F3A-4A6F-9028-95CF408A5C79}">
      <dgm:prSet/>
      <dgm:spPr/>
      <dgm:t>
        <a:bodyPr/>
        <a:lstStyle/>
        <a:p>
          <a:endParaRPr lang="en-US"/>
        </a:p>
      </dgm:t>
    </dgm:pt>
    <dgm:pt modelId="{A2DFE5EA-CC4D-47AA-860A-9144A089B8E0}" type="sibTrans" cxnId="{5EDCDDCB-1F3A-4A6F-9028-95CF408A5C79}">
      <dgm:prSet/>
      <dgm:spPr/>
      <dgm:t>
        <a:bodyPr/>
        <a:lstStyle/>
        <a:p>
          <a:endParaRPr lang="en-US"/>
        </a:p>
      </dgm:t>
    </dgm:pt>
    <dgm:pt modelId="{2572088D-D5D3-4C19-AE53-0E76077BBABD}">
      <dgm:prSet/>
      <dgm:spPr/>
      <dgm:t>
        <a:bodyPr/>
        <a:lstStyle/>
        <a:p>
          <a:r>
            <a:rPr lang="en-US"/>
            <a:t>Improved HDI; trebles what SSD spends in some years</a:t>
          </a:r>
        </a:p>
      </dgm:t>
    </dgm:pt>
    <dgm:pt modelId="{023ECC24-9955-4497-AD15-B01934F37519}" type="parTrans" cxnId="{73F045FD-E757-4BC6-A23D-0714D5DFC3AF}">
      <dgm:prSet/>
      <dgm:spPr/>
      <dgm:t>
        <a:bodyPr/>
        <a:lstStyle/>
        <a:p>
          <a:endParaRPr lang="en-US"/>
        </a:p>
      </dgm:t>
    </dgm:pt>
    <dgm:pt modelId="{5061C024-04F6-4E22-847D-9D34CBF756CE}" type="sibTrans" cxnId="{73F045FD-E757-4BC6-A23D-0714D5DFC3AF}">
      <dgm:prSet/>
      <dgm:spPr/>
      <dgm:t>
        <a:bodyPr/>
        <a:lstStyle/>
        <a:p>
          <a:endParaRPr lang="en-US"/>
        </a:p>
      </dgm:t>
    </dgm:pt>
    <dgm:pt modelId="{72E4EFDD-AE9A-4D60-8F99-DA272773F01D}">
      <dgm:prSet/>
      <dgm:spPr/>
      <dgm:t>
        <a:bodyPr/>
        <a:lstStyle/>
        <a:p>
          <a:r>
            <a:rPr lang="en-US"/>
            <a:t>Focus on transformative policies such as gender-sensitive and financing modalities</a:t>
          </a:r>
        </a:p>
      </dgm:t>
    </dgm:pt>
    <dgm:pt modelId="{0430D757-45AB-4D3E-AE10-503BE8E0BEFF}" type="parTrans" cxnId="{F0A51F86-36CC-4E2B-ADCB-C47DBCD3848C}">
      <dgm:prSet/>
      <dgm:spPr/>
      <dgm:t>
        <a:bodyPr/>
        <a:lstStyle/>
        <a:p>
          <a:endParaRPr lang="en-US"/>
        </a:p>
      </dgm:t>
    </dgm:pt>
    <dgm:pt modelId="{BB19259B-B1B6-4603-A8E2-43A3FDD14755}" type="sibTrans" cxnId="{F0A51F86-36CC-4E2B-ADCB-C47DBCD3848C}">
      <dgm:prSet/>
      <dgm:spPr/>
      <dgm:t>
        <a:bodyPr/>
        <a:lstStyle/>
        <a:p>
          <a:endParaRPr lang="en-US"/>
        </a:p>
      </dgm:t>
    </dgm:pt>
    <dgm:pt modelId="{71C2703E-442C-4209-B73B-C196DBCA19FB}" type="pres">
      <dgm:prSet presAssocID="{52EA93A0-CF91-4E2F-92F6-F7F4D2F00C2A}" presName="linear" presStyleCnt="0">
        <dgm:presLayoutVars>
          <dgm:animLvl val="lvl"/>
          <dgm:resizeHandles val="exact"/>
        </dgm:presLayoutVars>
      </dgm:prSet>
      <dgm:spPr/>
    </dgm:pt>
    <dgm:pt modelId="{4C551033-6485-4DB6-B7C5-6B47529362F2}" type="pres">
      <dgm:prSet presAssocID="{8AB96E70-4C38-4D1C-9DFF-4F65C46A6762}" presName="parentText" presStyleLbl="node1" presStyleIdx="0" presStyleCnt="4">
        <dgm:presLayoutVars>
          <dgm:chMax val="0"/>
          <dgm:bulletEnabled val="1"/>
        </dgm:presLayoutVars>
      </dgm:prSet>
      <dgm:spPr/>
    </dgm:pt>
    <dgm:pt modelId="{2F79F2B6-B771-4043-A7B9-977734AF7EE7}" type="pres">
      <dgm:prSet presAssocID="{168773BA-5C21-49AC-BABA-3E3F3427AC52}" presName="spacer" presStyleCnt="0"/>
      <dgm:spPr/>
    </dgm:pt>
    <dgm:pt modelId="{4226F12B-F186-4059-9271-BB8240C65AAA}" type="pres">
      <dgm:prSet presAssocID="{A1B4C480-AE0C-4E56-8F38-B74830FF199C}" presName="parentText" presStyleLbl="node1" presStyleIdx="1" presStyleCnt="4">
        <dgm:presLayoutVars>
          <dgm:chMax val="0"/>
          <dgm:bulletEnabled val="1"/>
        </dgm:presLayoutVars>
      </dgm:prSet>
      <dgm:spPr/>
    </dgm:pt>
    <dgm:pt modelId="{1395E8B8-1BB1-47E5-AA40-F64E4D0E5D5A}" type="pres">
      <dgm:prSet presAssocID="{A2DFE5EA-CC4D-47AA-860A-9144A089B8E0}" presName="spacer" presStyleCnt="0"/>
      <dgm:spPr/>
    </dgm:pt>
    <dgm:pt modelId="{BF7FA9B8-C707-43F1-8A28-51186BB111FE}" type="pres">
      <dgm:prSet presAssocID="{2572088D-D5D3-4C19-AE53-0E76077BBABD}" presName="parentText" presStyleLbl="node1" presStyleIdx="2" presStyleCnt="4">
        <dgm:presLayoutVars>
          <dgm:chMax val="0"/>
          <dgm:bulletEnabled val="1"/>
        </dgm:presLayoutVars>
      </dgm:prSet>
      <dgm:spPr/>
    </dgm:pt>
    <dgm:pt modelId="{499B4FE4-F60E-41C1-9CAE-26F7FDBFAAEE}" type="pres">
      <dgm:prSet presAssocID="{5061C024-04F6-4E22-847D-9D34CBF756CE}" presName="spacer" presStyleCnt="0"/>
      <dgm:spPr/>
    </dgm:pt>
    <dgm:pt modelId="{BE7F9B2D-61FA-4B53-8934-FA5FAE7DADF7}" type="pres">
      <dgm:prSet presAssocID="{72E4EFDD-AE9A-4D60-8F99-DA272773F01D}" presName="parentText" presStyleLbl="node1" presStyleIdx="3" presStyleCnt="4">
        <dgm:presLayoutVars>
          <dgm:chMax val="0"/>
          <dgm:bulletEnabled val="1"/>
        </dgm:presLayoutVars>
      </dgm:prSet>
      <dgm:spPr/>
    </dgm:pt>
  </dgm:ptLst>
  <dgm:cxnLst>
    <dgm:cxn modelId="{39B39C26-7FDD-4A0D-B6E9-7A7A39083399}" type="presOf" srcId="{8AB96E70-4C38-4D1C-9DFF-4F65C46A6762}" destId="{4C551033-6485-4DB6-B7C5-6B47529362F2}" srcOrd="0" destOrd="0" presId="urn:microsoft.com/office/officeart/2005/8/layout/vList2"/>
    <dgm:cxn modelId="{0AC79445-683E-406B-8766-7BF6E495AB3B}" type="presOf" srcId="{52EA93A0-CF91-4E2F-92F6-F7F4D2F00C2A}" destId="{71C2703E-442C-4209-B73B-C196DBCA19FB}" srcOrd="0" destOrd="0" presId="urn:microsoft.com/office/officeart/2005/8/layout/vList2"/>
    <dgm:cxn modelId="{94BCA555-0359-42B7-8417-7E9E89BD1D0A}" type="presOf" srcId="{2572088D-D5D3-4C19-AE53-0E76077BBABD}" destId="{BF7FA9B8-C707-43F1-8A28-51186BB111FE}" srcOrd="0" destOrd="0" presId="urn:microsoft.com/office/officeart/2005/8/layout/vList2"/>
    <dgm:cxn modelId="{F0A51F86-36CC-4E2B-ADCB-C47DBCD3848C}" srcId="{52EA93A0-CF91-4E2F-92F6-F7F4D2F00C2A}" destId="{72E4EFDD-AE9A-4D60-8F99-DA272773F01D}" srcOrd="3" destOrd="0" parTransId="{0430D757-45AB-4D3E-AE10-503BE8E0BEFF}" sibTransId="{BB19259B-B1B6-4603-A8E2-43A3FDD14755}"/>
    <dgm:cxn modelId="{131EFE87-FCC2-4734-997F-1E35E0A29655}" srcId="{52EA93A0-CF91-4E2F-92F6-F7F4D2F00C2A}" destId="{8AB96E70-4C38-4D1C-9DFF-4F65C46A6762}" srcOrd="0" destOrd="0" parTransId="{F558C323-EFE0-4D5A-BB6A-53A65C3265BA}" sibTransId="{168773BA-5C21-49AC-BABA-3E3F3427AC52}"/>
    <dgm:cxn modelId="{FAB09799-3866-485C-8342-4D775B6F6678}" type="presOf" srcId="{72E4EFDD-AE9A-4D60-8F99-DA272773F01D}" destId="{BE7F9B2D-61FA-4B53-8934-FA5FAE7DADF7}" srcOrd="0" destOrd="0" presId="urn:microsoft.com/office/officeart/2005/8/layout/vList2"/>
    <dgm:cxn modelId="{FC6C77B8-435A-4CA7-9AE7-30C27E89733E}" type="presOf" srcId="{A1B4C480-AE0C-4E56-8F38-B74830FF199C}" destId="{4226F12B-F186-4059-9271-BB8240C65AAA}" srcOrd="0" destOrd="0" presId="urn:microsoft.com/office/officeart/2005/8/layout/vList2"/>
    <dgm:cxn modelId="{5EDCDDCB-1F3A-4A6F-9028-95CF408A5C79}" srcId="{52EA93A0-CF91-4E2F-92F6-F7F4D2F00C2A}" destId="{A1B4C480-AE0C-4E56-8F38-B74830FF199C}" srcOrd="1" destOrd="0" parTransId="{9C1D83C4-6CC8-4E51-8613-7785920F46EE}" sibTransId="{A2DFE5EA-CC4D-47AA-860A-9144A089B8E0}"/>
    <dgm:cxn modelId="{73F045FD-E757-4BC6-A23D-0714D5DFC3AF}" srcId="{52EA93A0-CF91-4E2F-92F6-F7F4D2F00C2A}" destId="{2572088D-D5D3-4C19-AE53-0E76077BBABD}" srcOrd="2" destOrd="0" parTransId="{023ECC24-9955-4497-AD15-B01934F37519}" sibTransId="{5061C024-04F6-4E22-847D-9D34CBF756CE}"/>
    <dgm:cxn modelId="{3258A010-54E9-4BB1-98C3-593213BB6F9F}" type="presParOf" srcId="{71C2703E-442C-4209-B73B-C196DBCA19FB}" destId="{4C551033-6485-4DB6-B7C5-6B47529362F2}" srcOrd="0" destOrd="0" presId="urn:microsoft.com/office/officeart/2005/8/layout/vList2"/>
    <dgm:cxn modelId="{FB244A0A-9724-41E7-AFE8-A41A3FA35884}" type="presParOf" srcId="{71C2703E-442C-4209-B73B-C196DBCA19FB}" destId="{2F79F2B6-B771-4043-A7B9-977734AF7EE7}" srcOrd="1" destOrd="0" presId="urn:microsoft.com/office/officeart/2005/8/layout/vList2"/>
    <dgm:cxn modelId="{130CFB45-FCDD-48D8-B130-AE78EF4502AC}" type="presParOf" srcId="{71C2703E-442C-4209-B73B-C196DBCA19FB}" destId="{4226F12B-F186-4059-9271-BB8240C65AAA}" srcOrd="2" destOrd="0" presId="urn:microsoft.com/office/officeart/2005/8/layout/vList2"/>
    <dgm:cxn modelId="{E4AB5179-2AB9-461C-9572-4A164F5563ED}" type="presParOf" srcId="{71C2703E-442C-4209-B73B-C196DBCA19FB}" destId="{1395E8B8-1BB1-47E5-AA40-F64E4D0E5D5A}" srcOrd="3" destOrd="0" presId="urn:microsoft.com/office/officeart/2005/8/layout/vList2"/>
    <dgm:cxn modelId="{CC1FED17-6103-4078-AE03-054E0A25A66D}" type="presParOf" srcId="{71C2703E-442C-4209-B73B-C196DBCA19FB}" destId="{BF7FA9B8-C707-43F1-8A28-51186BB111FE}" srcOrd="4" destOrd="0" presId="urn:microsoft.com/office/officeart/2005/8/layout/vList2"/>
    <dgm:cxn modelId="{295CEF85-FDD8-4B77-9C7B-DC0B36708131}" type="presParOf" srcId="{71C2703E-442C-4209-B73B-C196DBCA19FB}" destId="{499B4FE4-F60E-41C1-9CAE-26F7FDBFAAEE}" srcOrd="5" destOrd="0" presId="urn:microsoft.com/office/officeart/2005/8/layout/vList2"/>
    <dgm:cxn modelId="{E9AE9ABD-3B82-4604-AA96-1F55384EB392}" type="presParOf" srcId="{71C2703E-442C-4209-B73B-C196DBCA19FB}" destId="{BE7F9B2D-61FA-4B53-8934-FA5FAE7DADF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23FC7-E309-42DC-9196-691C9F967810}" type="doc">
      <dgm:prSet loTypeId="urn:microsoft.com/office/officeart/2005/8/layout/list1" loCatId="list" qsTypeId="urn:microsoft.com/office/officeart/2009/2/quickstyle/3d8" qsCatId="3D" csTypeId="urn:microsoft.com/office/officeart/2005/8/colors/accent1_2" csCatId="accent1" phldr="1"/>
      <dgm:spPr/>
    </dgm:pt>
    <dgm:pt modelId="{ADA932ED-4AED-4522-AD28-226FA74A9C12}">
      <dgm:prSet phldrT="[Text]"/>
      <dgm:spPr/>
      <dgm:t>
        <a:bodyPr/>
        <a:lstStyle/>
        <a:p>
          <a:r>
            <a:rPr lang="en-US" dirty="0"/>
            <a:t>Education and Health Resource Considerations</a:t>
          </a:r>
        </a:p>
      </dgm:t>
    </dgm:pt>
    <dgm:pt modelId="{D23EC398-F499-4E3D-9F56-480F8958D9A9}" type="parTrans" cxnId="{432ABF0E-64A8-4FB2-B794-16F3EFCF2D62}">
      <dgm:prSet/>
      <dgm:spPr/>
      <dgm:t>
        <a:bodyPr/>
        <a:lstStyle/>
        <a:p>
          <a:endParaRPr lang="en-US"/>
        </a:p>
      </dgm:t>
    </dgm:pt>
    <dgm:pt modelId="{57C5E096-0739-44CD-9223-908E8EC3978C}" type="sibTrans" cxnId="{432ABF0E-64A8-4FB2-B794-16F3EFCF2D62}">
      <dgm:prSet/>
      <dgm:spPr/>
      <dgm:t>
        <a:bodyPr/>
        <a:lstStyle/>
        <a:p>
          <a:endParaRPr lang="en-US"/>
        </a:p>
      </dgm:t>
    </dgm:pt>
    <dgm:pt modelId="{1D8D9CD4-D367-4425-91F6-CAE2D97D80C9}">
      <dgm:prSet phldrT="[Text]"/>
      <dgm:spPr/>
      <dgm:t>
        <a:bodyPr/>
        <a:lstStyle/>
        <a:p>
          <a:r>
            <a:rPr lang="en-US" dirty="0"/>
            <a:t>Increase Spending Efficiency </a:t>
          </a:r>
        </a:p>
      </dgm:t>
    </dgm:pt>
    <dgm:pt modelId="{0143AE4E-98E0-4162-B210-0F385F82C109}" type="parTrans" cxnId="{27EFD024-AF3E-4C25-90FE-5ED9A719FDB1}">
      <dgm:prSet/>
      <dgm:spPr/>
      <dgm:t>
        <a:bodyPr/>
        <a:lstStyle/>
        <a:p>
          <a:endParaRPr lang="en-US"/>
        </a:p>
      </dgm:t>
    </dgm:pt>
    <dgm:pt modelId="{164FB125-70E0-4D05-9413-9D3CB8694A3A}" type="sibTrans" cxnId="{27EFD024-AF3E-4C25-90FE-5ED9A719FDB1}">
      <dgm:prSet/>
      <dgm:spPr/>
      <dgm:t>
        <a:bodyPr/>
        <a:lstStyle/>
        <a:p>
          <a:endParaRPr lang="en-US"/>
        </a:p>
      </dgm:t>
    </dgm:pt>
    <dgm:pt modelId="{92C0023F-85A0-4A6A-8151-D1286DAF8EEE}">
      <dgm:prSet phldrT="[Text]"/>
      <dgm:spPr/>
      <dgm:t>
        <a:bodyPr/>
        <a:lstStyle/>
        <a:p>
          <a:r>
            <a:rPr lang="en-US" dirty="0"/>
            <a:t>Improve Active Labor Market Outcomes </a:t>
          </a:r>
        </a:p>
      </dgm:t>
    </dgm:pt>
    <dgm:pt modelId="{2B8377D6-EDF7-4498-8BB5-2FD2FE8E1570}" type="parTrans" cxnId="{89689F6E-E57B-4F4F-8E94-9AE58DBA45EF}">
      <dgm:prSet/>
      <dgm:spPr/>
      <dgm:t>
        <a:bodyPr/>
        <a:lstStyle/>
        <a:p>
          <a:endParaRPr lang="en-US"/>
        </a:p>
      </dgm:t>
    </dgm:pt>
    <dgm:pt modelId="{B0BFF698-36B6-45AB-BB4C-611BCFCF0751}" type="sibTrans" cxnId="{89689F6E-E57B-4F4F-8E94-9AE58DBA45EF}">
      <dgm:prSet/>
      <dgm:spPr/>
      <dgm:t>
        <a:bodyPr/>
        <a:lstStyle/>
        <a:p>
          <a:endParaRPr lang="en-US"/>
        </a:p>
      </dgm:t>
    </dgm:pt>
    <dgm:pt modelId="{0E245970-F837-4655-9C2E-D492C8D7FB27}">
      <dgm:prSet phldrT="[Text]"/>
      <dgm:spPr/>
      <dgm:t>
        <a:bodyPr/>
        <a:lstStyle/>
        <a:p>
          <a:r>
            <a:rPr lang="en-US" dirty="0"/>
            <a:t>Improve Policy Coordination and Planning</a:t>
          </a:r>
        </a:p>
      </dgm:t>
    </dgm:pt>
    <dgm:pt modelId="{8E94725D-BF76-499C-A285-F0E8202F8E62}" type="parTrans" cxnId="{9F26F5E8-6498-47B1-8C6C-FD94B67FC556}">
      <dgm:prSet/>
      <dgm:spPr/>
      <dgm:t>
        <a:bodyPr/>
        <a:lstStyle/>
        <a:p>
          <a:endParaRPr lang="en-US"/>
        </a:p>
      </dgm:t>
    </dgm:pt>
    <dgm:pt modelId="{8E7FCE37-7551-45E2-B5CD-7B25F1F6B4F8}" type="sibTrans" cxnId="{9F26F5E8-6498-47B1-8C6C-FD94B67FC556}">
      <dgm:prSet/>
      <dgm:spPr/>
      <dgm:t>
        <a:bodyPr/>
        <a:lstStyle/>
        <a:p>
          <a:endParaRPr lang="en-US"/>
        </a:p>
      </dgm:t>
    </dgm:pt>
    <dgm:pt modelId="{85E36DEE-F32E-420A-91DB-E80BC4B300F7}">
      <dgm:prSet phldrT="[Text]"/>
      <dgm:spPr/>
      <dgm:t>
        <a:bodyPr/>
        <a:lstStyle/>
        <a:p>
          <a:r>
            <a:rPr lang="en-US" dirty="0"/>
            <a:t>Increase pay for health and education professionals</a:t>
          </a:r>
        </a:p>
      </dgm:t>
    </dgm:pt>
    <dgm:pt modelId="{B046A9F9-42E0-4036-8665-37CE14CAA64C}" type="parTrans" cxnId="{A20DF5E3-1576-4E0C-BD5D-4CAD40F4D599}">
      <dgm:prSet/>
      <dgm:spPr/>
      <dgm:t>
        <a:bodyPr/>
        <a:lstStyle/>
        <a:p>
          <a:endParaRPr lang="en-US"/>
        </a:p>
      </dgm:t>
    </dgm:pt>
    <dgm:pt modelId="{6E8AAFA5-0FCA-4D61-A073-E3CE1DDC52BD}" type="sibTrans" cxnId="{A20DF5E3-1576-4E0C-BD5D-4CAD40F4D599}">
      <dgm:prSet/>
      <dgm:spPr/>
      <dgm:t>
        <a:bodyPr/>
        <a:lstStyle/>
        <a:p>
          <a:endParaRPr lang="en-US"/>
        </a:p>
      </dgm:t>
    </dgm:pt>
    <dgm:pt modelId="{5704C5F0-3075-4CEC-8459-EAA0E84B48F5}">
      <dgm:prSet phldrT="[Text]"/>
      <dgm:spPr/>
      <dgm:t>
        <a:bodyPr/>
        <a:lstStyle/>
        <a:p>
          <a:r>
            <a:rPr lang="en-US" dirty="0"/>
            <a:t>Support professional development for teachers</a:t>
          </a:r>
        </a:p>
      </dgm:t>
    </dgm:pt>
    <dgm:pt modelId="{7C070147-94A3-4AA4-804A-EDBA36BB49F5}" type="parTrans" cxnId="{589B9168-4847-472A-9222-3205D3030045}">
      <dgm:prSet/>
      <dgm:spPr/>
      <dgm:t>
        <a:bodyPr/>
        <a:lstStyle/>
        <a:p>
          <a:endParaRPr lang="en-US"/>
        </a:p>
      </dgm:t>
    </dgm:pt>
    <dgm:pt modelId="{0E02CDC3-905D-4EDC-BF1A-7B4476F7611F}" type="sibTrans" cxnId="{589B9168-4847-472A-9222-3205D3030045}">
      <dgm:prSet/>
      <dgm:spPr/>
      <dgm:t>
        <a:bodyPr/>
        <a:lstStyle/>
        <a:p>
          <a:endParaRPr lang="en-US"/>
        </a:p>
      </dgm:t>
    </dgm:pt>
    <dgm:pt modelId="{010F1D0E-49F3-49F8-9FAA-CBB2CB7B74D3}">
      <dgm:prSet phldrT="[Text]"/>
      <dgm:spPr/>
      <dgm:t>
        <a:bodyPr/>
        <a:lstStyle/>
        <a:p>
          <a:r>
            <a:rPr lang="en-US" dirty="0"/>
            <a:t>Invest and close digital divide, as cover against future pandemics</a:t>
          </a:r>
        </a:p>
      </dgm:t>
    </dgm:pt>
    <dgm:pt modelId="{ECE11889-4387-4AAB-84DC-D67F2A5309A2}" type="parTrans" cxnId="{4CA0ABC4-D29F-4330-905A-5BE1152A0712}">
      <dgm:prSet/>
      <dgm:spPr/>
      <dgm:t>
        <a:bodyPr/>
        <a:lstStyle/>
        <a:p>
          <a:endParaRPr lang="en-US"/>
        </a:p>
      </dgm:t>
    </dgm:pt>
    <dgm:pt modelId="{217EBB62-3E42-48F5-8649-5D261E080444}" type="sibTrans" cxnId="{4CA0ABC4-D29F-4330-905A-5BE1152A0712}">
      <dgm:prSet/>
      <dgm:spPr/>
      <dgm:t>
        <a:bodyPr/>
        <a:lstStyle/>
        <a:p>
          <a:endParaRPr lang="en-US"/>
        </a:p>
      </dgm:t>
    </dgm:pt>
    <dgm:pt modelId="{02FD6B22-54E0-403F-A66F-5D5967A1FA82}">
      <dgm:prSet phldrT="[Text]"/>
      <dgm:spPr/>
      <dgm:t>
        <a:bodyPr/>
        <a:lstStyle/>
        <a:p>
          <a:r>
            <a:rPr lang="en-US" dirty="0"/>
            <a:t>Provide </a:t>
          </a:r>
          <a:r>
            <a:rPr lang="en-US" i="1" u="sng" dirty="0"/>
            <a:t>One Laptop Per Family (OLPF) </a:t>
          </a:r>
          <a:r>
            <a:rPr lang="en-US" dirty="0"/>
            <a:t>Vs One Laptop Per Child (OLPC)</a:t>
          </a:r>
        </a:p>
      </dgm:t>
    </dgm:pt>
    <dgm:pt modelId="{B0A76D01-CF9A-4840-B5AE-E449642708F8}" type="parTrans" cxnId="{AA3B043F-E3AE-4FD8-B61B-4631DC5E7EBB}">
      <dgm:prSet/>
      <dgm:spPr/>
      <dgm:t>
        <a:bodyPr/>
        <a:lstStyle/>
        <a:p>
          <a:endParaRPr lang="en-US"/>
        </a:p>
      </dgm:t>
    </dgm:pt>
    <dgm:pt modelId="{CC78907A-53F5-4F3F-B993-45891AE10432}" type="sibTrans" cxnId="{AA3B043F-E3AE-4FD8-B61B-4631DC5E7EBB}">
      <dgm:prSet/>
      <dgm:spPr/>
      <dgm:t>
        <a:bodyPr/>
        <a:lstStyle/>
        <a:p>
          <a:endParaRPr lang="en-US"/>
        </a:p>
      </dgm:t>
    </dgm:pt>
    <dgm:pt modelId="{07C87FE8-EF58-47DD-A473-E518378AE8FC}" type="pres">
      <dgm:prSet presAssocID="{22C23FC7-E309-42DC-9196-691C9F967810}" presName="linear" presStyleCnt="0">
        <dgm:presLayoutVars>
          <dgm:dir/>
          <dgm:animLvl val="lvl"/>
          <dgm:resizeHandles val="exact"/>
        </dgm:presLayoutVars>
      </dgm:prSet>
      <dgm:spPr/>
    </dgm:pt>
    <dgm:pt modelId="{F970282E-2165-4FD2-AFCB-32939D4AD029}" type="pres">
      <dgm:prSet presAssocID="{ADA932ED-4AED-4522-AD28-226FA74A9C12}" presName="parentLin" presStyleCnt="0"/>
      <dgm:spPr/>
    </dgm:pt>
    <dgm:pt modelId="{C03BA620-8849-4A96-B73B-9BB39B4B7765}" type="pres">
      <dgm:prSet presAssocID="{ADA932ED-4AED-4522-AD28-226FA74A9C12}" presName="parentLeftMargin" presStyleLbl="node1" presStyleIdx="0" presStyleCnt="4"/>
      <dgm:spPr/>
    </dgm:pt>
    <dgm:pt modelId="{ECF5CCE6-168E-4499-A40D-F95CF442C27A}" type="pres">
      <dgm:prSet presAssocID="{ADA932ED-4AED-4522-AD28-226FA74A9C12}" presName="parentText" presStyleLbl="node1" presStyleIdx="0" presStyleCnt="4">
        <dgm:presLayoutVars>
          <dgm:chMax val="0"/>
          <dgm:bulletEnabled val="1"/>
        </dgm:presLayoutVars>
      </dgm:prSet>
      <dgm:spPr/>
    </dgm:pt>
    <dgm:pt modelId="{05A94392-3D8D-4C80-A8F0-D62CD2440B73}" type="pres">
      <dgm:prSet presAssocID="{ADA932ED-4AED-4522-AD28-226FA74A9C12}" presName="negativeSpace" presStyleCnt="0"/>
      <dgm:spPr/>
    </dgm:pt>
    <dgm:pt modelId="{403C1811-148C-48B8-9895-0CFF022D99F6}" type="pres">
      <dgm:prSet presAssocID="{ADA932ED-4AED-4522-AD28-226FA74A9C12}" presName="childText" presStyleLbl="conFgAcc1" presStyleIdx="0" presStyleCnt="4">
        <dgm:presLayoutVars>
          <dgm:bulletEnabled val="1"/>
        </dgm:presLayoutVars>
      </dgm:prSet>
      <dgm:spPr/>
    </dgm:pt>
    <dgm:pt modelId="{F7373FD2-D9A7-44F5-92BE-58ED8E668B45}" type="pres">
      <dgm:prSet presAssocID="{57C5E096-0739-44CD-9223-908E8EC3978C}" presName="spaceBetweenRectangles" presStyleCnt="0"/>
      <dgm:spPr/>
    </dgm:pt>
    <dgm:pt modelId="{73311FC7-71CE-48E8-89EC-BFE26EB04BA0}" type="pres">
      <dgm:prSet presAssocID="{1D8D9CD4-D367-4425-91F6-CAE2D97D80C9}" presName="parentLin" presStyleCnt="0"/>
      <dgm:spPr/>
    </dgm:pt>
    <dgm:pt modelId="{52DE3DD0-01B8-40D1-999F-913BDFCD8141}" type="pres">
      <dgm:prSet presAssocID="{1D8D9CD4-D367-4425-91F6-CAE2D97D80C9}" presName="parentLeftMargin" presStyleLbl="node1" presStyleIdx="0" presStyleCnt="4"/>
      <dgm:spPr/>
    </dgm:pt>
    <dgm:pt modelId="{89A23DE2-07E2-4804-822D-01F3C78357B3}" type="pres">
      <dgm:prSet presAssocID="{1D8D9CD4-D367-4425-91F6-CAE2D97D80C9}" presName="parentText" presStyleLbl="node1" presStyleIdx="1" presStyleCnt="4">
        <dgm:presLayoutVars>
          <dgm:chMax val="0"/>
          <dgm:bulletEnabled val="1"/>
        </dgm:presLayoutVars>
      </dgm:prSet>
      <dgm:spPr/>
    </dgm:pt>
    <dgm:pt modelId="{0E4F18B3-454B-47B0-ABC1-36F3B2914468}" type="pres">
      <dgm:prSet presAssocID="{1D8D9CD4-D367-4425-91F6-CAE2D97D80C9}" presName="negativeSpace" presStyleCnt="0"/>
      <dgm:spPr/>
    </dgm:pt>
    <dgm:pt modelId="{E9D1EBEA-0322-4189-A26D-B8590EA56CB1}" type="pres">
      <dgm:prSet presAssocID="{1D8D9CD4-D367-4425-91F6-CAE2D97D80C9}" presName="childText" presStyleLbl="conFgAcc1" presStyleIdx="1" presStyleCnt="4">
        <dgm:presLayoutVars>
          <dgm:bulletEnabled val="1"/>
        </dgm:presLayoutVars>
      </dgm:prSet>
      <dgm:spPr/>
    </dgm:pt>
    <dgm:pt modelId="{C3F64CB9-F86F-447F-A6EB-2288F8F00B63}" type="pres">
      <dgm:prSet presAssocID="{164FB125-70E0-4D05-9413-9D3CB8694A3A}" presName="spaceBetweenRectangles" presStyleCnt="0"/>
      <dgm:spPr/>
    </dgm:pt>
    <dgm:pt modelId="{0E515BB0-732A-4231-99F0-8E1F3CE6A118}" type="pres">
      <dgm:prSet presAssocID="{92C0023F-85A0-4A6A-8151-D1286DAF8EEE}" presName="parentLin" presStyleCnt="0"/>
      <dgm:spPr/>
    </dgm:pt>
    <dgm:pt modelId="{9882E180-C2BE-45E8-84E0-1DF0C45E7F47}" type="pres">
      <dgm:prSet presAssocID="{92C0023F-85A0-4A6A-8151-D1286DAF8EEE}" presName="parentLeftMargin" presStyleLbl="node1" presStyleIdx="1" presStyleCnt="4"/>
      <dgm:spPr/>
    </dgm:pt>
    <dgm:pt modelId="{2508461A-E566-4213-BB46-65A504A381FE}" type="pres">
      <dgm:prSet presAssocID="{92C0023F-85A0-4A6A-8151-D1286DAF8EEE}" presName="parentText" presStyleLbl="node1" presStyleIdx="2" presStyleCnt="4">
        <dgm:presLayoutVars>
          <dgm:chMax val="0"/>
          <dgm:bulletEnabled val="1"/>
        </dgm:presLayoutVars>
      </dgm:prSet>
      <dgm:spPr/>
    </dgm:pt>
    <dgm:pt modelId="{11EC14BB-E1B6-4FC8-B89E-D9153D6878BE}" type="pres">
      <dgm:prSet presAssocID="{92C0023F-85A0-4A6A-8151-D1286DAF8EEE}" presName="negativeSpace" presStyleCnt="0"/>
      <dgm:spPr/>
    </dgm:pt>
    <dgm:pt modelId="{414A5F39-7E42-4728-A50F-EFD33CCC0890}" type="pres">
      <dgm:prSet presAssocID="{92C0023F-85A0-4A6A-8151-D1286DAF8EEE}" presName="childText" presStyleLbl="conFgAcc1" presStyleIdx="2" presStyleCnt="4">
        <dgm:presLayoutVars>
          <dgm:bulletEnabled val="1"/>
        </dgm:presLayoutVars>
      </dgm:prSet>
      <dgm:spPr/>
    </dgm:pt>
    <dgm:pt modelId="{57D46888-20A0-4074-9128-6B77D1826F1C}" type="pres">
      <dgm:prSet presAssocID="{B0BFF698-36B6-45AB-BB4C-611BCFCF0751}" presName="spaceBetweenRectangles" presStyleCnt="0"/>
      <dgm:spPr/>
    </dgm:pt>
    <dgm:pt modelId="{3F0CD26C-20B8-453A-A4B1-06C0B04F52F4}" type="pres">
      <dgm:prSet presAssocID="{0E245970-F837-4655-9C2E-D492C8D7FB27}" presName="parentLin" presStyleCnt="0"/>
      <dgm:spPr/>
    </dgm:pt>
    <dgm:pt modelId="{7E48934B-886D-4274-8AB4-277FAAE88A4B}" type="pres">
      <dgm:prSet presAssocID="{0E245970-F837-4655-9C2E-D492C8D7FB27}" presName="parentLeftMargin" presStyleLbl="node1" presStyleIdx="2" presStyleCnt="4"/>
      <dgm:spPr/>
    </dgm:pt>
    <dgm:pt modelId="{A192E2FC-0CBF-43E0-8C1F-CE4037B02359}" type="pres">
      <dgm:prSet presAssocID="{0E245970-F837-4655-9C2E-D492C8D7FB27}" presName="parentText" presStyleLbl="node1" presStyleIdx="3" presStyleCnt="4">
        <dgm:presLayoutVars>
          <dgm:chMax val="0"/>
          <dgm:bulletEnabled val="1"/>
        </dgm:presLayoutVars>
      </dgm:prSet>
      <dgm:spPr/>
    </dgm:pt>
    <dgm:pt modelId="{048A331B-BB6D-4994-8B00-F3CD778C6A70}" type="pres">
      <dgm:prSet presAssocID="{0E245970-F837-4655-9C2E-D492C8D7FB27}" presName="negativeSpace" presStyleCnt="0"/>
      <dgm:spPr/>
    </dgm:pt>
    <dgm:pt modelId="{5938B8F7-DBA8-4061-B1FD-BD532E98AC16}" type="pres">
      <dgm:prSet presAssocID="{0E245970-F837-4655-9C2E-D492C8D7FB27}" presName="childText" presStyleLbl="conFgAcc1" presStyleIdx="3" presStyleCnt="4">
        <dgm:presLayoutVars>
          <dgm:bulletEnabled val="1"/>
        </dgm:presLayoutVars>
      </dgm:prSet>
      <dgm:spPr/>
    </dgm:pt>
  </dgm:ptLst>
  <dgm:cxnLst>
    <dgm:cxn modelId="{432ABF0E-64A8-4FB2-B794-16F3EFCF2D62}" srcId="{22C23FC7-E309-42DC-9196-691C9F967810}" destId="{ADA932ED-4AED-4522-AD28-226FA74A9C12}" srcOrd="0" destOrd="0" parTransId="{D23EC398-F499-4E3D-9F56-480F8958D9A9}" sibTransId="{57C5E096-0739-44CD-9223-908E8EC3978C}"/>
    <dgm:cxn modelId="{F00E0C1F-4D55-4791-A0B4-4AB58C434EBD}" type="presOf" srcId="{85E36DEE-F32E-420A-91DB-E80BC4B300F7}" destId="{403C1811-148C-48B8-9895-0CFF022D99F6}" srcOrd="0" destOrd="0" presId="urn:microsoft.com/office/officeart/2005/8/layout/list1"/>
    <dgm:cxn modelId="{27EFD024-AF3E-4C25-90FE-5ED9A719FDB1}" srcId="{22C23FC7-E309-42DC-9196-691C9F967810}" destId="{1D8D9CD4-D367-4425-91F6-CAE2D97D80C9}" srcOrd="1" destOrd="0" parTransId="{0143AE4E-98E0-4162-B210-0F385F82C109}" sibTransId="{164FB125-70E0-4D05-9413-9D3CB8694A3A}"/>
    <dgm:cxn modelId="{AA3B043F-E3AE-4FD8-B61B-4631DC5E7EBB}" srcId="{ADA932ED-4AED-4522-AD28-226FA74A9C12}" destId="{02FD6B22-54E0-403F-A66F-5D5967A1FA82}" srcOrd="3" destOrd="0" parTransId="{B0A76D01-CF9A-4840-B5AE-E449642708F8}" sibTransId="{CC78907A-53F5-4F3F-B993-45891AE10432}"/>
    <dgm:cxn modelId="{E571F75D-1832-47A3-B9A3-A10A4804E2F6}" type="presOf" srcId="{92C0023F-85A0-4A6A-8151-D1286DAF8EEE}" destId="{9882E180-C2BE-45E8-84E0-1DF0C45E7F47}" srcOrd="0" destOrd="0" presId="urn:microsoft.com/office/officeart/2005/8/layout/list1"/>
    <dgm:cxn modelId="{589B9168-4847-472A-9222-3205D3030045}" srcId="{ADA932ED-4AED-4522-AD28-226FA74A9C12}" destId="{5704C5F0-3075-4CEC-8459-EAA0E84B48F5}" srcOrd="1" destOrd="0" parTransId="{7C070147-94A3-4AA4-804A-EDBA36BB49F5}" sibTransId="{0E02CDC3-905D-4EDC-BF1A-7B4476F7611F}"/>
    <dgm:cxn modelId="{89689F6E-E57B-4F4F-8E94-9AE58DBA45EF}" srcId="{22C23FC7-E309-42DC-9196-691C9F967810}" destId="{92C0023F-85A0-4A6A-8151-D1286DAF8EEE}" srcOrd="2" destOrd="0" parTransId="{2B8377D6-EDF7-4498-8BB5-2FD2FE8E1570}" sibTransId="{B0BFF698-36B6-45AB-BB4C-611BCFCF0751}"/>
    <dgm:cxn modelId="{316E0D5A-6AE4-4E38-9D9D-DEFC532D6105}" type="presOf" srcId="{ADA932ED-4AED-4522-AD28-226FA74A9C12}" destId="{ECF5CCE6-168E-4499-A40D-F95CF442C27A}" srcOrd="1" destOrd="0" presId="urn:microsoft.com/office/officeart/2005/8/layout/list1"/>
    <dgm:cxn modelId="{C4E0457F-5E01-4C4C-A855-C08EE6751DD1}" type="presOf" srcId="{0E245970-F837-4655-9C2E-D492C8D7FB27}" destId="{7E48934B-886D-4274-8AB4-277FAAE88A4B}" srcOrd="0" destOrd="0" presId="urn:microsoft.com/office/officeart/2005/8/layout/list1"/>
    <dgm:cxn modelId="{A6EE3894-68A1-4CB3-9865-514F935FC005}" type="presOf" srcId="{1D8D9CD4-D367-4425-91F6-CAE2D97D80C9}" destId="{52DE3DD0-01B8-40D1-999F-913BDFCD8141}" srcOrd="0" destOrd="0" presId="urn:microsoft.com/office/officeart/2005/8/layout/list1"/>
    <dgm:cxn modelId="{7EB93E98-F50C-4314-A767-1293E1691A12}" type="presOf" srcId="{22C23FC7-E309-42DC-9196-691C9F967810}" destId="{07C87FE8-EF58-47DD-A473-E518378AE8FC}" srcOrd="0" destOrd="0" presId="urn:microsoft.com/office/officeart/2005/8/layout/list1"/>
    <dgm:cxn modelId="{0B092BA9-0498-4DCA-BDD6-6A62EE7DCADB}" type="presOf" srcId="{02FD6B22-54E0-403F-A66F-5D5967A1FA82}" destId="{403C1811-148C-48B8-9895-0CFF022D99F6}" srcOrd="0" destOrd="3" presId="urn:microsoft.com/office/officeart/2005/8/layout/list1"/>
    <dgm:cxn modelId="{796B4AC4-1D23-46EB-B795-5472C6D1342C}" type="presOf" srcId="{1D8D9CD4-D367-4425-91F6-CAE2D97D80C9}" destId="{89A23DE2-07E2-4804-822D-01F3C78357B3}" srcOrd="1" destOrd="0" presId="urn:microsoft.com/office/officeart/2005/8/layout/list1"/>
    <dgm:cxn modelId="{4CA0ABC4-D29F-4330-905A-5BE1152A0712}" srcId="{ADA932ED-4AED-4522-AD28-226FA74A9C12}" destId="{010F1D0E-49F3-49F8-9FAA-CBB2CB7B74D3}" srcOrd="2" destOrd="0" parTransId="{ECE11889-4387-4AAB-84DC-D67F2A5309A2}" sibTransId="{217EBB62-3E42-48F5-8649-5D261E080444}"/>
    <dgm:cxn modelId="{75A6A9C5-E0DE-40A5-BA98-275E9CE00615}" type="presOf" srcId="{5704C5F0-3075-4CEC-8459-EAA0E84B48F5}" destId="{403C1811-148C-48B8-9895-0CFF022D99F6}" srcOrd="0" destOrd="1" presId="urn:microsoft.com/office/officeart/2005/8/layout/list1"/>
    <dgm:cxn modelId="{55682AD2-74A5-4C3F-8A4B-CC7FC9901A28}" type="presOf" srcId="{0E245970-F837-4655-9C2E-D492C8D7FB27}" destId="{A192E2FC-0CBF-43E0-8C1F-CE4037B02359}" srcOrd="1" destOrd="0" presId="urn:microsoft.com/office/officeart/2005/8/layout/list1"/>
    <dgm:cxn modelId="{C3F3F6D9-BF26-46D1-AF51-903AE2D9ECC6}" type="presOf" srcId="{ADA932ED-4AED-4522-AD28-226FA74A9C12}" destId="{C03BA620-8849-4A96-B73B-9BB39B4B7765}" srcOrd="0" destOrd="0" presId="urn:microsoft.com/office/officeart/2005/8/layout/list1"/>
    <dgm:cxn modelId="{A20DF5E3-1576-4E0C-BD5D-4CAD40F4D599}" srcId="{ADA932ED-4AED-4522-AD28-226FA74A9C12}" destId="{85E36DEE-F32E-420A-91DB-E80BC4B300F7}" srcOrd="0" destOrd="0" parTransId="{B046A9F9-42E0-4036-8665-37CE14CAA64C}" sibTransId="{6E8AAFA5-0FCA-4D61-A073-E3CE1DDC52BD}"/>
    <dgm:cxn modelId="{29D572E6-85C6-45CF-8719-85420A032C52}" type="presOf" srcId="{92C0023F-85A0-4A6A-8151-D1286DAF8EEE}" destId="{2508461A-E566-4213-BB46-65A504A381FE}" srcOrd="1" destOrd="0" presId="urn:microsoft.com/office/officeart/2005/8/layout/list1"/>
    <dgm:cxn modelId="{9F26F5E8-6498-47B1-8C6C-FD94B67FC556}" srcId="{22C23FC7-E309-42DC-9196-691C9F967810}" destId="{0E245970-F837-4655-9C2E-D492C8D7FB27}" srcOrd="3" destOrd="0" parTransId="{8E94725D-BF76-499C-A285-F0E8202F8E62}" sibTransId="{8E7FCE37-7551-45E2-B5CD-7B25F1F6B4F8}"/>
    <dgm:cxn modelId="{FED47BF5-4C0E-43CB-9D6B-A804CD4BD399}" type="presOf" srcId="{010F1D0E-49F3-49F8-9FAA-CBB2CB7B74D3}" destId="{403C1811-148C-48B8-9895-0CFF022D99F6}" srcOrd="0" destOrd="2" presId="urn:microsoft.com/office/officeart/2005/8/layout/list1"/>
    <dgm:cxn modelId="{81298380-605E-40EF-B2B7-A097B0C17D19}" type="presParOf" srcId="{07C87FE8-EF58-47DD-A473-E518378AE8FC}" destId="{F970282E-2165-4FD2-AFCB-32939D4AD029}" srcOrd="0" destOrd="0" presId="urn:microsoft.com/office/officeart/2005/8/layout/list1"/>
    <dgm:cxn modelId="{330CA620-CDAA-47A0-A68B-27D37BCCD764}" type="presParOf" srcId="{F970282E-2165-4FD2-AFCB-32939D4AD029}" destId="{C03BA620-8849-4A96-B73B-9BB39B4B7765}" srcOrd="0" destOrd="0" presId="urn:microsoft.com/office/officeart/2005/8/layout/list1"/>
    <dgm:cxn modelId="{D3305601-3354-464C-964A-4FF5E9291647}" type="presParOf" srcId="{F970282E-2165-4FD2-AFCB-32939D4AD029}" destId="{ECF5CCE6-168E-4499-A40D-F95CF442C27A}" srcOrd="1" destOrd="0" presId="urn:microsoft.com/office/officeart/2005/8/layout/list1"/>
    <dgm:cxn modelId="{CEBBA3E1-DC32-4961-A245-EC095AF7CCD6}" type="presParOf" srcId="{07C87FE8-EF58-47DD-A473-E518378AE8FC}" destId="{05A94392-3D8D-4C80-A8F0-D62CD2440B73}" srcOrd="1" destOrd="0" presId="urn:microsoft.com/office/officeart/2005/8/layout/list1"/>
    <dgm:cxn modelId="{5F864B2F-D275-4326-936E-07B94150E833}" type="presParOf" srcId="{07C87FE8-EF58-47DD-A473-E518378AE8FC}" destId="{403C1811-148C-48B8-9895-0CFF022D99F6}" srcOrd="2" destOrd="0" presId="urn:microsoft.com/office/officeart/2005/8/layout/list1"/>
    <dgm:cxn modelId="{536002C3-86AD-4C4B-9CF8-4ADA2DF5BA53}" type="presParOf" srcId="{07C87FE8-EF58-47DD-A473-E518378AE8FC}" destId="{F7373FD2-D9A7-44F5-92BE-58ED8E668B45}" srcOrd="3" destOrd="0" presId="urn:microsoft.com/office/officeart/2005/8/layout/list1"/>
    <dgm:cxn modelId="{E819749B-21EC-4931-84D4-ABD80300F64B}" type="presParOf" srcId="{07C87FE8-EF58-47DD-A473-E518378AE8FC}" destId="{73311FC7-71CE-48E8-89EC-BFE26EB04BA0}" srcOrd="4" destOrd="0" presId="urn:microsoft.com/office/officeart/2005/8/layout/list1"/>
    <dgm:cxn modelId="{B0DFF407-3A10-4CE3-864F-6889A606F2AA}" type="presParOf" srcId="{73311FC7-71CE-48E8-89EC-BFE26EB04BA0}" destId="{52DE3DD0-01B8-40D1-999F-913BDFCD8141}" srcOrd="0" destOrd="0" presId="urn:microsoft.com/office/officeart/2005/8/layout/list1"/>
    <dgm:cxn modelId="{2FCF0D85-3011-41AE-B6E1-7FB4B10C23AF}" type="presParOf" srcId="{73311FC7-71CE-48E8-89EC-BFE26EB04BA0}" destId="{89A23DE2-07E2-4804-822D-01F3C78357B3}" srcOrd="1" destOrd="0" presId="urn:microsoft.com/office/officeart/2005/8/layout/list1"/>
    <dgm:cxn modelId="{ED1BDB09-5F07-4661-AD30-5B5532A408C2}" type="presParOf" srcId="{07C87FE8-EF58-47DD-A473-E518378AE8FC}" destId="{0E4F18B3-454B-47B0-ABC1-36F3B2914468}" srcOrd="5" destOrd="0" presId="urn:microsoft.com/office/officeart/2005/8/layout/list1"/>
    <dgm:cxn modelId="{67208AE5-CDA6-40B8-AE9C-4772EAA553C2}" type="presParOf" srcId="{07C87FE8-EF58-47DD-A473-E518378AE8FC}" destId="{E9D1EBEA-0322-4189-A26D-B8590EA56CB1}" srcOrd="6" destOrd="0" presId="urn:microsoft.com/office/officeart/2005/8/layout/list1"/>
    <dgm:cxn modelId="{DE8CD87D-3EFC-4FAF-B962-19E24A20F6AC}" type="presParOf" srcId="{07C87FE8-EF58-47DD-A473-E518378AE8FC}" destId="{C3F64CB9-F86F-447F-A6EB-2288F8F00B63}" srcOrd="7" destOrd="0" presId="urn:microsoft.com/office/officeart/2005/8/layout/list1"/>
    <dgm:cxn modelId="{7EBC246D-FF28-4446-AC06-06E5112F8107}" type="presParOf" srcId="{07C87FE8-EF58-47DD-A473-E518378AE8FC}" destId="{0E515BB0-732A-4231-99F0-8E1F3CE6A118}" srcOrd="8" destOrd="0" presId="urn:microsoft.com/office/officeart/2005/8/layout/list1"/>
    <dgm:cxn modelId="{F0EE5467-60DE-4C51-A409-95FA544EF5F3}" type="presParOf" srcId="{0E515BB0-732A-4231-99F0-8E1F3CE6A118}" destId="{9882E180-C2BE-45E8-84E0-1DF0C45E7F47}" srcOrd="0" destOrd="0" presId="urn:microsoft.com/office/officeart/2005/8/layout/list1"/>
    <dgm:cxn modelId="{21144972-08FB-470B-87B5-208FAA1D4DBD}" type="presParOf" srcId="{0E515BB0-732A-4231-99F0-8E1F3CE6A118}" destId="{2508461A-E566-4213-BB46-65A504A381FE}" srcOrd="1" destOrd="0" presId="urn:microsoft.com/office/officeart/2005/8/layout/list1"/>
    <dgm:cxn modelId="{4010BBFF-2EFB-4A36-8D75-E98A642E675D}" type="presParOf" srcId="{07C87FE8-EF58-47DD-A473-E518378AE8FC}" destId="{11EC14BB-E1B6-4FC8-B89E-D9153D6878BE}" srcOrd="9" destOrd="0" presId="urn:microsoft.com/office/officeart/2005/8/layout/list1"/>
    <dgm:cxn modelId="{7AD4E01A-F125-48CA-B161-FB6C7256AB0E}" type="presParOf" srcId="{07C87FE8-EF58-47DD-A473-E518378AE8FC}" destId="{414A5F39-7E42-4728-A50F-EFD33CCC0890}" srcOrd="10" destOrd="0" presId="urn:microsoft.com/office/officeart/2005/8/layout/list1"/>
    <dgm:cxn modelId="{46FB1C05-40CA-4CA0-9508-B238C0FA048E}" type="presParOf" srcId="{07C87FE8-EF58-47DD-A473-E518378AE8FC}" destId="{57D46888-20A0-4074-9128-6B77D1826F1C}" srcOrd="11" destOrd="0" presId="urn:microsoft.com/office/officeart/2005/8/layout/list1"/>
    <dgm:cxn modelId="{DCB64186-7647-4552-9813-9DFBF6E90E91}" type="presParOf" srcId="{07C87FE8-EF58-47DD-A473-E518378AE8FC}" destId="{3F0CD26C-20B8-453A-A4B1-06C0B04F52F4}" srcOrd="12" destOrd="0" presId="urn:microsoft.com/office/officeart/2005/8/layout/list1"/>
    <dgm:cxn modelId="{02E5C553-6D4E-4397-85B7-A642DF7F7BB5}" type="presParOf" srcId="{3F0CD26C-20B8-453A-A4B1-06C0B04F52F4}" destId="{7E48934B-886D-4274-8AB4-277FAAE88A4B}" srcOrd="0" destOrd="0" presId="urn:microsoft.com/office/officeart/2005/8/layout/list1"/>
    <dgm:cxn modelId="{7566DD8E-6B1A-4A42-AFC8-BDAFF035E892}" type="presParOf" srcId="{3F0CD26C-20B8-453A-A4B1-06C0B04F52F4}" destId="{A192E2FC-0CBF-43E0-8C1F-CE4037B02359}" srcOrd="1" destOrd="0" presId="urn:microsoft.com/office/officeart/2005/8/layout/list1"/>
    <dgm:cxn modelId="{2B186C2F-7ABB-4247-870C-E03A1FB308D7}" type="presParOf" srcId="{07C87FE8-EF58-47DD-A473-E518378AE8FC}" destId="{048A331B-BB6D-4994-8B00-F3CD778C6A70}" srcOrd="13" destOrd="0" presId="urn:microsoft.com/office/officeart/2005/8/layout/list1"/>
    <dgm:cxn modelId="{D384DA36-FBDD-4470-9ABA-AF892D9E20F5}" type="presParOf" srcId="{07C87FE8-EF58-47DD-A473-E518378AE8FC}" destId="{5938B8F7-DBA8-4061-B1FD-BD532E98AC1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34B31-43A2-447B-ABE2-D210261FDCF7}">
      <dsp:nvSpPr>
        <dsp:cNvPr id="0" name=""/>
        <dsp:cNvSpPr/>
      </dsp:nvSpPr>
      <dsp:spPr>
        <a:xfrm>
          <a:off x="-270646" y="-133882"/>
          <a:ext cx="8357554" cy="22884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Finding 2: South Sudan’s Spending or Strategy on Human Capital Formation can be summed up as Long on Priorities, Short on Solutions/resources</a:t>
          </a:r>
        </a:p>
      </dsp:txBody>
      <dsp:txXfrm>
        <a:off x="-203620" y="-66856"/>
        <a:ext cx="6168465" cy="2154382"/>
      </dsp:txXfrm>
    </dsp:sp>
    <dsp:sp modelId="{B6ECAEF6-8FEE-4002-9A99-A5F187CFE692}">
      <dsp:nvSpPr>
        <dsp:cNvPr id="0" name=""/>
        <dsp:cNvSpPr/>
      </dsp:nvSpPr>
      <dsp:spPr>
        <a:xfrm>
          <a:off x="912555" y="2178938"/>
          <a:ext cx="7274966" cy="175290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From the available data, South Sudan’s spending on education falls short of regional average of 5 percent of national budgets</a:t>
          </a:r>
        </a:p>
      </dsp:txBody>
      <dsp:txXfrm>
        <a:off x="963896" y="2230279"/>
        <a:ext cx="5390987" cy="1650222"/>
      </dsp:txXfrm>
    </dsp:sp>
    <dsp:sp modelId="{D6E9B9CD-5AE5-4146-9622-A12D190DBC77}">
      <dsp:nvSpPr>
        <dsp:cNvPr id="0" name=""/>
        <dsp:cNvSpPr/>
      </dsp:nvSpPr>
      <dsp:spPr>
        <a:xfrm>
          <a:off x="1554464" y="4223993"/>
          <a:ext cx="7274966" cy="175290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It equally falls short of UN targets, for example, for health, education, and agriculture, among others</a:t>
          </a:r>
        </a:p>
      </dsp:txBody>
      <dsp:txXfrm>
        <a:off x="1605805" y="4275334"/>
        <a:ext cx="5390987" cy="1650222"/>
      </dsp:txXfrm>
    </dsp:sp>
    <dsp:sp modelId="{8317E2C9-89B4-48E6-9D6E-076AE54DE5FE}">
      <dsp:nvSpPr>
        <dsp:cNvPr id="0" name=""/>
        <dsp:cNvSpPr/>
      </dsp:nvSpPr>
      <dsp:spPr>
        <a:xfrm>
          <a:off x="6406225" y="1463168"/>
          <a:ext cx="1139388" cy="1139388"/>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62587" y="1463168"/>
        <a:ext cx="626664" cy="857389"/>
      </dsp:txXfrm>
    </dsp:sp>
    <dsp:sp modelId="{E0155075-CA47-459B-974F-0B3C9863BC58}">
      <dsp:nvSpPr>
        <dsp:cNvPr id="0" name=""/>
        <dsp:cNvSpPr/>
      </dsp:nvSpPr>
      <dsp:spPr>
        <a:xfrm>
          <a:off x="7048134" y="3496538"/>
          <a:ext cx="1139388" cy="1139388"/>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04496" y="3496538"/>
        <a:ext cx="626664" cy="857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51033-6485-4DB6-B7C5-6B47529362F2}">
      <dsp:nvSpPr>
        <dsp:cNvPr id="0" name=""/>
        <dsp:cNvSpPr/>
      </dsp:nvSpPr>
      <dsp:spPr>
        <a:xfrm>
          <a:off x="0" y="317414"/>
          <a:ext cx="3072383" cy="1279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Namibia</a:t>
          </a:r>
        </a:p>
      </dsp:txBody>
      <dsp:txXfrm>
        <a:off x="62444" y="379858"/>
        <a:ext cx="2947495" cy="1154280"/>
      </dsp:txXfrm>
    </dsp:sp>
    <dsp:sp modelId="{4226F12B-F186-4059-9271-BB8240C65AAA}">
      <dsp:nvSpPr>
        <dsp:cNvPr id="0" name=""/>
        <dsp:cNvSpPr/>
      </dsp:nvSpPr>
      <dsp:spPr>
        <a:xfrm>
          <a:off x="0" y="1648423"/>
          <a:ext cx="3072383" cy="1279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Namibia spends about 9 percent of its budget on education</a:t>
          </a:r>
        </a:p>
      </dsp:txBody>
      <dsp:txXfrm>
        <a:off x="62444" y="1710867"/>
        <a:ext cx="2947495" cy="1154280"/>
      </dsp:txXfrm>
    </dsp:sp>
    <dsp:sp modelId="{BF7FA9B8-C707-43F1-8A28-51186BB111FE}">
      <dsp:nvSpPr>
        <dsp:cNvPr id="0" name=""/>
        <dsp:cNvSpPr/>
      </dsp:nvSpPr>
      <dsp:spPr>
        <a:xfrm>
          <a:off x="0" y="2979432"/>
          <a:ext cx="3072383" cy="1279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Improved HDI; trebles what SSD spends in some years</a:t>
          </a:r>
        </a:p>
      </dsp:txBody>
      <dsp:txXfrm>
        <a:off x="62444" y="3041876"/>
        <a:ext cx="2947495" cy="1154280"/>
      </dsp:txXfrm>
    </dsp:sp>
    <dsp:sp modelId="{BE7F9B2D-61FA-4B53-8934-FA5FAE7DADF7}">
      <dsp:nvSpPr>
        <dsp:cNvPr id="0" name=""/>
        <dsp:cNvSpPr/>
      </dsp:nvSpPr>
      <dsp:spPr>
        <a:xfrm>
          <a:off x="0" y="4310440"/>
          <a:ext cx="3072383" cy="127916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Focus on transformative policies such as gender-sensitive and financing modalities</a:t>
          </a:r>
        </a:p>
      </dsp:txBody>
      <dsp:txXfrm>
        <a:off x="62444" y="4372884"/>
        <a:ext cx="2947495" cy="1154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C1811-148C-48B8-9895-0CFF022D99F6}">
      <dsp:nvSpPr>
        <dsp:cNvPr id="0" name=""/>
        <dsp:cNvSpPr/>
      </dsp:nvSpPr>
      <dsp:spPr>
        <a:xfrm>
          <a:off x="0" y="495755"/>
          <a:ext cx="11074879" cy="23562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859534" tIns="458216" rIns="85953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Increase pay for health and education professionals</a:t>
          </a:r>
        </a:p>
        <a:p>
          <a:pPr marL="228600" lvl="1" indent="-228600" algn="l" defTabSz="977900">
            <a:lnSpc>
              <a:spcPct val="90000"/>
            </a:lnSpc>
            <a:spcBef>
              <a:spcPct val="0"/>
            </a:spcBef>
            <a:spcAft>
              <a:spcPct val="15000"/>
            </a:spcAft>
            <a:buChar char="•"/>
          </a:pPr>
          <a:r>
            <a:rPr lang="en-US" sz="2200" kern="1200" dirty="0"/>
            <a:t>Support professional development for teachers</a:t>
          </a:r>
        </a:p>
        <a:p>
          <a:pPr marL="228600" lvl="1" indent="-228600" algn="l" defTabSz="977900">
            <a:lnSpc>
              <a:spcPct val="90000"/>
            </a:lnSpc>
            <a:spcBef>
              <a:spcPct val="0"/>
            </a:spcBef>
            <a:spcAft>
              <a:spcPct val="15000"/>
            </a:spcAft>
            <a:buChar char="•"/>
          </a:pPr>
          <a:r>
            <a:rPr lang="en-US" sz="2200" kern="1200" dirty="0"/>
            <a:t>Invest and close digital divide, as cover against future pandemics</a:t>
          </a:r>
        </a:p>
        <a:p>
          <a:pPr marL="228600" lvl="1" indent="-228600" algn="l" defTabSz="977900">
            <a:lnSpc>
              <a:spcPct val="90000"/>
            </a:lnSpc>
            <a:spcBef>
              <a:spcPct val="0"/>
            </a:spcBef>
            <a:spcAft>
              <a:spcPct val="15000"/>
            </a:spcAft>
            <a:buChar char="•"/>
          </a:pPr>
          <a:r>
            <a:rPr lang="en-US" sz="2200" kern="1200" dirty="0"/>
            <a:t>Provide </a:t>
          </a:r>
          <a:r>
            <a:rPr lang="en-US" sz="2200" i="1" u="sng" kern="1200" dirty="0"/>
            <a:t>One Laptop Per Family (OLPF) </a:t>
          </a:r>
          <a:r>
            <a:rPr lang="en-US" sz="2200" kern="1200" dirty="0"/>
            <a:t>Vs One Laptop Per Child (OLPC)</a:t>
          </a:r>
        </a:p>
      </dsp:txBody>
      <dsp:txXfrm>
        <a:off x="0" y="495755"/>
        <a:ext cx="11074879" cy="2356200"/>
      </dsp:txXfrm>
    </dsp:sp>
    <dsp:sp modelId="{ECF5CCE6-168E-4499-A40D-F95CF442C27A}">
      <dsp:nvSpPr>
        <dsp:cNvPr id="0" name=""/>
        <dsp:cNvSpPr/>
      </dsp:nvSpPr>
      <dsp:spPr>
        <a:xfrm>
          <a:off x="553743" y="171035"/>
          <a:ext cx="7752415" cy="649440"/>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3023" tIns="0" rIns="293023" bIns="0" numCol="1" spcCol="1270" anchor="ctr" anchorCtr="0">
          <a:noAutofit/>
        </a:bodyPr>
        <a:lstStyle/>
        <a:p>
          <a:pPr marL="0" lvl="0" indent="0" algn="l" defTabSz="977900">
            <a:lnSpc>
              <a:spcPct val="90000"/>
            </a:lnSpc>
            <a:spcBef>
              <a:spcPct val="0"/>
            </a:spcBef>
            <a:spcAft>
              <a:spcPct val="35000"/>
            </a:spcAft>
            <a:buNone/>
          </a:pPr>
          <a:r>
            <a:rPr lang="en-US" sz="2200" kern="1200" dirty="0"/>
            <a:t>Education and Health Resource Considerations</a:t>
          </a:r>
        </a:p>
      </dsp:txBody>
      <dsp:txXfrm>
        <a:off x="585446" y="202738"/>
        <a:ext cx="7689009" cy="586034"/>
      </dsp:txXfrm>
    </dsp:sp>
    <dsp:sp modelId="{E9D1EBEA-0322-4189-A26D-B8590EA56CB1}">
      <dsp:nvSpPr>
        <dsp:cNvPr id="0" name=""/>
        <dsp:cNvSpPr/>
      </dsp:nvSpPr>
      <dsp:spPr>
        <a:xfrm>
          <a:off x="0" y="3295476"/>
          <a:ext cx="11074879"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9A23DE2-07E2-4804-822D-01F3C78357B3}">
      <dsp:nvSpPr>
        <dsp:cNvPr id="0" name=""/>
        <dsp:cNvSpPr/>
      </dsp:nvSpPr>
      <dsp:spPr>
        <a:xfrm>
          <a:off x="553743" y="2970755"/>
          <a:ext cx="7752415" cy="649440"/>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3023" tIns="0" rIns="293023" bIns="0" numCol="1" spcCol="1270" anchor="ctr" anchorCtr="0">
          <a:noAutofit/>
        </a:bodyPr>
        <a:lstStyle/>
        <a:p>
          <a:pPr marL="0" lvl="0" indent="0" algn="l" defTabSz="977900">
            <a:lnSpc>
              <a:spcPct val="90000"/>
            </a:lnSpc>
            <a:spcBef>
              <a:spcPct val="0"/>
            </a:spcBef>
            <a:spcAft>
              <a:spcPct val="35000"/>
            </a:spcAft>
            <a:buNone/>
          </a:pPr>
          <a:r>
            <a:rPr lang="en-US" sz="2200" kern="1200" dirty="0"/>
            <a:t>Increase Spending Efficiency </a:t>
          </a:r>
        </a:p>
      </dsp:txBody>
      <dsp:txXfrm>
        <a:off x="585446" y="3002458"/>
        <a:ext cx="7689009" cy="586034"/>
      </dsp:txXfrm>
    </dsp:sp>
    <dsp:sp modelId="{414A5F39-7E42-4728-A50F-EFD33CCC0890}">
      <dsp:nvSpPr>
        <dsp:cNvPr id="0" name=""/>
        <dsp:cNvSpPr/>
      </dsp:nvSpPr>
      <dsp:spPr>
        <a:xfrm>
          <a:off x="0" y="4293396"/>
          <a:ext cx="11074879"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2508461A-E566-4213-BB46-65A504A381FE}">
      <dsp:nvSpPr>
        <dsp:cNvPr id="0" name=""/>
        <dsp:cNvSpPr/>
      </dsp:nvSpPr>
      <dsp:spPr>
        <a:xfrm>
          <a:off x="553743" y="3968676"/>
          <a:ext cx="7752415" cy="649440"/>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3023" tIns="0" rIns="293023" bIns="0" numCol="1" spcCol="1270" anchor="ctr" anchorCtr="0">
          <a:noAutofit/>
        </a:bodyPr>
        <a:lstStyle/>
        <a:p>
          <a:pPr marL="0" lvl="0" indent="0" algn="l" defTabSz="977900">
            <a:lnSpc>
              <a:spcPct val="90000"/>
            </a:lnSpc>
            <a:spcBef>
              <a:spcPct val="0"/>
            </a:spcBef>
            <a:spcAft>
              <a:spcPct val="35000"/>
            </a:spcAft>
            <a:buNone/>
          </a:pPr>
          <a:r>
            <a:rPr lang="en-US" sz="2200" kern="1200" dirty="0"/>
            <a:t>Improve Active Labor Market Outcomes </a:t>
          </a:r>
        </a:p>
      </dsp:txBody>
      <dsp:txXfrm>
        <a:off x="585446" y="4000379"/>
        <a:ext cx="7689009" cy="586034"/>
      </dsp:txXfrm>
    </dsp:sp>
    <dsp:sp modelId="{5938B8F7-DBA8-4061-B1FD-BD532E98AC16}">
      <dsp:nvSpPr>
        <dsp:cNvPr id="0" name=""/>
        <dsp:cNvSpPr/>
      </dsp:nvSpPr>
      <dsp:spPr>
        <a:xfrm>
          <a:off x="0" y="5291316"/>
          <a:ext cx="11074879" cy="5544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192E2FC-0CBF-43E0-8C1F-CE4037B02359}">
      <dsp:nvSpPr>
        <dsp:cNvPr id="0" name=""/>
        <dsp:cNvSpPr/>
      </dsp:nvSpPr>
      <dsp:spPr>
        <a:xfrm>
          <a:off x="553743" y="4966596"/>
          <a:ext cx="7752415" cy="649440"/>
        </a:xfrm>
        <a:prstGeom prst="round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93023" tIns="0" rIns="293023" bIns="0" numCol="1" spcCol="1270" anchor="ctr" anchorCtr="0">
          <a:noAutofit/>
        </a:bodyPr>
        <a:lstStyle/>
        <a:p>
          <a:pPr marL="0" lvl="0" indent="0" algn="l" defTabSz="977900">
            <a:lnSpc>
              <a:spcPct val="90000"/>
            </a:lnSpc>
            <a:spcBef>
              <a:spcPct val="0"/>
            </a:spcBef>
            <a:spcAft>
              <a:spcPct val="35000"/>
            </a:spcAft>
            <a:buNone/>
          </a:pPr>
          <a:r>
            <a:rPr lang="en-US" sz="2200" kern="1200" dirty="0"/>
            <a:t>Improve Policy Coordination and Planning</a:t>
          </a:r>
        </a:p>
      </dsp:txBody>
      <dsp:txXfrm>
        <a:off x="585446" y="4998299"/>
        <a:ext cx="7689009"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48B438-57E8-41D0-92D9-D46FF809BC95}"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109566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8B438-57E8-41D0-92D9-D46FF809BC95}"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21737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8B438-57E8-41D0-92D9-D46FF809BC95}"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1117AB-4BF8-4A1B-8908-F570C53D64A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197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848B438-57E8-41D0-92D9-D46FF809BC95}"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251380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848B438-57E8-41D0-92D9-D46FF809BC95}"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1117AB-4BF8-4A1B-8908-F570C53D64A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120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848B438-57E8-41D0-92D9-D46FF809BC95}"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150758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8B438-57E8-41D0-92D9-D46FF809BC95}"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1469106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8B438-57E8-41D0-92D9-D46FF809BC95}"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86510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48B438-57E8-41D0-92D9-D46FF809BC95}"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18382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8B438-57E8-41D0-92D9-D46FF809BC95}"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266223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48B438-57E8-41D0-92D9-D46FF809BC95}"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271828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48B438-57E8-41D0-92D9-D46FF809BC95}"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34794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48B438-57E8-41D0-92D9-D46FF809BC95}"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584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8B438-57E8-41D0-92D9-D46FF809BC95}"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399036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8B438-57E8-41D0-92D9-D46FF809BC95}"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123026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48B438-57E8-41D0-92D9-D46FF809BC95}"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1117AB-4BF8-4A1B-8908-F570C53D64AD}" type="slidenum">
              <a:rPr lang="en-US" smtClean="0"/>
              <a:t>‹#›</a:t>
            </a:fld>
            <a:endParaRPr lang="en-US"/>
          </a:p>
        </p:txBody>
      </p:sp>
    </p:spTree>
    <p:extLst>
      <p:ext uri="{BB962C8B-B14F-4D97-AF65-F5344CB8AC3E}">
        <p14:creationId xmlns:p14="http://schemas.microsoft.com/office/powerpoint/2010/main" val="340132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848B438-57E8-41D0-92D9-D46FF809BC95}" type="datetimeFigureOut">
              <a:rPr lang="en-US" smtClean="0"/>
              <a:t>9/6/2023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D1117AB-4BF8-4A1B-8908-F570C53D64AD}" type="slidenum">
              <a:rPr lang="en-US" smtClean="0"/>
              <a:t>‹#›</a:t>
            </a:fld>
            <a:endParaRPr lang="en-US"/>
          </a:p>
        </p:txBody>
      </p:sp>
    </p:spTree>
    <p:extLst>
      <p:ext uri="{BB962C8B-B14F-4D97-AF65-F5344CB8AC3E}">
        <p14:creationId xmlns:p14="http://schemas.microsoft.com/office/powerpoint/2010/main" val="470818413"/>
      </p:ext>
    </p:extLst>
  </p:cSld>
  <p:clrMap bg1="lt1" tx1="dk1" bg2="lt2" tx2="dk2" accent1="accent1" accent2="accent2" accent3="accent3" accent4="accent4" accent5="accent5" accent6="accent6" hlink="hlink" folHlink="folHlink"/>
  <p:sldLayoutIdLst>
    <p:sldLayoutId id="2147485278" r:id="rId1"/>
    <p:sldLayoutId id="2147485279" r:id="rId2"/>
    <p:sldLayoutId id="2147485280" r:id="rId3"/>
    <p:sldLayoutId id="2147485281" r:id="rId4"/>
    <p:sldLayoutId id="2147485282" r:id="rId5"/>
    <p:sldLayoutId id="2147485283" r:id="rId6"/>
    <p:sldLayoutId id="2147485284" r:id="rId7"/>
    <p:sldLayoutId id="2147485285" r:id="rId8"/>
    <p:sldLayoutId id="2147485286" r:id="rId9"/>
    <p:sldLayoutId id="2147485287" r:id="rId10"/>
    <p:sldLayoutId id="2147485288" r:id="rId11"/>
    <p:sldLayoutId id="2147485289" r:id="rId12"/>
    <p:sldLayoutId id="2147485290" r:id="rId13"/>
    <p:sldLayoutId id="2147485291" r:id="rId14"/>
    <p:sldLayoutId id="2147485292" r:id="rId15"/>
    <p:sldLayoutId id="21474852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1002-2BBC-1369-B4ED-6E8D9B825CEF}"/>
              </a:ext>
            </a:extLst>
          </p:cNvPr>
          <p:cNvSpPr>
            <a:spLocks noGrp="1"/>
          </p:cNvSpPr>
          <p:nvPr>
            <p:ph type="title"/>
          </p:nvPr>
        </p:nvSpPr>
        <p:spPr>
          <a:xfrm>
            <a:off x="1719072" y="624110"/>
            <a:ext cx="10228511" cy="2064226"/>
          </a:xfrm>
        </p:spPr>
        <p:txBody>
          <a:bodyPr>
            <a:noAutofit/>
          </a:bodyPr>
          <a:lstStyle/>
          <a:p>
            <a:r>
              <a:rPr lang="en-US" sz="4500" b="1" dirty="0"/>
              <a:t>The Criticality of Human Capital in Economic Growth: A Review of Theory and Evidence</a:t>
            </a:r>
          </a:p>
        </p:txBody>
      </p:sp>
      <p:sp>
        <p:nvSpPr>
          <p:cNvPr id="3" name="Content Placeholder 2">
            <a:extLst>
              <a:ext uri="{FF2B5EF4-FFF2-40B4-BE49-F238E27FC236}">
                <a16:creationId xmlns:a16="http://schemas.microsoft.com/office/drawing/2014/main" id="{58ABA18A-99F6-B397-18B3-CDA8BF0FCAB9}"/>
              </a:ext>
            </a:extLst>
          </p:cNvPr>
          <p:cNvSpPr>
            <a:spLocks noGrp="1"/>
          </p:cNvSpPr>
          <p:nvPr>
            <p:ph idx="1"/>
          </p:nvPr>
        </p:nvSpPr>
        <p:spPr>
          <a:xfrm>
            <a:off x="370935" y="2777706"/>
            <a:ext cx="11576649" cy="3959524"/>
          </a:xfrm>
        </p:spPr>
        <p:txBody>
          <a:bodyPr>
            <a:normAutofit fontScale="47500" lnSpcReduction="20000"/>
          </a:bodyPr>
          <a:lstStyle/>
          <a:p>
            <a:pPr marL="0" marR="0" indent="0" algn="ctr">
              <a:lnSpc>
                <a:spcPct val="107000"/>
              </a:lnSpc>
              <a:spcBef>
                <a:spcPts val="0"/>
              </a:spcBef>
              <a:spcAft>
                <a:spcPts val="800"/>
              </a:spcAft>
              <a:buNone/>
            </a:pPr>
            <a:r>
              <a:rPr lang="en-US" sz="5100" kern="100" dirty="0">
                <a:effectLst/>
                <a:latin typeface="Times New Roman" panose="02020603050405020304" pitchFamily="18" charset="0"/>
                <a:ea typeface="Calibri" panose="020F0502020204030204" pitchFamily="34" charset="0"/>
                <a:cs typeface="Times New Roman" panose="02020603050405020304" pitchFamily="18" charset="0"/>
              </a:rPr>
              <a:t>James Alic Garang</a:t>
            </a:r>
          </a:p>
          <a:p>
            <a:pPr marL="0" marR="0" indent="0" algn="ctr">
              <a:lnSpc>
                <a:spcPct val="107000"/>
              </a:lnSpc>
              <a:spcBef>
                <a:spcPts val="0"/>
              </a:spcBef>
              <a:spcAft>
                <a:spcPts val="800"/>
              </a:spcAft>
              <a:buNone/>
            </a:pPr>
            <a:r>
              <a:rPr lang="en-US" sz="5100" kern="100" dirty="0">
                <a:effectLst/>
                <a:latin typeface="Times New Roman" panose="02020603050405020304" pitchFamily="18" charset="0"/>
                <a:ea typeface="Calibri" panose="020F0502020204030204" pitchFamily="34" charset="0"/>
                <a:cs typeface="Times New Roman" panose="02020603050405020304" pitchFamily="18" charset="0"/>
              </a:rPr>
              <a:t>Economist||Policy Practitioner||Academic</a:t>
            </a:r>
          </a:p>
          <a:p>
            <a:pPr marL="0" marR="0" indent="0" algn="ctr">
              <a:lnSpc>
                <a:spcPct val="107000"/>
              </a:lnSpc>
              <a:spcBef>
                <a:spcPts val="0"/>
              </a:spcBef>
              <a:spcAft>
                <a:spcPts val="800"/>
              </a:spcAft>
              <a:buNone/>
            </a:pPr>
            <a:r>
              <a:rPr lang="en-US" sz="5100" kern="100" dirty="0">
                <a:effectLst/>
                <a:latin typeface="Times New Roman" panose="02020603050405020304" pitchFamily="18" charset="0"/>
                <a:ea typeface="Calibri" panose="020F0502020204030204" pitchFamily="34" charset="0"/>
                <a:cs typeface="Times New Roman" panose="02020603050405020304" pitchFamily="18" charset="0"/>
              </a:rPr>
              <a:t>Founder and Managing Director, Africa Center for Financial Inclusion</a:t>
            </a:r>
          </a:p>
          <a:p>
            <a:pPr marL="0" indent="0" algn="ctr">
              <a:lnSpc>
                <a:spcPct val="107000"/>
              </a:lnSpc>
              <a:spcBef>
                <a:spcPts val="0"/>
              </a:spcBef>
              <a:spcAft>
                <a:spcPts val="800"/>
              </a:spcAft>
              <a:buNone/>
            </a:pPr>
            <a:endParaRPr lang="en-US" sz="51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r>
              <a:rPr lang="en-US" sz="5100" kern="100" dirty="0">
                <a:latin typeface="Times New Roman" panose="02020603050405020304" pitchFamily="18" charset="0"/>
                <a:ea typeface="Calibri" panose="020F0502020204030204" pitchFamily="34" charset="0"/>
                <a:cs typeface="Times New Roman" panose="02020603050405020304" pitchFamily="18" charset="0"/>
              </a:rPr>
              <a:t>The National Economic Conference Organized by the Ministry of Finance and Planning</a:t>
            </a:r>
          </a:p>
          <a:p>
            <a:pPr marL="0" indent="0" algn="ctr">
              <a:lnSpc>
                <a:spcPct val="107000"/>
              </a:lnSpc>
              <a:spcBef>
                <a:spcPts val="0"/>
              </a:spcBef>
              <a:spcAft>
                <a:spcPts val="800"/>
              </a:spcAft>
              <a:buNone/>
            </a:pPr>
            <a:r>
              <a:rPr lang="en-US" sz="5100" kern="100" dirty="0">
                <a:latin typeface="Times New Roman" panose="02020603050405020304" pitchFamily="18" charset="0"/>
                <a:ea typeface="Calibri" panose="020F0502020204030204" pitchFamily="34" charset="0"/>
                <a:cs typeface="Times New Roman" panose="02020603050405020304" pitchFamily="18" charset="0"/>
              </a:rPr>
              <a:t>Under Theme </a:t>
            </a:r>
            <a:r>
              <a:rPr lang="en-US" sz="5100" b="1" kern="100" dirty="0">
                <a:latin typeface="Times New Roman" panose="02020603050405020304" pitchFamily="18" charset="0"/>
                <a:ea typeface="Calibri" panose="020F0502020204030204" pitchFamily="34" charset="0"/>
                <a:cs typeface="Times New Roman" panose="02020603050405020304" pitchFamily="18" charset="0"/>
              </a:rPr>
              <a:t>“ Towards a Diversified, Inclusive, and Sustainable Economic Growth”</a:t>
            </a:r>
          </a:p>
          <a:p>
            <a:pPr marL="0" marR="0" indent="0" algn="ctr">
              <a:lnSpc>
                <a:spcPct val="107000"/>
              </a:lnSpc>
              <a:spcBef>
                <a:spcPts val="0"/>
              </a:spcBef>
              <a:spcAft>
                <a:spcPts val="800"/>
              </a:spcAft>
              <a:buNone/>
            </a:pPr>
            <a:endParaRPr lang="en-US" sz="51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5100" kern="100" dirty="0">
                <a:latin typeface="Times New Roman" panose="02020603050405020304" pitchFamily="18" charset="0"/>
                <a:ea typeface="Calibri" panose="020F0502020204030204" pitchFamily="34" charset="0"/>
                <a:cs typeface="Times New Roman" panose="02020603050405020304" pitchFamily="18" charset="0"/>
              </a:rPr>
              <a:t>Juba, South Sudan   </a:t>
            </a:r>
          </a:p>
          <a:p>
            <a:pPr marL="0" marR="0" indent="0" algn="ctr">
              <a:lnSpc>
                <a:spcPct val="107000"/>
              </a:lnSpc>
              <a:spcBef>
                <a:spcPts val="0"/>
              </a:spcBef>
              <a:spcAft>
                <a:spcPts val="800"/>
              </a:spcAft>
              <a:buNone/>
            </a:pPr>
            <a:r>
              <a:rPr lang="en-US" sz="5100" kern="100" dirty="0">
                <a:latin typeface="Times New Roman" panose="02020603050405020304" pitchFamily="18" charset="0"/>
                <a:ea typeface="Calibri" panose="020F0502020204030204" pitchFamily="34" charset="0"/>
                <a:cs typeface="Times New Roman" panose="02020603050405020304" pitchFamily="18" charset="0"/>
              </a:rPr>
              <a:t>September </a:t>
            </a:r>
            <a:r>
              <a:rPr lang="en-US" sz="5100" kern="100" dirty="0">
                <a:effectLst/>
                <a:latin typeface="Times New Roman" panose="02020603050405020304" pitchFamily="18" charset="0"/>
                <a:ea typeface="Calibri" panose="020F0502020204030204" pitchFamily="34" charset="0"/>
                <a:cs typeface="Times New Roman" panose="02020603050405020304" pitchFamily="18" charset="0"/>
              </a:rPr>
              <a:t>4-8, 2023 </a:t>
            </a:r>
          </a:p>
          <a:p>
            <a:endParaRPr lang="en-US" dirty="0"/>
          </a:p>
        </p:txBody>
      </p:sp>
    </p:spTree>
    <p:extLst>
      <p:ext uri="{BB962C8B-B14F-4D97-AF65-F5344CB8AC3E}">
        <p14:creationId xmlns:p14="http://schemas.microsoft.com/office/powerpoint/2010/main" val="377823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8870-3426-6A5E-62C1-E7512739C17B}"/>
              </a:ext>
            </a:extLst>
          </p:cNvPr>
          <p:cNvSpPr>
            <a:spLocks noGrp="1"/>
          </p:cNvSpPr>
          <p:nvPr>
            <p:ph type="title"/>
          </p:nvPr>
        </p:nvSpPr>
        <p:spPr>
          <a:xfrm>
            <a:off x="838200" y="168676"/>
            <a:ext cx="10515600" cy="763480"/>
          </a:xfrm>
        </p:spPr>
        <p:txBody>
          <a:bodyPr>
            <a:normAutofit/>
          </a:bodyPr>
          <a:lstStyle/>
          <a:p>
            <a:r>
              <a:rPr lang="en-US" dirty="0"/>
              <a:t>Solow Model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689D4-6734-CDD3-CCC7-B73D19BE97BA}"/>
                  </a:ext>
                </a:extLst>
              </p:cNvPr>
              <p:cNvSpPr>
                <a:spLocks noGrp="1"/>
              </p:cNvSpPr>
              <p:nvPr>
                <p:ph idx="1"/>
              </p:nvPr>
            </p:nvSpPr>
            <p:spPr>
              <a:xfrm>
                <a:off x="106532" y="1017916"/>
                <a:ext cx="11979076" cy="5671407"/>
              </a:xfrm>
            </p:spPr>
            <p:txBody>
              <a:bodyPr>
                <a:normAutofit fontScale="32500" lnSpcReduction="20000"/>
              </a:bodyPr>
              <a:lstStyle/>
              <a:p>
                <a:pPr marL="57150" marR="0" indent="-285750">
                  <a:lnSpc>
                    <a:spcPct val="107000"/>
                  </a:lnSpc>
                  <a:spcBef>
                    <a:spcPts val="0"/>
                  </a:spcBef>
                  <a:spcAft>
                    <a:spcPts val="800"/>
                  </a:spcAft>
                  <a:buFont typeface="Wingdings" panose="05000000000000000000" pitchFamily="2" charset="2"/>
                  <a:buChar char="q"/>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The capital accumulation equation becomes</a:t>
                </a:r>
                <a:r>
                  <a:rPr lang="en-US" sz="7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K’ = (1–d)K + sY                              (6)</a:t>
                </a:r>
              </a:p>
              <a:p>
                <a:pPr marR="0">
                  <a:lnSpc>
                    <a:spcPct val="107000"/>
                  </a:lnSpc>
                  <a:spcBef>
                    <a:spcPts val="0"/>
                  </a:spcBef>
                  <a:spcAft>
                    <a:spcPts val="800"/>
                  </a:spcAft>
                  <a:buFont typeface="Wingdings" panose="05000000000000000000" pitchFamily="2" charset="2"/>
                  <a:buChar char="q"/>
                </a:pPr>
                <a:endParaRPr lang="en-US" sz="7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The capital accumulation equation in per worker over time is arrived as follows: </a:t>
                </a:r>
              </a:p>
              <a:p>
                <a:pPr marL="0" marR="0" indent="0">
                  <a:lnSpc>
                    <a:spcPct val="107000"/>
                  </a:lnSpc>
                  <a:spcBef>
                    <a:spcPts val="0"/>
                  </a:spcBef>
                  <a:spcAft>
                    <a:spcPts val="800"/>
                  </a:spcAft>
                  <a:buNone/>
                </a:pP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(1 + g)k’ = (1 – d)k + </a:t>
                </a:r>
                <a:r>
                  <a:rPr lang="en-US" sz="7200" kern="100" dirty="0" err="1">
                    <a:effectLst/>
                    <a:latin typeface="Times New Roman" panose="02020603050405020304" pitchFamily="18" charset="0"/>
                    <a:ea typeface="Calibri" panose="020F0502020204030204" pitchFamily="34" charset="0"/>
                    <a:cs typeface="Times New Roman" panose="02020603050405020304" pitchFamily="18" charset="0"/>
                  </a:rPr>
                  <a:t>sy</a:t>
                </a: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 = (1 – d)k + saf(k) = (1 – d)k +sakb                                         (7)  </a:t>
                </a:r>
              </a:p>
              <a:p>
                <a:pPr marR="0">
                  <a:lnSpc>
                    <a:spcPct val="107000"/>
                  </a:lnSpc>
                  <a:spcBef>
                    <a:spcPts val="0"/>
                  </a:spcBef>
                  <a:spcAft>
                    <a:spcPts val="800"/>
                  </a:spcAft>
                  <a:buFont typeface="Wingdings" panose="05000000000000000000" pitchFamily="2" charset="2"/>
                  <a:buChar char="ü"/>
                </a:pPr>
                <a:endParaRPr lang="en-US" sz="7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The formulation leads to a steady state, which is a situation where the level of capital per worker does not change. The steady state is found by solving the following equation: </a:t>
                </a:r>
              </a:p>
              <a:p>
                <a:pPr marL="0" marR="0" indent="0">
                  <a:lnSpc>
                    <a:spcPct val="107000"/>
                  </a:lnSpc>
                  <a:spcBef>
                    <a:spcPts val="0"/>
                  </a:spcBef>
                  <a:spcAft>
                    <a:spcPts val="800"/>
                  </a:spcAft>
                  <a:buNone/>
                </a:pP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 k’ = k =&gt; (1 + g)k = (1 – d)k + sakb                                                                                     (8)</a:t>
                </a:r>
              </a:p>
              <a:p>
                <a:pPr marR="0">
                  <a:lnSpc>
                    <a:spcPct val="107000"/>
                  </a:lnSpc>
                  <a:spcBef>
                    <a:spcPts val="0"/>
                  </a:spcBef>
                  <a:spcAft>
                    <a:spcPts val="800"/>
                  </a:spcAft>
                  <a:buFont typeface="Wingdings" panose="05000000000000000000" pitchFamily="2" charset="2"/>
                  <a:buChar char="q"/>
                </a:pPr>
                <a:endParaRPr lang="en-US" sz="7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7200" kern="100" dirty="0">
                    <a:effectLst/>
                    <a:latin typeface="Times New Roman" panose="02020603050405020304" pitchFamily="18" charset="0"/>
                    <a:ea typeface="Calibri" panose="020F0502020204030204" pitchFamily="34" charset="0"/>
                    <a:cs typeface="Times New Roman" panose="02020603050405020304" pitchFamily="18" charset="0"/>
                  </a:rPr>
                  <a:t>Therefore, collecting the like terms and solving for k, the steady state value of capital per worker and the steady state value of output per worker are stated as constants: </a:t>
                </a:r>
              </a:p>
              <a:p>
                <a:pPr marL="0" marR="0" indent="0">
                  <a:lnSpc>
                    <a:spcPct val="107000"/>
                  </a:lnSpc>
                  <a:spcBef>
                    <a:spcPts val="0"/>
                  </a:spcBef>
                  <a:spcAft>
                    <a:spcPts val="800"/>
                  </a:spcAft>
                  <a:buNone/>
                </a:pPr>
                <a:r>
                  <a:rPr lang="en-US" sz="7200" kern="100" dirty="0">
                    <a:solidFill>
                      <a:srgbClr val="FF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               </a:t>
                </a:r>
                <a14:m>
                  <m:oMath xmlns:m="http://schemas.openxmlformats.org/officeDocument/2006/math">
                    <m:sSup>
                      <m:sSupPr>
                        <m:ctrlP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𝑠𝑎</m:t>
                                </m:r>
                              </m:num>
                              <m:den>
                                <m: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𝑔</m:t>
                                </m:r>
                                <m: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𝑑</m:t>
                                </m:r>
                              </m:den>
                            </m:f>
                          </m:e>
                        </m:d>
                      </m:e>
                      <m:sup>
                        <m:f>
                          <m:fPr>
                            <m:ctrlP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r>
                              <a:rPr lang="en-US" sz="7200" i="1" kern="100">
                                <a:solidFill>
                                  <a:srgbClr val="FF0000"/>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𝑏</m:t>
                            </m:r>
                          </m:den>
                        </m:f>
                      </m:sup>
                    </m:sSup>
                  </m:oMath>
                </a14:m>
                <a:endParaRPr lang="en-US" sz="72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4B5689D4-6734-CDD3-CCC7-B73D19BE97BA}"/>
                  </a:ext>
                </a:extLst>
              </p:cNvPr>
              <p:cNvSpPr>
                <a:spLocks noGrp="1" noRot="1" noChangeAspect="1" noMove="1" noResize="1" noEditPoints="1" noAdjustHandles="1" noChangeArrowheads="1" noChangeShapeType="1" noTextEdit="1"/>
              </p:cNvSpPr>
              <p:nvPr>
                <p:ph idx="1"/>
              </p:nvPr>
            </p:nvSpPr>
            <p:spPr>
              <a:xfrm>
                <a:off x="106532" y="1017916"/>
                <a:ext cx="11979076" cy="5671407"/>
              </a:xfrm>
              <a:blipFill>
                <a:blip r:embed="rId2"/>
                <a:stretch>
                  <a:fillRect l="-712" t="-1720" r="-254"/>
                </a:stretch>
              </a:blipFill>
            </p:spPr>
            <p:txBody>
              <a:bodyPr/>
              <a:lstStyle/>
              <a:p>
                <a:r>
                  <a:rPr lang="en-US">
                    <a:noFill/>
                  </a:rPr>
                  <a:t> </a:t>
                </a:r>
              </a:p>
            </p:txBody>
          </p:sp>
        </mc:Fallback>
      </mc:AlternateContent>
    </p:spTree>
    <p:extLst>
      <p:ext uri="{BB962C8B-B14F-4D97-AF65-F5344CB8AC3E}">
        <p14:creationId xmlns:p14="http://schemas.microsoft.com/office/powerpoint/2010/main" val="145754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12BD-00FC-AB1F-FC18-C5961D9D2789}"/>
              </a:ext>
            </a:extLst>
          </p:cNvPr>
          <p:cNvSpPr>
            <a:spLocks noGrp="1"/>
          </p:cNvSpPr>
          <p:nvPr>
            <p:ph type="title"/>
          </p:nvPr>
        </p:nvSpPr>
        <p:spPr>
          <a:xfrm>
            <a:off x="838200" y="365126"/>
            <a:ext cx="10515600" cy="833360"/>
          </a:xfrm>
        </p:spPr>
        <p:txBody>
          <a:bodyPr>
            <a:normAutofit/>
          </a:bodyPr>
          <a:lstStyle/>
          <a:p>
            <a:r>
              <a:rPr lang="en-US" dirty="0"/>
              <a:t>Implications of the Solow Model</a:t>
            </a:r>
          </a:p>
        </p:txBody>
      </p:sp>
      <p:sp>
        <p:nvSpPr>
          <p:cNvPr id="3" name="Content Placeholder 2">
            <a:extLst>
              <a:ext uri="{FF2B5EF4-FFF2-40B4-BE49-F238E27FC236}">
                <a16:creationId xmlns:a16="http://schemas.microsoft.com/office/drawing/2014/main" id="{931CCDCA-D609-9D16-1F54-984DC20DE83D}"/>
              </a:ext>
            </a:extLst>
          </p:cNvPr>
          <p:cNvSpPr>
            <a:spLocks noGrp="1"/>
          </p:cNvSpPr>
          <p:nvPr>
            <p:ph idx="1"/>
          </p:nvPr>
        </p:nvSpPr>
        <p:spPr>
          <a:xfrm>
            <a:off x="319177" y="1198486"/>
            <a:ext cx="11714327" cy="5442011"/>
          </a:xfrm>
        </p:spPr>
        <p:txBody>
          <a:bodyPr>
            <a:normAutofit fontScale="92500"/>
          </a:bodyPr>
          <a:lstStyle/>
          <a:p>
            <a:pPr algn="just">
              <a:buFont typeface="Wingdings" panose="05000000000000000000" pitchFamily="2" charset="2"/>
              <a:buChar char="q"/>
            </a:pPr>
            <a:r>
              <a:rPr lang="en-US" sz="3000" dirty="0">
                <a:latin typeface="Times New Roman" panose="02020603050405020304" pitchFamily="18" charset="0"/>
                <a:cs typeface="Times New Roman" panose="02020603050405020304" pitchFamily="18" charset="0"/>
              </a:rPr>
              <a:t>There should be no growth in the long run assuming that countries have the same g (population growth rate), s (savings rate), and d (capital depreciation rate). The Solow model predicts conditional convergence. This explains why  a poorer country must grow faster than an advanced economy. </a:t>
            </a:r>
          </a:p>
          <a:p>
            <a:pPr>
              <a:buFont typeface="Wingdings" panose="05000000000000000000" pitchFamily="2" charset="2"/>
              <a:buChar char="q"/>
            </a:pPr>
            <a:endParaRPr lang="en-US"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000" dirty="0">
                <a:latin typeface="Times New Roman" panose="02020603050405020304" pitchFamily="18" charset="0"/>
                <a:cs typeface="Times New Roman" panose="02020603050405020304" pitchFamily="18" charset="0"/>
              </a:rPr>
              <a:t>The Solow model weakness lies in its assumption of constant returns to scale, exogeneity of key inputs, and lack of agency undergirding human capital formation. </a:t>
            </a:r>
          </a:p>
          <a:p>
            <a:pPr>
              <a:buFont typeface="Wingdings" panose="05000000000000000000" pitchFamily="2" charset="2"/>
              <a:buChar char="q"/>
            </a:pPr>
            <a:endParaRPr lang="en-US"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3000" dirty="0">
                <a:latin typeface="Times New Roman" panose="02020603050405020304" pitchFamily="18" charset="0"/>
                <a:cs typeface="Times New Roman" panose="02020603050405020304" pitchFamily="18" charset="0"/>
              </a:rPr>
              <a:t>These flaws lead to a search for other models, notably when one concedes that labor is a produced intermediary, which takes years of investment. </a:t>
            </a:r>
          </a:p>
          <a:p>
            <a:endParaRPr lang="en-US" dirty="0"/>
          </a:p>
        </p:txBody>
      </p:sp>
    </p:spTree>
    <p:extLst>
      <p:ext uri="{BB962C8B-B14F-4D97-AF65-F5344CB8AC3E}">
        <p14:creationId xmlns:p14="http://schemas.microsoft.com/office/powerpoint/2010/main" val="34252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96" name="Picture 4" descr="Graph on document with pen">
            <a:extLst>
              <a:ext uri="{FF2B5EF4-FFF2-40B4-BE49-F238E27FC236}">
                <a16:creationId xmlns:a16="http://schemas.microsoft.com/office/drawing/2014/main" id="{AE8C1DB1-E71C-EB8B-21B6-72CD4C8AC2C4}"/>
              </a:ext>
            </a:extLst>
          </p:cNvPr>
          <p:cNvPicPr>
            <a:picLocks noChangeAspect="1"/>
          </p:cNvPicPr>
          <p:nvPr/>
        </p:nvPicPr>
        <p:blipFill rotWithShape="1">
          <a:blip r:embed="rId2"/>
          <a:srcRect l="19273" r="5718" b="-1"/>
          <a:stretch/>
        </p:blipFill>
        <p:spPr>
          <a:xfrm>
            <a:off x="9994392" y="10"/>
            <a:ext cx="2197608" cy="6857990"/>
          </a:xfrm>
          <a:prstGeom prst="rect">
            <a:avLst/>
          </a:prstGeom>
        </p:spPr>
      </p:pic>
      <p:sp>
        <p:nvSpPr>
          <p:cNvPr id="2" name="Title 1">
            <a:extLst>
              <a:ext uri="{FF2B5EF4-FFF2-40B4-BE49-F238E27FC236}">
                <a16:creationId xmlns:a16="http://schemas.microsoft.com/office/drawing/2014/main" id="{DECA3AD0-E811-81CB-9076-35FA23C0084A}"/>
              </a:ext>
            </a:extLst>
          </p:cNvPr>
          <p:cNvSpPr>
            <a:spLocks noGrp="1"/>
          </p:cNvSpPr>
          <p:nvPr>
            <p:ph type="title"/>
          </p:nvPr>
        </p:nvSpPr>
        <p:spPr>
          <a:xfrm>
            <a:off x="535525" y="182880"/>
            <a:ext cx="8974235" cy="621792"/>
          </a:xfrm>
        </p:spPr>
        <p:txBody>
          <a:bodyPr>
            <a:normAutofit fontScale="90000"/>
          </a:bodyPr>
          <a:lstStyle/>
          <a:p>
            <a:r>
              <a:rPr lang="en-US" dirty="0"/>
              <a:t>Romer or Standard Endogenous Model</a:t>
            </a:r>
          </a:p>
        </p:txBody>
      </p:sp>
      <p:sp>
        <p:nvSpPr>
          <p:cNvPr id="168" name="Content Placeholder 2">
            <a:extLst>
              <a:ext uri="{FF2B5EF4-FFF2-40B4-BE49-F238E27FC236}">
                <a16:creationId xmlns:a16="http://schemas.microsoft.com/office/drawing/2014/main" id="{5959A1C3-FD4F-B13B-CFF6-37AB9C7647A3}"/>
              </a:ext>
            </a:extLst>
          </p:cNvPr>
          <p:cNvSpPr>
            <a:spLocks noGrp="1"/>
          </p:cNvSpPr>
          <p:nvPr>
            <p:ph idx="1"/>
          </p:nvPr>
        </p:nvSpPr>
        <p:spPr>
          <a:xfrm>
            <a:off x="531812" y="804672"/>
            <a:ext cx="8977948" cy="5870448"/>
          </a:xfrm>
        </p:spPr>
        <p:txBody>
          <a:bodyPr>
            <a:normAutofit fontScale="62500" lnSpcReduction="20000"/>
          </a:bodyPr>
          <a:lstStyle/>
          <a:p>
            <a:pPr>
              <a:lnSpc>
                <a:spcPct val="90000"/>
              </a:lnSpc>
              <a:buFont typeface="Wingdings" panose="05000000000000000000" pitchFamily="2" charset="2"/>
              <a:buChar char="q"/>
            </a:pP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The standard endogenous growth model, Y = f(K, H, L, A), relates </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(per capita GDP growth) to </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K</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(capital accumulation), </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(human capital), </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(labor force), and </a:t>
            </a:r>
            <a:r>
              <a:rPr lang="en-US" sz="3500" i="1"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3500" dirty="0">
                <a:effectLst/>
                <a:latin typeface="Times New Roman" panose="02020603050405020304" pitchFamily="18" charset="0"/>
                <a:ea typeface="Calibri" panose="020F0502020204030204" pitchFamily="34" charset="0"/>
                <a:cs typeface="Times New Roman" panose="02020603050405020304" pitchFamily="18" charset="0"/>
              </a:rPr>
              <a:t> (proxy for technological progress). As Lucas (1988), Grossman and Helpman (1991), and Romer (1990) indicate, the endogenously generated human capital determines the level of output.</a:t>
            </a:r>
          </a:p>
          <a:p>
            <a:pPr marL="0" indent="0">
              <a:lnSpc>
                <a:spcPct val="90000"/>
              </a:lnSpc>
              <a:buNone/>
            </a:pP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90000"/>
              </a:lnSpc>
              <a:spcBef>
                <a:spcPts val="0"/>
              </a:spcBef>
              <a:spcAft>
                <a:spcPts val="800"/>
              </a:spcAft>
              <a:buFont typeface="Wingdings" panose="05000000000000000000" pitchFamily="2" charset="2"/>
              <a:buChar char="q"/>
            </a:pP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Adopting </a:t>
            </a:r>
            <a:r>
              <a:rPr lang="en-US" sz="35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Agezew et al. (2021), the endogenous model goes as follows: </a:t>
            </a:r>
          </a:p>
          <a:p>
            <a:pPr marL="0" marR="0" indent="0">
              <a:lnSpc>
                <a:spcPct val="90000"/>
              </a:lnSpc>
              <a:spcBef>
                <a:spcPts val="0"/>
              </a:spcBef>
              <a:spcAft>
                <a:spcPts val="800"/>
              </a:spcAft>
              <a:buNone/>
            </a:pP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Y</a:t>
            </a:r>
            <a:r>
              <a:rPr lang="en-US" sz="3500" kern="100" baseline="-250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 = H</a:t>
            </a:r>
            <a:r>
              <a:rPr lang="en-US" sz="3500" kern="100" baseline="30000" dirty="0">
                <a:effectLst/>
                <a:latin typeface="Times New Roman" panose="02020603050405020304" pitchFamily="18" charset="0"/>
                <a:ea typeface="Calibri" panose="020F0502020204030204" pitchFamily="34" charset="0"/>
                <a:cs typeface="Times New Roman" panose="02020603050405020304" pitchFamily="18" charset="0"/>
              </a:rPr>
              <a:t>Ψ</a:t>
            </a:r>
            <a:r>
              <a:rPr lang="en-US" sz="3500" kern="100" baseline="-250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 K</a:t>
            </a:r>
            <a:r>
              <a:rPr lang="en-US" sz="3500" kern="100" baseline="30000" dirty="0">
                <a:effectLst/>
                <a:latin typeface="Times New Roman" panose="02020603050405020304" pitchFamily="18" charset="0"/>
                <a:ea typeface="Calibri" panose="020F0502020204030204" pitchFamily="34" charset="0"/>
                <a:cs typeface="Times New Roman" panose="02020603050405020304" pitchFamily="18" charset="0"/>
              </a:rPr>
              <a:t>α</a:t>
            </a:r>
            <a:r>
              <a:rPr lang="en-US" sz="3500" kern="100" baseline="-250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3500" kern="100" baseline="-250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3500" kern="100" baseline="-250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5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1-α                                                                                                                                     (9)</a:t>
            </a:r>
            <a:endParaRPr lang="en-US" sz="35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endParaRPr lang="en-US" sz="35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r>
              <a:rPr lang="en-US" sz="3500" dirty="0">
                <a:latin typeface="Times New Roman" panose="02020603050405020304" pitchFamily="18" charset="0"/>
                <a:ea typeface="Times New Roman" panose="02020603050405020304" pitchFamily="18" charset="0"/>
                <a:cs typeface="Times New Roman" panose="02020603050405020304" pitchFamily="18" charset="0"/>
              </a:rPr>
              <a:t>Where</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Ψ measures human capital elasticity of aggregate production.</a:t>
            </a:r>
          </a:p>
          <a:p>
            <a:pPr marR="0">
              <a:lnSpc>
                <a:spcPct val="90000"/>
              </a:lnSpc>
              <a:spcBef>
                <a:spcPts val="0"/>
              </a:spcBef>
              <a:spcAft>
                <a:spcPts val="0"/>
              </a:spcAft>
              <a:buFont typeface="Wingdings" panose="05000000000000000000" pitchFamily="2" charset="2"/>
              <a:buChar char="q"/>
            </a:pPr>
            <a:endParaRPr lang="en-US" sz="3500" dirty="0">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90000"/>
              </a:lnSpc>
              <a:spcBef>
                <a:spcPts val="0"/>
              </a:spcBef>
              <a:spcAft>
                <a:spcPts val="0"/>
              </a:spcAft>
              <a:buFont typeface="Wingdings" panose="05000000000000000000" pitchFamily="2" charset="2"/>
              <a:buChar char="q"/>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By taking natural logarithm on both sides of this equation in #9, and rearranging, the above model can be respecified as follows:</a:t>
            </a:r>
          </a:p>
          <a:p>
            <a:pPr marL="0" marR="0" indent="0">
              <a:lnSpc>
                <a:spcPct val="90000"/>
              </a:lnSpc>
              <a:spcBef>
                <a:spcPts val="0"/>
              </a:spcBef>
              <a:spcAft>
                <a:spcPts val="0"/>
              </a:spcAft>
              <a:buNone/>
            </a:pPr>
            <a:endParaRPr lang="en-US" sz="3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Ln Y</a:t>
            </a:r>
            <a:r>
              <a:rPr lang="en-US" sz="3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Ψ ln H</a:t>
            </a:r>
            <a:r>
              <a:rPr lang="en-US" sz="3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 α lnK</a:t>
            </a:r>
            <a:r>
              <a:rPr lang="en-US" sz="3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+1-α (ln L</a:t>
            </a:r>
            <a:r>
              <a:rPr lang="en-US" sz="3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+ln A</a:t>
            </a:r>
            <a:r>
              <a:rPr lang="en-US" sz="3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35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endParaRPr lang="en-US" sz="3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90000"/>
              </a:lnSpc>
              <a:spcBef>
                <a:spcPts val="0"/>
              </a:spcBef>
              <a:spcAft>
                <a:spcPts val="0"/>
              </a:spcAft>
              <a:buFont typeface="Wingdings" panose="05000000000000000000" pitchFamily="2" charset="2"/>
              <a:buChar char="q"/>
            </a:pPr>
            <a:r>
              <a:rPr lang="en-US" sz="35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mphasizing the role of institutions, Acemoglu et al. assume that economic actors are endowed with some level of human capital (H&gt;0), which evolves according to the following modified differential equation:</a:t>
            </a:r>
          </a:p>
          <a:p>
            <a:pPr marL="0" marR="0">
              <a:lnSpc>
                <a:spcPct val="90000"/>
              </a:lnSpc>
              <a:spcBef>
                <a:spcPts val="0"/>
              </a:spcBef>
              <a:spcAft>
                <a:spcPts val="0"/>
              </a:spcAft>
            </a:pPr>
            <a:endParaRPr lang="en-US" sz="3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90000"/>
              </a:lnSpc>
              <a:spcBef>
                <a:spcPts val="0"/>
              </a:spcBef>
              <a:spcAft>
                <a:spcPts val="0"/>
              </a:spcAft>
              <a:buNone/>
            </a:pPr>
            <a:r>
              <a:rPr lang="en-US" sz="3500" dirty="0" err="1">
                <a:effectLst/>
                <a:latin typeface="Times New Roman" panose="02020603050405020304" pitchFamily="18" charset="0"/>
                <a:ea typeface="Times New Roman" panose="02020603050405020304" pitchFamily="18" charset="0"/>
                <a:cs typeface="Times New Roman" panose="02020603050405020304" pitchFamily="18" charset="0"/>
              </a:rPr>
              <a:t>Ḣ</a:t>
            </a:r>
            <a:r>
              <a:rPr lang="en-US" sz="35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f(t, H</a:t>
            </a:r>
            <a:r>
              <a:rPr lang="en-US" sz="3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t-1</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3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35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3500" dirty="0">
                <a:effectLst/>
                <a:latin typeface="Times New Roman" panose="02020603050405020304" pitchFamily="18" charset="0"/>
                <a:ea typeface="Times New Roman" panose="02020603050405020304" pitchFamily="18" charset="0"/>
                <a:cs typeface="Times New Roman" panose="02020603050405020304" pitchFamily="18" charset="0"/>
              </a:rPr>
              <a:t>)                                                                               (11)                </a:t>
            </a:r>
          </a:p>
          <a:p>
            <a:pPr marL="0" marR="0" indent="0">
              <a:lnSpc>
                <a:spcPct val="90000"/>
              </a:lnSpc>
              <a:spcBef>
                <a:spcPts val="0"/>
              </a:spcBef>
              <a:spcAft>
                <a:spcPts val="0"/>
              </a:spcAft>
              <a:buNone/>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90000"/>
              </a:lnSpc>
              <a:buNone/>
            </a:pPr>
            <a:endParaRPr lang="en-US" sz="1000" dirty="0"/>
          </a:p>
        </p:txBody>
      </p:sp>
    </p:spTree>
    <p:extLst>
      <p:ext uri="{BB962C8B-B14F-4D97-AF65-F5344CB8AC3E}">
        <p14:creationId xmlns:p14="http://schemas.microsoft.com/office/powerpoint/2010/main" val="283977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745B-3889-D702-7806-24538BD97B65}"/>
              </a:ext>
            </a:extLst>
          </p:cNvPr>
          <p:cNvSpPr>
            <a:spLocks noGrp="1"/>
          </p:cNvSpPr>
          <p:nvPr>
            <p:ph type="title"/>
          </p:nvPr>
        </p:nvSpPr>
        <p:spPr>
          <a:xfrm>
            <a:off x="1271017" y="137160"/>
            <a:ext cx="10233596" cy="658368"/>
          </a:xfrm>
        </p:spPr>
        <p:txBody>
          <a:bodyPr>
            <a:normAutofit/>
          </a:bodyPr>
          <a:lstStyle/>
          <a:p>
            <a:r>
              <a:rPr lang="en-US" dirty="0"/>
              <a:t>Endogenous Model continued</a:t>
            </a:r>
          </a:p>
        </p:txBody>
      </p:sp>
      <p:sp>
        <p:nvSpPr>
          <p:cNvPr id="3" name="Content Placeholder 2">
            <a:extLst>
              <a:ext uri="{FF2B5EF4-FFF2-40B4-BE49-F238E27FC236}">
                <a16:creationId xmlns:a16="http://schemas.microsoft.com/office/drawing/2014/main" id="{2FFFF2F2-40C2-F367-A12D-435814FA1199}"/>
              </a:ext>
            </a:extLst>
          </p:cNvPr>
          <p:cNvSpPr>
            <a:spLocks noGrp="1"/>
          </p:cNvSpPr>
          <p:nvPr>
            <p:ph idx="1"/>
          </p:nvPr>
        </p:nvSpPr>
        <p:spPr>
          <a:xfrm>
            <a:off x="914400" y="1225296"/>
            <a:ext cx="11277600" cy="5330952"/>
          </a:xfrm>
        </p:spPr>
        <p:txBody>
          <a:bodyPr>
            <a:normAutofit/>
          </a:bodyPr>
          <a:lstStyle/>
          <a:p>
            <a:pPr marL="114300" marR="0" indent="-342900" algn="just">
              <a:lnSpc>
                <a:spcPts val="1500"/>
              </a:lnSpc>
              <a:spcBef>
                <a:spcPts val="0"/>
              </a:spcBef>
              <a:spcAft>
                <a:spcPts val="0"/>
              </a:spcAft>
              <a:buFont typeface="Wingdings" panose="05000000000000000000" pitchFamily="2" charset="2"/>
              <a:buChar char="q"/>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 S</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fraction of resources devoted to education, t is time, and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determines how human capital changes as a function of time, the existing stock of human capital, schooling decisions, and other socioeconomic factors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H</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t-1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refers to previous level of human capital. The evolution of schooling over time depends on the proportion of people in education and population growth. </a:t>
            </a:r>
          </a:p>
          <a:p>
            <a:pPr marL="114300" marR="0" indent="-342900" algn="just">
              <a:lnSpc>
                <a:spcPts val="1500"/>
              </a:lnSpc>
              <a:spcBef>
                <a:spcPts val="0"/>
              </a:spcBef>
              <a:spcAft>
                <a:spcPts val="0"/>
              </a:spcAft>
              <a:buFont typeface="Wingdings" panose="05000000000000000000" pitchFamily="2" charset="2"/>
              <a:buChar char="q"/>
            </a:pP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 marR="0" indent="-342900" algn="just">
              <a:lnSpc>
                <a:spcPts val="1500"/>
              </a:lnSpc>
              <a:spcBef>
                <a:spcPts val="0"/>
              </a:spcBef>
              <a:spcAft>
                <a:spcPts val="0"/>
              </a:spcAft>
              <a:buFont typeface="Wingdings" panose="05000000000000000000" pitchFamily="2" charset="2"/>
              <a:buChar char="q"/>
            </a:pP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14300" marR="0" indent="-342900" algn="just">
              <a:lnSpc>
                <a:spcPts val="1500"/>
              </a:lnSpc>
              <a:spcBef>
                <a:spcPts val="0"/>
              </a:spcBef>
              <a:spcAft>
                <a:spcPts val="0"/>
              </a:spcAft>
              <a:buFont typeface="Wingdings" panose="05000000000000000000" pitchFamily="2" charset="2"/>
              <a:buChar char="q"/>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ombining equations #10 and #11, the human capital growth model can be recast thus: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15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1500"/>
              </a:lnSpc>
              <a:spcBef>
                <a:spcPts val="0"/>
              </a:spcBef>
              <a:spcAft>
                <a:spcPts val="0"/>
              </a:spcAft>
              <a:buNone/>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Ḣ</a:t>
            </a:r>
            <a:r>
              <a:rPr lang="en-US" sz="2400" baseline="-25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F(t, H</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15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1500"/>
              </a:lnSpc>
              <a:spcBef>
                <a:spcPts val="0"/>
              </a:spcBef>
              <a:spcAft>
                <a:spcPts val="0"/>
              </a:spcAft>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ts val="1500"/>
              </a:lnSpc>
              <a:spcBef>
                <a:spcPts val="0"/>
              </a:spcBef>
              <a:spcAft>
                <a:spcPts val="0"/>
              </a:spcAft>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ts val="15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  K</a:t>
            </a:r>
            <a:r>
              <a:rPr lang="en-US" sz="24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captures the externality effect of physical capital accumulation on human capital. It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ousehold decision regarding education determines the supply of human capital, while technological change determines the related demand of human capital. This means that technological change increases the demand for a skilled workforce, increasing return to education and consequently prompting human capital growth (Agezew et al., 2021). </a:t>
            </a:r>
          </a:p>
          <a:p>
            <a:pPr marL="0" marR="0" indent="0" algn="just">
              <a:lnSpc>
                <a:spcPts val="1500"/>
              </a:lnSpc>
              <a:spcBef>
                <a:spcPts val="0"/>
              </a:spcBef>
              <a:spcAft>
                <a:spcPts val="0"/>
              </a:spcAft>
              <a:buNone/>
            </a:pP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ts val="15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Yet, in a country boasting of a huge resource gap, human and physical capital may exhibit tradeoffs, each competing for limited funds from the state and private sector. Therefore, investing more in physical infrastructure or human capital involves tradeoffs.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3853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A032-DEFD-D8E9-9823-0FD4A7A62E7C}"/>
              </a:ext>
            </a:extLst>
          </p:cNvPr>
          <p:cNvSpPr>
            <a:spLocks noGrp="1"/>
          </p:cNvSpPr>
          <p:nvPr>
            <p:ph type="title"/>
          </p:nvPr>
        </p:nvSpPr>
        <p:spPr>
          <a:xfrm>
            <a:off x="248575" y="365126"/>
            <a:ext cx="11105225" cy="646928"/>
          </a:xfrm>
        </p:spPr>
        <p:txBody>
          <a:bodyPr>
            <a:normAutofit/>
          </a:bodyPr>
          <a:lstStyle/>
          <a:p>
            <a:r>
              <a:rPr lang="en-US" dirty="0"/>
              <a:t>Empirical Literature</a:t>
            </a:r>
          </a:p>
        </p:txBody>
      </p:sp>
      <p:sp>
        <p:nvSpPr>
          <p:cNvPr id="3" name="Content Placeholder 2">
            <a:extLst>
              <a:ext uri="{FF2B5EF4-FFF2-40B4-BE49-F238E27FC236}">
                <a16:creationId xmlns:a16="http://schemas.microsoft.com/office/drawing/2014/main" id="{B2460712-5A46-728A-4A6F-F825ABE1F85C}"/>
              </a:ext>
            </a:extLst>
          </p:cNvPr>
          <p:cNvSpPr>
            <a:spLocks noGrp="1"/>
          </p:cNvSpPr>
          <p:nvPr>
            <p:ph idx="1"/>
          </p:nvPr>
        </p:nvSpPr>
        <p:spPr>
          <a:xfrm>
            <a:off x="327804" y="1012054"/>
            <a:ext cx="11665928" cy="5621659"/>
          </a:xfrm>
        </p:spPr>
        <p:txBody>
          <a:bodyPr>
            <a:normAutofit/>
          </a:bodyPr>
          <a:lstStyle/>
          <a:p>
            <a:pPr algn="just">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Romer (1989), in a cross-country regression, finds that the initial level of literacy has a greater potency to predict the subsequent rate of investment, and by extension the rate of growth.</a:t>
            </a:r>
          </a:p>
          <a:p>
            <a:pPr algn="just">
              <a:buFont typeface="Wingdings" panose="05000000000000000000" pitchFamily="2" charset="2"/>
              <a:buChar char="q"/>
            </a:pPr>
            <a:r>
              <a:rPr lang="en-US" sz="2000" dirty="0">
                <a:latin typeface="Times New Roman" panose="02020603050405020304" pitchFamily="18" charset="0"/>
                <a:ea typeface="Calibri" panose="020F0502020204030204" pitchFamily="34" charset="0"/>
              </a:rPr>
              <a:t> J</a:t>
            </a:r>
            <a:r>
              <a:rPr lang="en-US" sz="2000" dirty="0">
                <a:effectLst/>
                <a:latin typeface="Times New Roman" panose="02020603050405020304" pitchFamily="18" charset="0"/>
                <a:ea typeface="Calibri" panose="020F0502020204030204" pitchFamily="34" charset="0"/>
              </a:rPr>
              <a:t>ainison, &amp; Lau (1982) find that literacy skills foster production, with agricultural productivity positively correlated with the level of education of the farmer. </a:t>
            </a:r>
          </a:p>
          <a:p>
            <a:pPr algn="just">
              <a:buFont typeface="Wingdings" panose="05000000000000000000" pitchFamily="2" charset="2"/>
              <a:buChar char="q"/>
            </a:pPr>
            <a:r>
              <a:rPr lang="en-US" sz="2000" dirty="0" err="1">
                <a:effectLst/>
                <a:latin typeface="Times New Roman" panose="02020603050405020304" pitchFamily="18" charset="0"/>
                <a:ea typeface="Calibri" panose="020F0502020204030204" pitchFamily="34" charset="0"/>
              </a:rPr>
              <a:t>Itoro</a:t>
            </a:r>
            <a:r>
              <a:rPr lang="en-US" sz="2000" dirty="0">
                <a:effectLst/>
                <a:latin typeface="Times New Roman" panose="02020603050405020304" pitchFamily="18" charset="0"/>
                <a:ea typeface="Calibri" panose="020F0502020204030204" pitchFamily="34" charset="0"/>
              </a:rPr>
              <a:t> Praise and George-Anokwuru (2018) assess determinants of economic growth. They use primary, secondary, and tertiary enrolments, and find positive relations between health expenditures and growth.</a:t>
            </a:r>
            <a:endParaRPr lang="en-US" sz="2000" dirty="0">
              <a:latin typeface="Times New Roman" panose="02020603050405020304" pitchFamily="18" charset="0"/>
              <a:ea typeface="Calibri" panose="020F0502020204030204" pitchFamily="34" charset="0"/>
            </a:endParaRPr>
          </a:p>
          <a:p>
            <a:pPr algn="just">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Jibir, Abdu, and Buba (2023) find a positive correlation between productivity and investments in human capital. Taking the GMM approach and using the World Bank Panel Business Enterprise Survey data for Nigeria, their findings indicate that stocks of and investments in human capital contribute significantly to the firms’ productivity, including achieving organizational objectives such as profitability and firm survivability. </a:t>
            </a:r>
          </a:p>
          <a:p>
            <a:pPr algn="just">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Chevalier, Harmon, O’Sullivon, and Walker (2013) use the UK Labor Force Survey data to establish the relationship between early school-leaving, parental education, and paternal income. Their OLS estimation results are revealing, indicating some effects of income, and stronger effects of maternal education relative to paternal. Hence, they find that parents’ income has a significant effect on educational spending, which has a positive contribution to the development of human capital.</a:t>
            </a:r>
          </a:p>
        </p:txBody>
      </p:sp>
    </p:spTree>
    <p:extLst>
      <p:ext uri="{BB962C8B-B14F-4D97-AF65-F5344CB8AC3E}">
        <p14:creationId xmlns:p14="http://schemas.microsoft.com/office/powerpoint/2010/main" val="321997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A5A8-7B8C-1DBB-FD77-F63275F71483}"/>
              </a:ext>
            </a:extLst>
          </p:cNvPr>
          <p:cNvSpPr>
            <a:spLocks noGrp="1"/>
          </p:cNvSpPr>
          <p:nvPr>
            <p:ph type="title"/>
          </p:nvPr>
        </p:nvSpPr>
        <p:spPr>
          <a:xfrm>
            <a:off x="838200" y="69012"/>
            <a:ext cx="10515600" cy="741872"/>
          </a:xfrm>
        </p:spPr>
        <p:txBody>
          <a:bodyPr>
            <a:normAutofit/>
          </a:bodyPr>
          <a:lstStyle/>
          <a:p>
            <a:r>
              <a:rPr lang="en-US" dirty="0"/>
              <a:t>Empirical Literature</a:t>
            </a:r>
          </a:p>
        </p:txBody>
      </p:sp>
      <p:sp>
        <p:nvSpPr>
          <p:cNvPr id="3" name="Content Placeholder 2">
            <a:extLst>
              <a:ext uri="{FF2B5EF4-FFF2-40B4-BE49-F238E27FC236}">
                <a16:creationId xmlns:a16="http://schemas.microsoft.com/office/drawing/2014/main" id="{204B945B-C964-6BD6-BA64-3A6277F3DCB5}"/>
              </a:ext>
            </a:extLst>
          </p:cNvPr>
          <p:cNvSpPr>
            <a:spLocks noGrp="1"/>
          </p:cNvSpPr>
          <p:nvPr>
            <p:ph idx="1"/>
          </p:nvPr>
        </p:nvSpPr>
        <p:spPr>
          <a:xfrm>
            <a:off x="301841" y="810884"/>
            <a:ext cx="11638625" cy="5681991"/>
          </a:xfrm>
        </p:spPr>
        <p:txBody>
          <a:bodyPr>
            <a:normAutofit fontScale="92500" lnSpcReduction="20000"/>
          </a:bodyPr>
          <a:lstStyle/>
          <a:p>
            <a:pPr marR="0" algn="just">
              <a:lnSpc>
                <a:spcPct val="107000"/>
              </a:lnSpc>
              <a:spcBef>
                <a:spcPts val="0"/>
              </a:spcBef>
              <a:spcAft>
                <a:spcPts val="800"/>
              </a:spcAft>
              <a:buFont typeface="Wingdings" panose="05000000000000000000" pitchFamily="2" charset="2"/>
              <a:buChar char="q"/>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 paper by Ogbeifun, and Shobande (2022) show that human capital, the savings rate, and the openness of trade play a vital role in OECD countries' economic growth whereas inflation and life expectancy register adverse effects on growth.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Their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results indicate that human capital has a positive and significant relationship with economic growth.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buFont typeface="Wingdings" panose="05000000000000000000" pitchFamily="2" charset="2"/>
              <a:buChar char="q"/>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buFont typeface="Wingdings" panose="05000000000000000000" pitchFamily="2" charset="2"/>
              <a:buChar char="q"/>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AfDB (2020)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finds that average spending on education in Africa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is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estimated at 5 percent of national budgets. The report indicates that half of the countries in Africa continue to meet recommended spending targets, according to the United Nations. That said, the report notes spending efficiency to be worst in Africa compared to other regions (see Figure 1). In addition to closing an annual $40 billion gap in education financing, the report recommends strengthening Public Expenditure Tracking Surveys, using performance-based financing to enhance outcomes, and raising teacher quality to lessen class repetition (AfDB, 2020).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5418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0306-4FA3-09CF-FF1E-9B25ECEF228E}"/>
              </a:ext>
            </a:extLst>
          </p:cNvPr>
          <p:cNvSpPr>
            <a:spLocks noGrp="1"/>
          </p:cNvSpPr>
          <p:nvPr>
            <p:ph type="title"/>
          </p:nvPr>
        </p:nvSpPr>
        <p:spPr>
          <a:xfrm>
            <a:off x="649224" y="290500"/>
            <a:ext cx="8778240" cy="749650"/>
          </a:xfrm>
        </p:spPr>
        <p:txBody>
          <a:bodyPr>
            <a:normAutofit/>
          </a:bodyPr>
          <a:lstStyle/>
          <a:p>
            <a:r>
              <a:rPr lang="en-US" b="1" dirty="0"/>
              <a:t>Methodology and Data Sources </a:t>
            </a:r>
          </a:p>
        </p:txBody>
      </p:sp>
      <p:sp>
        <p:nvSpPr>
          <p:cNvPr id="114" name="Content Placeholder 2">
            <a:extLst>
              <a:ext uri="{FF2B5EF4-FFF2-40B4-BE49-F238E27FC236}">
                <a16:creationId xmlns:a16="http://schemas.microsoft.com/office/drawing/2014/main" id="{60BBE481-DA20-1947-AB0A-F769429C4370}"/>
              </a:ext>
            </a:extLst>
          </p:cNvPr>
          <p:cNvSpPr>
            <a:spLocks noGrp="1"/>
          </p:cNvSpPr>
          <p:nvPr>
            <p:ph idx="1"/>
          </p:nvPr>
        </p:nvSpPr>
        <p:spPr>
          <a:xfrm>
            <a:off x="649224" y="1202634"/>
            <a:ext cx="7635240" cy="5527350"/>
          </a:xfrm>
        </p:spPr>
        <p:txBody>
          <a:bodyPr>
            <a:normAutofit/>
          </a:bodyPr>
          <a:lstStyle/>
          <a:p>
            <a:pPr marL="457200" marR="0" lvl="1" indent="0">
              <a:lnSpc>
                <a:spcPct val="90000"/>
              </a:lnSpc>
              <a:spcBef>
                <a:spcPts val="0"/>
              </a:spcBef>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Sources of Data</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90000"/>
              </a:lnSpc>
              <a:spcBef>
                <a:spcPts val="0"/>
              </a:spcBef>
              <a:spcAft>
                <a:spcPts val="800"/>
              </a:spcAft>
              <a:buFont typeface="Wingdings" panose="05000000000000000000" pitchFamily="2" charset="2"/>
              <a:buChar char="q"/>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Ministry of Finance and Planning, covering the period 2015-2023. </a:t>
            </a:r>
          </a:p>
          <a:p>
            <a:pPr marR="0">
              <a:lnSpc>
                <a:spcPct val="90000"/>
              </a:lnSpc>
              <a:spcBef>
                <a:spcPts val="0"/>
              </a:spcBef>
              <a:spcAft>
                <a:spcPts val="800"/>
              </a:spcAft>
              <a:buFont typeface="Wingdings" panose="05000000000000000000" pitchFamily="2" charset="2"/>
              <a:buChar char="q"/>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World Development Indicators, including on Human Capital Index, literacy, enrollment, spending, and select variables for South Sudan and six comparators— Ethiopia, Kenya, Namibia, Rwanda, SSA Averages, and fragile situations.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Research Strategy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90000"/>
              </a:lnSpc>
              <a:spcBef>
                <a:spcPts val="0"/>
              </a:spcBef>
              <a:spcAft>
                <a:spcPts val="800"/>
              </a:spcAft>
              <a:buFont typeface="Wingdings" panose="05000000000000000000" pitchFamily="2" charset="2"/>
              <a:buChar char="q"/>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paper reviews the literature, identifies two production functions to anchor its approach, and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discusses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findings.</a:t>
            </a:r>
          </a:p>
          <a:p>
            <a:pPr marR="0">
              <a:lnSpc>
                <a:spcPct val="90000"/>
              </a:lnSpc>
              <a:spcBef>
                <a:spcPts val="0"/>
              </a:spcBef>
              <a:spcAft>
                <a:spcPts val="800"/>
              </a:spcAft>
              <a:buFont typeface="Wingdings" panose="05000000000000000000" pitchFamily="2" charset="2"/>
              <a:buChar char="q"/>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Therefore, the desk review is regarded as appropriate in the absence of empirical estimation.</a:t>
            </a:r>
          </a:p>
          <a:p>
            <a:pPr>
              <a:lnSpc>
                <a:spcPct val="90000"/>
              </a:lnSpc>
            </a:pPr>
            <a:endParaRPr lang="en-US" sz="1700" dirty="0"/>
          </a:p>
        </p:txBody>
      </p:sp>
      <p:pic>
        <p:nvPicPr>
          <p:cNvPr id="115" name="Graphic 6" descr="Bank">
            <a:extLst>
              <a:ext uri="{FF2B5EF4-FFF2-40B4-BE49-F238E27FC236}">
                <a16:creationId xmlns:a16="http://schemas.microsoft.com/office/drawing/2014/main" id="{79E9E3AB-BD04-A679-53E2-4BEB55D267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8432" y="1202634"/>
            <a:ext cx="3154680" cy="3981455"/>
          </a:xfrm>
          <a:prstGeom prst="rect">
            <a:avLst/>
          </a:prstGeom>
        </p:spPr>
      </p:pic>
    </p:spTree>
    <p:extLst>
      <p:ext uri="{BB962C8B-B14F-4D97-AF65-F5344CB8AC3E}">
        <p14:creationId xmlns:p14="http://schemas.microsoft.com/office/powerpoint/2010/main" val="178014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41B6-E072-841C-65D0-3D35AAECD78F}"/>
              </a:ext>
            </a:extLst>
          </p:cNvPr>
          <p:cNvSpPr>
            <a:spLocks noGrp="1"/>
          </p:cNvSpPr>
          <p:nvPr>
            <p:ph type="title"/>
          </p:nvPr>
        </p:nvSpPr>
        <p:spPr>
          <a:xfrm>
            <a:off x="64009" y="1059872"/>
            <a:ext cx="2331720" cy="4851349"/>
          </a:xfrm>
        </p:spPr>
        <p:txBody>
          <a:bodyPr>
            <a:normAutofit/>
          </a:bodyPr>
          <a:lstStyle/>
          <a:p>
            <a:br>
              <a:rPr lang="en-US" b="1" dirty="0"/>
            </a:br>
            <a:br>
              <a:rPr lang="en-US" b="1" dirty="0"/>
            </a:br>
            <a:r>
              <a:rPr lang="en-US" b="1" dirty="0"/>
              <a:t>Research Findings</a:t>
            </a:r>
          </a:p>
        </p:txBody>
      </p:sp>
      <p:sp>
        <p:nvSpPr>
          <p:cNvPr id="98" name="Content Placeholder 2">
            <a:extLst>
              <a:ext uri="{FF2B5EF4-FFF2-40B4-BE49-F238E27FC236}">
                <a16:creationId xmlns:a16="http://schemas.microsoft.com/office/drawing/2014/main" id="{9B93A514-70C5-D9D7-BF35-AFF5E808DE51}"/>
              </a:ext>
            </a:extLst>
          </p:cNvPr>
          <p:cNvSpPr>
            <a:spLocks noGrp="1"/>
          </p:cNvSpPr>
          <p:nvPr>
            <p:ph idx="1"/>
          </p:nvPr>
        </p:nvSpPr>
        <p:spPr>
          <a:xfrm>
            <a:off x="2587752" y="292608"/>
            <a:ext cx="9372600" cy="6291072"/>
          </a:xfrm>
        </p:spPr>
        <p:txBody>
          <a:bodyPr>
            <a:normAutofit lnSpcReduction="10000"/>
          </a:bodyPr>
          <a:lstStyle/>
          <a:p>
            <a:pPr marL="0" indent="0">
              <a:buNone/>
            </a:pPr>
            <a:r>
              <a:rPr lang="en-US" sz="2400" dirty="0">
                <a:latin typeface="Times New Roman" panose="02020603050405020304" pitchFamily="18" charset="0"/>
                <a:ea typeface="Calibri" panose="020F0502020204030204" pitchFamily="34" charset="0"/>
              </a:rPr>
              <a:t>Finding 1: </a:t>
            </a:r>
            <a:r>
              <a:rPr lang="en-US" sz="2400" dirty="0">
                <a:effectLst/>
                <a:latin typeface="Times New Roman" panose="02020603050405020304" pitchFamily="18" charset="0"/>
                <a:ea typeface="Calibri" panose="020F0502020204030204" pitchFamily="34" charset="0"/>
              </a:rPr>
              <a:t>South Sudan Policy </a:t>
            </a:r>
            <a:r>
              <a:rPr lang="en-US" sz="2400" dirty="0">
                <a:latin typeface="Times New Roman" panose="02020603050405020304" pitchFamily="18" charset="0"/>
                <a:ea typeface="Calibri" panose="020F0502020204030204" pitchFamily="34" charset="0"/>
              </a:rPr>
              <a:t>P</a:t>
            </a:r>
            <a:r>
              <a:rPr lang="en-US" sz="2400" dirty="0">
                <a:effectLst/>
                <a:latin typeface="Times New Roman" panose="02020603050405020304" pitchFamily="18" charset="0"/>
                <a:ea typeface="Calibri" panose="020F0502020204030204" pitchFamily="34" charset="0"/>
              </a:rPr>
              <a:t>riorities Emphasize Human Capital Formation</a:t>
            </a:r>
          </a:p>
          <a:p>
            <a:pPr>
              <a:buFont typeface="Wingdings" panose="05000000000000000000" pitchFamily="2" charset="2"/>
              <a:buChar char="q"/>
            </a:pPr>
            <a:r>
              <a:rPr lang="en-US" sz="2400" dirty="0">
                <a:effectLst/>
                <a:latin typeface="Times New Roman" panose="02020603050405020304" pitchFamily="18" charset="0"/>
                <a:ea typeface="Calibri" panose="020F0502020204030204" pitchFamily="34" charset="0"/>
              </a:rPr>
              <a:t>National Development Plan (2011-2013)</a:t>
            </a:r>
          </a:p>
          <a:p>
            <a:pPr>
              <a:buFont typeface="Wingdings" panose="05000000000000000000" pitchFamily="2" charset="2"/>
              <a:buChar char="q"/>
            </a:pPr>
            <a:r>
              <a:rPr lang="en-US" sz="2400" dirty="0">
                <a:effectLst/>
                <a:latin typeface="Times New Roman" panose="02020603050405020304" pitchFamily="18" charset="0"/>
                <a:ea typeface="Calibri" panose="020F0502020204030204" pitchFamily="34" charset="0"/>
              </a:rPr>
              <a:t>Revised National Development Strategy (2021 2024)</a:t>
            </a:r>
            <a:r>
              <a:rPr lang="en-US" sz="2400" dirty="0">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"Consolidate</a:t>
            </a:r>
            <a:r>
              <a:rPr lang="en-US" sz="2400" i="1" dirty="0">
                <a:effectLst/>
                <a:latin typeface="Times New Roman" panose="02020603050405020304" pitchFamily="18" charset="0"/>
                <a:ea typeface="Calibri" panose="020F0502020204030204" pitchFamily="34" charset="0"/>
              </a:rPr>
              <a:t> Peace, Stabilize the Economy,”</a:t>
            </a:r>
          </a:p>
          <a:p>
            <a:pPr>
              <a:buFont typeface="Wingdings" panose="05000000000000000000" pitchFamily="2" charset="2"/>
              <a:buChar char="q"/>
            </a:pPr>
            <a:r>
              <a:rPr lang="en-US" sz="2400" dirty="0"/>
              <a:t>South Sudan’s Interim Constitution 2011 indicates the need for the government at all levels to promote public health and education declaring them as rights. Article 2.9, Sub-article 1 emphasizes: </a:t>
            </a:r>
          </a:p>
          <a:p>
            <a:pPr marL="0" indent="0">
              <a:buNone/>
            </a:pPr>
            <a:r>
              <a:rPr lang="en-US" sz="2400" i="1" dirty="0"/>
              <a:t>“Education is a right for every citizen and all levels of government shall provide access to education without discrimination as to religion, race, ethnicity, health status, including HIV/AIDS, gender or disability.” </a:t>
            </a:r>
          </a:p>
          <a:p>
            <a:pPr>
              <a:buFont typeface="Wingdings" panose="05000000000000000000" pitchFamily="2" charset="2"/>
              <a:buChar char="q"/>
            </a:pPr>
            <a:r>
              <a:rPr lang="en-US" sz="2400" i="1" dirty="0"/>
              <a:t>SPLM Policy Priorities Towards Human capital Formation</a:t>
            </a:r>
          </a:p>
          <a:p>
            <a:pPr marL="0" indent="0">
              <a:buNone/>
            </a:pPr>
            <a:r>
              <a:rPr lang="en-US" sz="2400" i="1" dirty="0"/>
              <a:t>(see Dr. John Garang’s speech to Red Army in 1988). </a:t>
            </a:r>
          </a:p>
          <a:p>
            <a:pPr marL="0" indent="0">
              <a:buNone/>
            </a:pPr>
            <a:endParaRPr lang="en-US" dirty="0"/>
          </a:p>
        </p:txBody>
      </p:sp>
    </p:spTree>
    <p:extLst>
      <p:ext uri="{BB962C8B-B14F-4D97-AF65-F5344CB8AC3E}">
        <p14:creationId xmlns:p14="http://schemas.microsoft.com/office/powerpoint/2010/main" val="79878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E858-FFC4-9016-9FAE-0DC798E31455}"/>
              </a:ext>
            </a:extLst>
          </p:cNvPr>
          <p:cNvSpPr>
            <a:spLocks noGrp="1"/>
          </p:cNvSpPr>
          <p:nvPr>
            <p:ph type="title"/>
          </p:nvPr>
        </p:nvSpPr>
        <p:spPr>
          <a:xfrm>
            <a:off x="2039113" y="173736"/>
            <a:ext cx="9465500" cy="667512"/>
          </a:xfrm>
        </p:spPr>
        <p:txBody>
          <a:bodyPr>
            <a:normAutofit fontScale="90000"/>
          </a:bodyPr>
          <a:lstStyle/>
          <a:p>
            <a:pPr>
              <a:lnSpc>
                <a:spcPct val="90000"/>
              </a:lnSpc>
            </a:pPr>
            <a:r>
              <a:rPr lang="en-US" sz="3100" b="1" kern="100" dirty="0">
                <a:effectLst/>
                <a:latin typeface="Times New Roman" panose="02020603050405020304" pitchFamily="18" charset="0"/>
                <a:ea typeface="Calibri" panose="020F0502020204030204" pitchFamily="34" charset="0"/>
                <a:cs typeface="Times New Roman" panose="02020603050405020304" pitchFamily="18" charset="0"/>
              </a:rPr>
              <a:t>Research Findings Continued</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graphicFrame>
        <p:nvGraphicFramePr>
          <p:cNvPr id="85" name="Content Placeholder 2">
            <a:extLst>
              <a:ext uri="{FF2B5EF4-FFF2-40B4-BE49-F238E27FC236}">
                <a16:creationId xmlns:a16="http://schemas.microsoft.com/office/drawing/2014/main" id="{BB5F7866-B814-6D7F-BAD4-F59C9DB2DCA9}"/>
              </a:ext>
            </a:extLst>
          </p:cNvPr>
          <p:cNvGraphicFramePr>
            <a:graphicFrameLocks noGrp="1"/>
          </p:cNvGraphicFramePr>
          <p:nvPr>
            <p:ph idx="1"/>
            <p:extLst>
              <p:ext uri="{D42A27DB-BD31-4B8C-83A1-F6EECF244321}">
                <p14:modId xmlns:p14="http://schemas.microsoft.com/office/powerpoint/2010/main" val="757855942"/>
              </p:ext>
            </p:extLst>
          </p:nvPr>
        </p:nvGraphicFramePr>
        <p:xfrm>
          <a:off x="1325880" y="841248"/>
          <a:ext cx="8558784" cy="584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0" name="Picture 4" descr="Magnifying glass showing decling performance">
            <a:extLst>
              <a:ext uri="{FF2B5EF4-FFF2-40B4-BE49-F238E27FC236}">
                <a16:creationId xmlns:a16="http://schemas.microsoft.com/office/drawing/2014/main" id="{FDDE6E6D-9FF6-5403-1CD6-1501C5063C4C}"/>
              </a:ext>
            </a:extLst>
          </p:cNvPr>
          <p:cNvPicPr>
            <a:picLocks noChangeAspect="1"/>
          </p:cNvPicPr>
          <p:nvPr/>
        </p:nvPicPr>
        <p:blipFill rotWithShape="1">
          <a:blip r:embed="rId7"/>
          <a:srcRect l="15435" r="45998" b="-1"/>
          <a:stretch/>
        </p:blipFill>
        <p:spPr>
          <a:xfrm>
            <a:off x="10396728" y="2129586"/>
            <a:ext cx="1517904" cy="3737814"/>
          </a:xfrm>
          <a:prstGeom prst="rect">
            <a:avLst/>
          </a:prstGeom>
        </p:spPr>
      </p:pic>
    </p:spTree>
    <p:extLst>
      <p:ext uri="{BB962C8B-B14F-4D97-AF65-F5344CB8AC3E}">
        <p14:creationId xmlns:p14="http://schemas.microsoft.com/office/powerpoint/2010/main" val="27224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4886-2C2E-1870-4771-86A28E155E66}"/>
              </a:ext>
            </a:extLst>
          </p:cNvPr>
          <p:cNvSpPr>
            <a:spLocks noGrp="1"/>
          </p:cNvSpPr>
          <p:nvPr>
            <p:ph type="title"/>
          </p:nvPr>
        </p:nvSpPr>
        <p:spPr>
          <a:xfrm>
            <a:off x="1353312" y="91440"/>
            <a:ext cx="10762488" cy="777240"/>
          </a:xfrm>
        </p:spPr>
        <p:txBody>
          <a:bodyPr>
            <a:normAutofit fontScale="90000"/>
          </a:bodyPr>
          <a:lstStyle/>
          <a:p>
            <a:pPr algn="ct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For Illustrations</a:t>
            </a:r>
            <a:b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Figure 1: Public Expenditure on Human Capital, 2006-2023 (A % of overall public spending)</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0FB3C71-7DD0-6003-B95F-B585F8F801C0}"/>
              </a:ext>
            </a:extLst>
          </p:cNvPr>
          <p:cNvSpPr>
            <a:spLocks noGrp="1"/>
          </p:cNvSpPr>
          <p:nvPr>
            <p:ph idx="1"/>
          </p:nvPr>
        </p:nvSpPr>
        <p:spPr>
          <a:xfrm>
            <a:off x="1426464" y="548640"/>
            <a:ext cx="10078148" cy="608076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Source: May 2019; revised in 2023.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Chart 3">
            <a:extLst>
              <a:ext uri="{FF2B5EF4-FFF2-40B4-BE49-F238E27FC236}">
                <a16:creationId xmlns:a16="http://schemas.microsoft.com/office/drawing/2014/main" id="{AAF22054-B7F3-57F1-CD17-0FCD250057AA}"/>
              </a:ext>
            </a:extLst>
          </p:cNvPr>
          <p:cNvGraphicFramePr/>
          <p:nvPr>
            <p:extLst>
              <p:ext uri="{D42A27DB-BD31-4B8C-83A1-F6EECF244321}">
                <p14:modId xmlns:p14="http://schemas.microsoft.com/office/powerpoint/2010/main" val="637907351"/>
              </p:ext>
            </p:extLst>
          </p:nvPr>
        </p:nvGraphicFramePr>
        <p:xfrm>
          <a:off x="2203704" y="950976"/>
          <a:ext cx="9089136" cy="5212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122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39" name="Picture 4" descr="A close-up of a network&#10;&#10;Description automatically generated">
            <a:extLst>
              <a:ext uri="{FF2B5EF4-FFF2-40B4-BE49-F238E27FC236}">
                <a16:creationId xmlns:a16="http://schemas.microsoft.com/office/drawing/2014/main" id="{4E175B12-7A5E-198D-6EB3-3B498B85F985}"/>
              </a:ext>
            </a:extLst>
          </p:cNvPr>
          <p:cNvPicPr>
            <a:picLocks noChangeAspect="1"/>
          </p:cNvPicPr>
          <p:nvPr/>
        </p:nvPicPr>
        <p:blipFill rotWithShape="1">
          <a:blip r:embed="rId2">
            <a:duotone>
              <a:schemeClr val="bg2">
                <a:shade val="45000"/>
                <a:satMod val="135000"/>
              </a:schemeClr>
              <a:prstClr val="white"/>
            </a:duotone>
            <a:alphaModFix amt="40000"/>
          </a:blip>
          <a:srcRect t="7985" b="1654"/>
          <a:stretch/>
        </p:blipFill>
        <p:spPr>
          <a:xfrm>
            <a:off x="20" y="-164582"/>
            <a:ext cx="12191980" cy="6857990"/>
          </a:xfrm>
          <a:prstGeom prst="rect">
            <a:avLst/>
          </a:prstGeom>
        </p:spPr>
      </p:pic>
      <p:sp>
        <p:nvSpPr>
          <p:cNvPr id="2" name="Title 1">
            <a:extLst>
              <a:ext uri="{FF2B5EF4-FFF2-40B4-BE49-F238E27FC236}">
                <a16:creationId xmlns:a16="http://schemas.microsoft.com/office/drawing/2014/main" id="{B4D696FA-AC14-A707-8FBA-7568C097E71D}"/>
              </a:ext>
            </a:extLst>
          </p:cNvPr>
          <p:cNvSpPr>
            <a:spLocks noGrp="1"/>
          </p:cNvSpPr>
          <p:nvPr>
            <p:ph type="ctrTitle"/>
          </p:nvPr>
        </p:nvSpPr>
        <p:spPr>
          <a:xfrm>
            <a:off x="2592925" y="-9225"/>
            <a:ext cx="8911687" cy="1420167"/>
          </a:xfrm>
        </p:spPr>
        <p:txBody>
          <a:bodyPr vert="horz" lIns="91440" tIns="45720" rIns="91440" bIns="45720" rtlCol="0" anchor="t">
            <a:normAutofit fontScale="90000"/>
          </a:bodyPr>
          <a:lstStyle/>
          <a:p>
            <a:pPr>
              <a:lnSpc>
                <a:spcPct val="90000"/>
              </a:lnSpc>
            </a:pPr>
            <a:br>
              <a:rPr lang="en-US" sz="1700" dirty="0"/>
            </a:br>
            <a:br>
              <a:rPr lang="en-US" sz="1700" dirty="0"/>
            </a:br>
            <a:br>
              <a:rPr lang="en-US" sz="1700" dirty="0"/>
            </a:br>
            <a:br>
              <a:rPr lang="en-US" sz="1700" dirty="0"/>
            </a:br>
            <a:r>
              <a:rPr lang="en-US" sz="3600" dirty="0"/>
              <a:t>Presentational Contour</a:t>
            </a:r>
          </a:p>
        </p:txBody>
      </p:sp>
      <p:sp>
        <p:nvSpPr>
          <p:cNvPr id="3" name="Subtitle 2">
            <a:extLst>
              <a:ext uri="{FF2B5EF4-FFF2-40B4-BE49-F238E27FC236}">
                <a16:creationId xmlns:a16="http://schemas.microsoft.com/office/drawing/2014/main" id="{E4501A02-0F3E-68FB-61D2-6406EA4472AE}"/>
              </a:ext>
            </a:extLst>
          </p:cNvPr>
          <p:cNvSpPr>
            <a:spLocks noGrp="1"/>
          </p:cNvSpPr>
          <p:nvPr>
            <p:ph type="subTitle" idx="1"/>
          </p:nvPr>
        </p:nvSpPr>
        <p:spPr>
          <a:xfrm>
            <a:off x="2589212" y="1588296"/>
            <a:ext cx="8915400" cy="4941592"/>
          </a:xfrm>
        </p:spPr>
        <p:txBody>
          <a:bodyPr vert="horz" lIns="91440" tIns="45720" rIns="91440" bIns="45720" rtlCol="0">
            <a:normAutofit/>
          </a:bodyPr>
          <a:lstStyle/>
          <a:p>
            <a:pPr marL="457200" indent="-457200">
              <a:buFont typeface="Wingdings" panose="05000000000000000000" pitchFamily="2" charset="2"/>
              <a:buChar char="q"/>
            </a:pPr>
            <a:r>
              <a:rPr lang="en-US" sz="3200" dirty="0">
                <a:solidFill>
                  <a:schemeClr val="tx1">
                    <a:lumMod val="75000"/>
                    <a:lumOff val="25000"/>
                  </a:schemeClr>
                </a:solidFill>
              </a:rPr>
              <a:t>Introduction</a:t>
            </a:r>
          </a:p>
          <a:p>
            <a:pPr marL="457200" indent="-457200">
              <a:buFont typeface="Wingdings" panose="05000000000000000000" pitchFamily="2" charset="2"/>
              <a:buChar char="q"/>
            </a:pPr>
            <a:r>
              <a:rPr lang="en-US" sz="3200" dirty="0">
                <a:solidFill>
                  <a:schemeClr val="tx1">
                    <a:lumMod val="75000"/>
                    <a:lumOff val="25000"/>
                  </a:schemeClr>
                </a:solidFill>
              </a:rPr>
              <a:t>Research Questions</a:t>
            </a:r>
          </a:p>
          <a:p>
            <a:pPr marL="457200" indent="-457200">
              <a:buFont typeface="Wingdings" panose="05000000000000000000" pitchFamily="2" charset="2"/>
              <a:buChar char="q"/>
            </a:pPr>
            <a:r>
              <a:rPr lang="en-US" sz="3200" dirty="0">
                <a:solidFill>
                  <a:schemeClr val="tx1">
                    <a:lumMod val="75000"/>
                    <a:lumOff val="25000"/>
                  </a:schemeClr>
                </a:solidFill>
              </a:rPr>
              <a:t>Literature: Theoretical and Empirical </a:t>
            </a:r>
          </a:p>
          <a:p>
            <a:pPr marL="457200" indent="-457200">
              <a:buFont typeface="Wingdings" panose="05000000000000000000" pitchFamily="2" charset="2"/>
              <a:buChar char="q"/>
            </a:pPr>
            <a:r>
              <a:rPr lang="en-US" sz="3200" dirty="0">
                <a:solidFill>
                  <a:schemeClr val="tx1">
                    <a:lumMod val="75000"/>
                    <a:lumOff val="25000"/>
                  </a:schemeClr>
                </a:solidFill>
              </a:rPr>
              <a:t>Methodology, and Data Sources</a:t>
            </a:r>
          </a:p>
          <a:p>
            <a:pPr marL="457200" indent="-457200">
              <a:buFont typeface="Wingdings" panose="05000000000000000000" pitchFamily="2" charset="2"/>
              <a:buChar char="q"/>
            </a:pPr>
            <a:r>
              <a:rPr lang="en-US" sz="3200" dirty="0">
                <a:solidFill>
                  <a:schemeClr val="tx1">
                    <a:lumMod val="75000"/>
                    <a:lumOff val="25000"/>
                  </a:schemeClr>
                </a:solidFill>
              </a:rPr>
              <a:t>Research Findings: Existing Policies, and Resource Allocation</a:t>
            </a:r>
          </a:p>
          <a:p>
            <a:pPr marL="457200" indent="-457200">
              <a:buFont typeface="Wingdings" panose="05000000000000000000" pitchFamily="2" charset="2"/>
              <a:buChar char="q"/>
            </a:pPr>
            <a:r>
              <a:rPr lang="en-US" sz="3200" dirty="0">
                <a:solidFill>
                  <a:schemeClr val="tx1">
                    <a:lumMod val="75000"/>
                    <a:lumOff val="25000"/>
                  </a:schemeClr>
                </a:solidFill>
              </a:rPr>
              <a:t>Lessons From Peers in Sub-Saharan Africa</a:t>
            </a:r>
          </a:p>
          <a:p>
            <a:pPr marL="457200" indent="-457200">
              <a:buFont typeface="Wingdings" panose="05000000000000000000" pitchFamily="2" charset="2"/>
              <a:buChar char="q"/>
            </a:pPr>
            <a:r>
              <a:rPr lang="en-US" sz="3200" dirty="0">
                <a:solidFill>
                  <a:schemeClr val="tx1">
                    <a:lumMod val="75000"/>
                    <a:lumOff val="25000"/>
                  </a:schemeClr>
                </a:solidFill>
              </a:rPr>
              <a:t>Policy Implications</a:t>
            </a:r>
          </a:p>
          <a:p>
            <a:pPr>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416927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E7C9-85D1-450A-487F-918C8024CD01}"/>
              </a:ext>
            </a:extLst>
          </p:cNvPr>
          <p:cNvSpPr>
            <a:spLocks noGrp="1"/>
          </p:cNvSpPr>
          <p:nvPr>
            <p:ph type="title"/>
          </p:nvPr>
        </p:nvSpPr>
        <p:spPr>
          <a:xfrm>
            <a:off x="731521" y="73152"/>
            <a:ext cx="11109960" cy="630936"/>
          </a:xfrm>
        </p:spPr>
        <p:txBody>
          <a:bodyPr>
            <a:normAutofit fontScale="90000"/>
          </a:bodyPr>
          <a:lstStyle/>
          <a:p>
            <a:r>
              <a:rPr lang="en-US" sz="2700" b="1" kern="100" dirty="0">
                <a:effectLst/>
                <a:latin typeface="Times New Roman" panose="02020603050405020304" pitchFamily="18" charset="0"/>
                <a:ea typeface="Calibri" panose="020F0502020204030204" pitchFamily="34" charset="0"/>
                <a:cs typeface="Times New Roman" panose="02020603050405020304" pitchFamily="18" charset="0"/>
              </a:rPr>
              <a:t>Table 1: Adjusted Savings: Education Expenditure, as Percent of GNI, 2015-2021</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9B3DBC7-30EC-13B3-E8D9-A80D048660C5}"/>
              </a:ext>
            </a:extLst>
          </p:cNvPr>
          <p:cNvSpPr>
            <a:spLocks noGrp="1"/>
          </p:cNvSpPr>
          <p:nvPr>
            <p:ph idx="1"/>
          </p:nvPr>
        </p:nvSpPr>
        <p:spPr>
          <a:xfrm>
            <a:off x="0" y="2133600"/>
            <a:ext cx="1618488" cy="3777622"/>
          </a:xfrm>
        </p:spPr>
        <p:txBody>
          <a:bodyPr>
            <a:normAutofit/>
          </a:bodyPr>
          <a:lstStyle/>
          <a:p>
            <a:pPr>
              <a:lnSpc>
                <a:spcPct val="90000"/>
              </a:lnSpc>
            </a:pPr>
            <a:endParaRPr lang="en-US" sz="1000" dirty="0">
              <a:solidFill>
                <a:srgbClr val="000000"/>
              </a:solidFill>
            </a:endParaRPr>
          </a:p>
          <a:p>
            <a:pPr marL="0" indent="0">
              <a:lnSpc>
                <a:spcPct val="90000"/>
              </a:lnSpc>
              <a:buNone/>
            </a:pPr>
            <a:r>
              <a:rPr kumimoji="0" lang="en-US" altLang="en-US"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World Development Indicators, 2023</a:t>
            </a:r>
            <a:r>
              <a:rPr kumimoji="0" lang="en-US" altLang="en-US" sz="10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000" dirty="0">
              <a:solidFill>
                <a:srgbClr val="000000"/>
              </a:solidFill>
            </a:endParaRPr>
          </a:p>
        </p:txBody>
      </p:sp>
      <p:graphicFrame>
        <p:nvGraphicFramePr>
          <p:cNvPr id="7" name="Table 6">
            <a:extLst>
              <a:ext uri="{FF2B5EF4-FFF2-40B4-BE49-F238E27FC236}">
                <a16:creationId xmlns:a16="http://schemas.microsoft.com/office/drawing/2014/main" id="{842E4498-6844-F523-28D8-329890EFAD65}"/>
              </a:ext>
            </a:extLst>
          </p:cNvPr>
          <p:cNvGraphicFramePr>
            <a:graphicFrameLocks noGrp="1"/>
          </p:cNvGraphicFramePr>
          <p:nvPr>
            <p:extLst>
              <p:ext uri="{D42A27DB-BD31-4B8C-83A1-F6EECF244321}">
                <p14:modId xmlns:p14="http://schemas.microsoft.com/office/powerpoint/2010/main" val="3648229948"/>
              </p:ext>
            </p:extLst>
          </p:nvPr>
        </p:nvGraphicFramePr>
        <p:xfrm>
          <a:off x="1883664" y="813816"/>
          <a:ext cx="10085835" cy="5793026"/>
        </p:xfrm>
        <a:graphic>
          <a:graphicData uri="http://schemas.openxmlformats.org/drawingml/2006/table">
            <a:tbl>
              <a:tblPr firstRow="1" firstCol="1" bandRow="1">
                <a:tableStyleId>{5C22544A-7EE6-4342-B048-85BDC9FD1C3A}</a:tableStyleId>
              </a:tblPr>
              <a:tblGrid>
                <a:gridCol w="2555186">
                  <a:extLst>
                    <a:ext uri="{9D8B030D-6E8A-4147-A177-3AD203B41FA5}">
                      <a16:colId xmlns:a16="http://schemas.microsoft.com/office/drawing/2014/main" val="326774400"/>
                    </a:ext>
                  </a:extLst>
                </a:gridCol>
                <a:gridCol w="1075807">
                  <a:extLst>
                    <a:ext uri="{9D8B030D-6E8A-4147-A177-3AD203B41FA5}">
                      <a16:colId xmlns:a16="http://schemas.microsoft.com/office/drawing/2014/main" val="1178618685"/>
                    </a:ext>
                  </a:extLst>
                </a:gridCol>
                <a:gridCol w="1075807">
                  <a:extLst>
                    <a:ext uri="{9D8B030D-6E8A-4147-A177-3AD203B41FA5}">
                      <a16:colId xmlns:a16="http://schemas.microsoft.com/office/drawing/2014/main" val="1844572293"/>
                    </a:ext>
                  </a:extLst>
                </a:gridCol>
                <a:gridCol w="1075807">
                  <a:extLst>
                    <a:ext uri="{9D8B030D-6E8A-4147-A177-3AD203B41FA5}">
                      <a16:colId xmlns:a16="http://schemas.microsoft.com/office/drawing/2014/main" val="1658744736"/>
                    </a:ext>
                  </a:extLst>
                </a:gridCol>
                <a:gridCol w="1075807">
                  <a:extLst>
                    <a:ext uri="{9D8B030D-6E8A-4147-A177-3AD203B41FA5}">
                      <a16:colId xmlns:a16="http://schemas.microsoft.com/office/drawing/2014/main" val="2238455010"/>
                    </a:ext>
                  </a:extLst>
                </a:gridCol>
                <a:gridCol w="1075807">
                  <a:extLst>
                    <a:ext uri="{9D8B030D-6E8A-4147-A177-3AD203B41FA5}">
                      <a16:colId xmlns:a16="http://schemas.microsoft.com/office/drawing/2014/main" val="111836561"/>
                    </a:ext>
                  </a:extLst>
                </a:gridCol>
                <a:gridCol w="1075807">
                  <a:extLst>
                    <a:ext uri="{9D8B030D-6E8A-4147-A177-3AD203B41FA5}">
                      <a16:colId xmlns:a16="http://schemas.microsoft.com/office/drawing/2014/main" val="2675676548"/>
                    </a:ext>
                  </a:extLst>
                </a:gridCol>
                <a:gridCol w="1075807">
                  <a:extLst>
                    <a:ext uri="{9D8B030D-6E8A-4147-A177-3AD203B41FA5}">
                      <a16:colId xmlns:a16="http://schemas.microsoft.com/office/drawing/2014/main" val="1135591467"/>
                    </a:ext>
                  </a:extLst>
                </a:gridCol>
              </a:tblGrid>
              <a:tr h="377822">
                <a:tc rowSpan="2">
                  <a:txBody>
                    <a:bodyPr/>
                    <a:lstStyle/>
                    <a:p>
                      <a:pPr marL="0" marR="0" algn="just">
                        <a:lnSpc>
                          <a:spcPct val="107000"/>
                        </a:lnSpc>
                        <a:spcBef>
                          <a:spcPts val="0"/>
                        </a:spcBef>
                        <a:spcAft>
                          <a:spcPts val="800"/>
                        </a:spcAft>
                      </a:pPr>
                      <a:r>
                        <a:rPr lang="en-US" sz="2000" kern="100">
                          <a:effectLst/>
                        </a:rPr>
                        <a:t>Country Name</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gridSpan="7">
                  <a:txBody>
                    <a:bodyPr/>
                    <a:lstStyle/>
                    <a:p>
                      <a:pPr marL="0" marR="0" algn="ctr">
                        <a:lnSpc>
                          <a:spcPct val="107000"/>
                        </a:lnSpc>
                        <a:spcBef>
                          <a:spcPts val="0"/>
                        </a:spcBef>
                        <a:spcAft>
                          <a:spcPts val="800"/>
                        </a:spcAft>
                      </a:pPr>
                      <a:r>
                        <a:rPr lang="en-US" sz="2000" kern="100">
                          <a:effectLst/>
                        </a:rPr>
                        <a:t>Time</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7157489"/>
                  </a:ext>
                </a:extLst>
              </a:tr>
              <a:tr h="378054">
                <a:tc vMerge="1">
                  <a:txBody>
                    <a:bodyPr/>
                    <a:lstStyle/>
                    <a:p>
                      <a:endParaRPr lang="en-US"/>
                    </a:p>
                  </a:txBody>
                  <a:tcPr/>
                </a:tc>
                <a:tc>
                  <a:txBody>
                    <a:bodyPr/>
                    <a:lstStyle/>
                    <a:p>
                      <a:pPr marL="0" marR="0" algn="just">
                        <a:lnSpc>
                          <a:spcPct val="107000"/>
                        </a:lnSpc>
                        <a:spcBef>
                          <a:spcPts val="0"/>
                        </a:spcBef>
                        <a:spcAft>
                          <a:spcPts val="800"/>
                        </a:spcAft>
                      </a:pPr>
                      <a:r>
                        <a:rPr lang="en-US" sz="2000" kern="100">
                          <a:effectLst/>
                        </a:rPr>
                        <a:t>2015</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2016</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2017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2018</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2019</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2020</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2021</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2699247283"/>
                  </a:ext>
                </a:extLst>
              </a:tr>
              <a:tr h="378054">
                <a:tc>
                  <a:txBody>
                    <a:bodyPr/>
                    <a:lstStyle/>
                    <a:p>
                      <a:pPr marL="0" marR="0">
                        <a:lnSpc>
                          <a:spcPct val="107000"/>
                        </a:lnSpc>
                        <a:spcBef>
                          <a:spcPts val="0"/>
                        </a:spcBef>
                        <a:spcAft>
                          <a:spcPts val="800"/>
                        </a:spcAft>
                      </a:pPr>
                      <a:r>
                        <a:rPr lang="en-US" sz="2000" kern="100">
                          <a:effectLst/>
                        </a:rPr>
                        <a:t>Ethiopia</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2109755971"/>
                  </a:ext>
                </a:extLst>
              </a:tr>
              <a:tr h="378054">
                <a:tc>
                  <a:txBody>
                    <a:bodyPr/>
                    <a:lstStyle/>
                    <a:p>
                      <a:pPr marL="0" marR="0">
                        <a:lnSpc>
                          <a:spcPct val="107000"/>
                        </a:lnSpc>
                        <a:spcBef>
                          <a:spcPts val="0"/>
                        </a:spcBef>
                        <a:spcAft>
                          <a:spcPts val="800"/>
                        </a:spcAft>
                      </a:pPr>
                      <a:r>
                        <a:rPr lang="en-US" sz="2000" kern="100">
                          <a:effectLst/>
                        </a:rPr>
                        <a:t>Kenya</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4.87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4.87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4.87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4.87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4.87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4.87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2744939848"/>
                  </a:ext>
                </a:extLst>
              </a:tr>
              <a:tr h="378054">
                <a:tc>
                  <a:txBody>
                    <a:bodyPr/>
                    <a:lstStyle/>
                    <a:p>
                      <a:pPr marL="0" marR="0">
                        <a:lnSpc>
                          <a:spcPct val="107000"/>
                        </a:lnSpc>
                        <a:spcBef>
                          <a:spcPts val="0"/>
                        </a:spcBef>
                        <a:spcAft>
                          <a:spcPts val="800"/>
                        </a:spcAft>
                      </a:pPr>
                      <a:r>
                        <a:rPr lang="en-US" sz="2000" kern="100" dirty="0">
                          <a:effectLst/>
                        </a:rPr>
                        <a:t>Namibia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8.92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8.92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8.92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8.92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8.92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8.92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334701154"/>
                  </a:ext>
                </a:extLst>
              </a:tr>
              <a:tr h="378054">
                <a:tc>
                  <a:txBody>
                    <a:bodyPr/>
                    <a:lstStyle/>
                    <a:p>
                      <a:pPr marL="0" marR="0">
                        <a:lnSpc>
                          <a:spcPct val="107000"/>
                        </a:lnSpc>
                        <a:spcBef>
                          <a:spcPts val="0"/>
                        </a:spcBef>
                        <a:spcAft>
                          <a:spcPts val="800"/>
                        </a:spcAft>
                      </a:pPr>
                      <a:r>
                        <a:rPr lang="en-US" sz="2000" kern="100" dirty="0">
                          <a:effectLst/>
                        </a:rPr>
                        <a:t>Rwanda</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3.32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3.07</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1551295739"/>
                  </a:ext>
                </a:extLst>
              </a:tr>
              <a:tr h="378054">
                <a:tc>
                  <a:txBody>
                    <a:bodyPr/>
                    <a:lstStyle/>
                    <a:p>
                      <a:pPr marL="0" marR="0">
                        <a:lnSpc>
                          <a:spcPct val="107000"/>
                        </a:lnSpc>
                        <a:spcBef>
                          <a:spcPts val="0"/>
                        </a:spcBef>
                        <a:spcAft>
                          <a:spcPts val="800"/>
                        </a:spcAft>
                      </a:pPr>
                      <a:r>
                        <a:rPr lang="en-US" sz="2000" kern="100">
                          <a:solidFill>
                            <a:srgbClr val="FF0000"/>
                          </a:solidFill>
                          <a:effectLst/>
                        </a:rPr>
                        <a:t>South Sudan</a:t>
                      </a:r>
                      <a:endParaRPr lang="en-US"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solidFill>
                            <a:srgbClr val="FF0000"/>
                          </a:solidFill>
                          <a:effectLst/>
                        </a:rPr>
                        <a:t>1.67</a:t>
                      </a:r>
                      <a:endParaRPr lang="en-US"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solidFill>
                            <a:srgbClr val="FF0000"/>
                          </a:solidFill>
                          <a:effectLst/>
                        </a:rPr>
                        <a:t>1.76</a:t>
                      </a:r>
                      <a:endParaRPr lang="en-US"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solidFill>
                            <a:srgbClr val="FF0000"/>
                          </a:solidFill>
                          <a:effectLst/>
                        </a:rPr>
                        <a:t>1.76</a:t>
                      </a:r>
                      <a:endParaRPr lang="en-US"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solidFill>
                            <a:srgbClr val="FF0000"/>
                          </a:solidFill>
                          <a:effectLst/>
                        </a:rPr>
                        <a:t>1.76</a:t>
                      </a:r>
                      <a:endParaRPr lang="en-US"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solidFill>
                            <a:srgbClr val="FF0000"/>
                          </a:solidFill>
                          <a:effectLst/>
                        </a:rPr>
                        <a:t>1.76</a:t>
                      </a:r>
                      <a:endParaRPr lang="en-US"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solidFill>
                            <a:srgbClr val="FF0000"/>
                          </a:solidFill>
                          <a:effectLst/>
                        </a:rPr>
                        <a:t>1.76</a:t>
                      </a:r>
                      <a:endParaRPr lang="en-US"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dirty="0">
                          <a:solidFill>
                            <a:srgbClr val="FF0000"/>
                          </a:solidFill>
                          <a:effectLst/>
                        </a:rPr>
                        <a:t>1.76</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1255513076"/>
                  </a:ext>
                </a:extLst>
              </a:tr>
              <a:tr h="1573440">
                <a:tc>
                  <a:txBody>
                    <a:bodyPr/>
                    <a:lstStyle/>
                    <a:p>
                      <a:pPr marL="0" marR="0">
                        <a:lnSpc>
                          <a:spcPct val="107000"/>
                        </a:lnSpc>
                        <a:spcBef>
                          <a:spcPts val="0"/>
                        </a:spcBef>
                        <a:spcAft>
                          <a:spcPts val="800"/>
                        </a:spcAft>
                      </a:pPr>
                      <a:r>
                        <a:rPr lang="en-US" sz="2000" kern="100" dirty="0">
                          <a:effectLst/>
                        </a:rPr>
                        <a:t>Fragile and Conflict Affected Situations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2.44</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dirty="0">
                          <a:effectLst/>
                        </a:rPr>
                        <a:t>2.48</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dirty="0">
                          <a:effectLst/>
                        </a:rPr>
                        <a:t>2.63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2.68</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2.65</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2.65</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dirty="0">
                          <a:effectLst/>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4119066281"/>
                  </a:ext>
                </a:extLst>
              </a:tr>
              <a:tr h="1573440">
                <a:tc>
                  <a:txBody>
                    <a:bodyPr/>
                    <a:lstStyle/>
                    <a:p>
                      <a:pPr marL="0" marR="0">
                        <a:lnSpc>
                          <a:spcPct val="107000"/>
                        </a:lnSpc>
                        <a:spcBef>
                          <a:spcPts val="0"/>
                        </a:spcBef>
                        <a:spcAft>
                          <a:spcPts val="800"/>
                        </a:spcAft>
                      </a:pPr>
                      <a:r>
                        <a:rPr lang="en-US" sz="2000" kern="100" dirty="0">
                          <a:effectLst/>
                        </a:rPr>
                        <a:t>Sub-Saharan Africa (excluding high income)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3.15</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3.16</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3.33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dirty="0">
                          <a:effectLst/>
                        </a:rPr>
                        <a:t>3.36</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3.34</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a:effectLst/>
                        </a:rPr>
                        <a:t>3.32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tc>
                  <a:txBody>
                    <a:bodyPr/>
                    <a:lstStyle/>
                    <a:p>
                      <a:pPr marL="0" marR="0" algn="just">
                        <a:lnSpc>
                          <a:spcPct val="107000"/>
                        </a:lnSpc>
                        <a:spcBef>
                          <a:spcPts val="0"/>
                        </a:spcBef>
                        <a:spcAft>
                          <a:spcPts val="800"/>
                        </a:spcAft>
                      </a:pPr>
                      <a:r>
                        <a:rPr lang="en-US" sz="2000" kern="100" dirty="0">
                          <a:effectLst/>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9089" marR="69089" marT="0" marB="0"/>
                </a:tc>
                <a:extLst>
                  <a:ext uri="{0D108BD9-81ED-4DB2-BD59-A6C34878D82A}">
                    <a16:rowId xmlns:a16="http://schemas.microsoft.com/office/drawing/2014/main" val="2864931274"/>
                  </a:ext>
                </a:extLst>
              </a:tr>
            </a:tbl>
          </a:graphicData>
        </a:graphic>
      </p:graphicFrame>
    </p:spTree>
    <p:extLst>
      <p:ext uri="{BB962C8B-B14F-4D97-AF65-F5344CB8AC3E}">
        <p14:creationId xmlns:p14="http://schemas.microsoft.com/office/powerpoint/2010/main" val="60243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EA89-551B-33DB-E44C-BF9C8FFEAD38}"/>
              </a:ext>
            </a:extLst>
          </p:cNvPr>
          <p:cNvSpPr>
            <a:spLocks noGrp="1"/>
          </p:cNvSpPr>
          <p:nvPr>
            <p:ph type="title"/>
          </p:nvPr>
        </p:nvSpPr>
        <p:spPr>
          <a:xfrm>
            <a:off x="521208" y="64008"/>
            <a:ext cx="11439143" cy="109728"/>
          </a:xfrm>
        </p:spPr>
        <p:txBody>
          <a:bodyPr>
            <a:normAutofit fontScale="90000"/>
          </a:bodyPr>
          <a:lstStyle/>
          <a:p>
            <a:b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br>
            <a:br>
              <a:rPr kumimoji="0" lang="en-US" sz="1800" b="1"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2700" b="1"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rPr>
              <a:t>Table 2: Select SSA and South Sudan Human Capital Index, 2015-2020</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DB639F5-4435-0A90-B7F8-32CB0BF9A971}"/>
              </a:ext>
            </a:extLst>
          </p:cNvPr>
          <p:cNvSpPr>
            <a:spLocks noGrp="1"/>
          </p:cNvSpPr>
          <p:nvPr>
            <p:ph idx="1"/>
          </p:nvPr>
        </p:nvSpPr>
        <p:spPr>
          <a:xfrm>
            <a:off x="630936" y="1106424"/>
            <a:ext cx="11237976" cy="5577840"/>
          </a:xfrm>
        </p:spPr>
        <p:txBody>
          <a:bodyPr>
            <a:normAutofit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800" dirty="0">
              <a:effectLst/>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Source: World Development Indicators, 2023. </a:t>
            </a:r>
            <a:endParaRPr lang="en-US" dirty="0"/>
          </a:p>
        </p:txBody>
      </p:sp>
      <p:graphicFrame>
        <p:nvGraphicFramePr>
          <p:cNvPr id="4" name="Table 3">
            <a:extLst>
              <a:ext uri="{FF2B5EF4-FFF2-40B4-BE49-F238E27FC236}">
                <a16:creationId xmlns:a16="http://schemas.microsoft.com/office/drawing/2014/main" id="{1F90481E-34AD-09C1-8B7E-19F1FEC42089}"/>
              </a:ext>
            </a:extLst>
          </p:cNvPr>
          <p:cNvGraphicFramePr>
            <a:graphicFrameLocks noGrp="1"/>
          </p:cNvGraphicFramePr>
          <p:nvPr>
            <p:extLst>
              <p:ext uri="{D42A27DB-BD31-4B8C-83A1-F6EECF244321}">
                <p14:modId xmlns:p14="http://schemas.microsoft.com/office/powerpoint/2010/main" val="870693606"/>
              </p:ext>
            </p:extLst>
          </p:nvPr>
        </p:nvGraphicFramePr>
        <p:xfrm>
          <a:off x="923544" y="1106424"/>
          <a:ext cx="10341862" cy="5020058"/>
        </p:xfrm>
        <a:graphic>
          <a:graphicData uri="http://schemas.openxmlformats.org/drawingml/2006/table">
            <a:tbl>
              <a:tblPr firstRow="1" firstCol="1" bandRow="1"/>
              <a:tblGrid>
                <a:gridCol w="4175416">
                  <a:extLst>
                    <a:ext uri="{9D8B030D-6E8A-4147-A177-3AD203B41FA5}">
                      <a16:colId xmlns:a16="http://schemas.microsoft.com/office/drawing/2014/main" val="1461022456"/>
                    </a:ext>
                  </a:extLst>
                </a:gridCol>
                <a:gridCol w="1028661">
                  <a:extLst>
                    <a:ext uri="{9D8B030D-6E8A-4147-A177-3AD203B41FA5}">
                      <a16:colId xmlns:a16="http://schemas.microsoft.com/office/drawing/2014/main" val="610846036"/>
                    </a:ext>
                  </a:extLst>
                </a:gridCol>
                <a:gridCol w="1027557">
                  <a:extLst>
                    <a:ext uri="{9D8B030D-6E8A-4147-A177-3AD203B41FA5}">
                      <a16:colId xmlns:a16="http://schemas.microsoft.com/office/drawing/2014/main" val="2833300044"/>
                    </a:ext>
                  </a:extLst>
                </a:gridCol>
                <a:gridCol w="1027557">
                  <a:extLst>
                    <a:ext uri="{9D8B030D-6E8A-4147-A177-3AD203B41FA5}">
                      <a16:colId xmlns:a16="http://schemas.microsoft.com/office/drawing/2014/main" val="3688794413"/>
                    </a:ext>
                  </a:extLst>
                </a:gridCol>
                <a:gridCol w="1027557">
                  <a:extLst>
                    <a:ext uri="{9D8B030D-6E8A-4147-A177-3AD203B41FA5}">
                      <a16:colId xmlns:a16="http://schemas.microsoft.com/office/drawing/2014/main" val="3656315670"/>
                    </a:ext>
                  </a:extLst>
                </a:gridCol>
                <a:gridCol w="1027557">
                  <a:extLst>
                    <a:ext uri="{9D8B030D-6E8A-4147-A177-3AD203B41FA5}">
                      <a16:colId xmlns:a16="http://schemas.microsoft.com/office/drawing/2014/main" val="2418966884"/>
                    </a:ext>
                  </a:extLst>
                </a:gridCol>
                <a:gridCol w="1027557">
                  <a:extLst>
                    <a:ext uri="{9D8B030D-6E8A-4147-A177-3AD203B41FA5}">
                      <a16:colId xmlns:a16="http://schemas.microsoft.com/office/drawing/2014/main" val="1882679767"/>
                    </a:ext>
                  </a:extLst>
                </a:gridCol>
              </a:tblGrid>
              <a:tr h="1051202">
                <a:tc>
                  <a:txBody>
                    <a:bodyPr/>
                    <a:lstStyle/>
                    <a:p>
                      <a:pPr marL="0" marR="0" algn="just">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Country Name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2015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16208387"/>
                  </a:ext>
                </a:extLst>
              </a:tr>
              <a:tr h="417161">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Ethiopia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0.39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0.38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0.38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0488359"/>
                  </a:ext>
                </a:extLst>
              </a:tr>
              <a:tr h="417161">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Kenya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0.52</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0.54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0.55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15701093"/>
                  </a:ext>
                </a:extLst>
              </a:tr>
              <a:tr h="417161">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Namibia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0.44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0.45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0.45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84585130"/>
                  </a:ext>
                </a:extLst>
              </a:tr>
              <a:tr h="417161">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Rwanda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0.37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0.38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0.38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73344506"/>
                  </a:ext>
                </a:extLst>
              </a:tr>
              <a:tr h="417161">
                <a:tc>
                  <a:txBody>
                    <a:bodyPr/>
                    <a:lstStyle/>
                    <a:p>
                      <a:pPr marL="0" marR="0">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South Sudan</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0.30</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43392622"/>
                  </a:ext>
                </a:extLst>
              </a:tr>
              <a:tr h="831849">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Fragile and Conflict Affected Situations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79212226"/>
                  </a:ext>
                </a:extLst>
              </a:tr>
              <a:tr h="1051202">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Sub-Saharan Africa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(Excluding high income)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59369522"/>
                  </a:ext>
                </a:extLst>
              </a:tr>
            </a:tbl>
          </a:graphicData>
        </a:graphic>
      </p:graphicFrame>
    </p:spTree>
    <p:extLst>
      <p:ext uri="{BB962C8B-B14F-4D97-AF65-F5344CB8AC3E}">
        <p14:creationId xmlns:p14="http://schemas.microsoft.com/office/powerpoint/2010/main" val="72137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D9D3-B739-4B42-6EC0-3B48753427A7}"/>
              </a:ext>
            </a:extLst>
          </p:cNvPr>
          <p:cNvSpPr>
            <a:spLocks noGrp="1"/>
          </p:cNvSpPr>
          <p:nvPr>
            <p:ph type="title"/>
          </p:nvPr>
        </p:nvSpPr>
        <p:spPr>
          <a:xfrm>
            <a:off x="219456" y="118872"/>
            <a:ext cx="11859768" cy="795528"/>
          </a:xfrm>
        </p:spPr>
        <p:txBody>
          <a:bodyPr>
            <a:normAutofit fontScale="90000"/>
          </a:bodyPr>
          <a:lstStyle/>
          <a:p>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Table 3: Comparative Literacy Rates for Adult Total, Percent of People Ages 15 and Above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D7F983A-DC37-D992-DAA2-BBD80FF752D7}"/>
              </a:ext>
            </a:extLst>
          </p:cNvPr>
          <p:cNvSpPr>
            <a:spLocks noGrp="1"/>
          </p:cNvSpPr>
          <p:nvPr>
            <p:ph idx="1"/>
          </p:nvPr>
        </p:nvSpPr>
        <p:spPr>
          <a:xfrm>
            <a:off x="886968" y="914400"/>
            <a:ext cx="11073384" cy="594360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a:t>
            </a:r>
            <a:r>
              <a:rPr lang="en-US" sz="1800" dirty="0">
                <a:effectLst/>
                <a:latin typeface="Times New Roman" panose="02020603050405020304" pitchFamily="18" charset="0"/>
                <a:ea typeface="Calibri" panose="020F0502020204030204" pitchFamily="34" charset="0"/>
              </a:rPr>
              <a:t>World Development Indicators, 2023.</a:t>
            </a:r>
            <a:endParaRPr lang="en-US" dirty="0"/>
          </a:p>
          <a:p>
            <a:endParaRPr lang="en-US" dirty="0"/>
          </a:p>
        </p:txBody>
      </p:sp>
      <p:graphicFrame>
        <p:nvGraphicFramePr>
          <p:cNvPr id="4" name="Table 3">
            <a:extLst>
              <a:ext uri="{FF2B5EF4-FFF2-40B4-BE49-F238E27FC236}">
                <a16:creationId xmlns:a16="http://schemas.microsoft.com/office/drawing/2014/main" id="{BD34DA7A-3960-FC69-34A4-E5DBD63E3028}"/>
              </a:ext>
            </a:extLst>
          </p:cNvPr>
          <p:cNvGraphicFramePr>
            <a:graphicFrameLocks noGrp="1"/>
          </p:cNvGraphicFramePr>
          <p:nvPr>
            <p:extLst>
              <p:ext uri="{D42A27DB-BD31-4B8C-83A1-F6EECF244321}">
                <p14:modId xmlns:p14="http://schemas.microsoft.com/office/powerpoint/2010/main" val="3181622169"/>
              </p:ext>
            </p:extLst>
          </p:nvPr>
        </p:nvGraphicFramePr>
        <p:xfrm>
          <a:off x="1207008" y="914400"/>
          <a:ext cx="10451592" cy="5207667"/>
        </p:xfrm>
        <a:graphic>
          <a:graphicData uri="http://schemas.openxmlformats.org/drawingml/2006/table">
            <a:tbl>
              <a:tblPr firstRow="1" firstCol="1" bandRow="1"/>
              <a:tblGrid>
                <a:gridCol w="3535551">
                  <a:extLst>
                    <a:ext uri="{9D8B030D-6E8A-4147-A177-3AD203B41FA5}">
                      <a16:colId xmlns:a16="http://schemas.microsoft.com/office/drawing/2014/main" val="3113215552"/>
                    </a:ext>
                  </a:extLst>
                </a:gridCol>
                <a:gridCol w="1105203">
                  <a:extLst>
                    <a:ext uri="{9D8B030D-6E8A-4147-A177-3AD203B41FA5}">
                      <a16:colId xmlns:a16="http://schemas.microsoft.com/office/drawing/2014/main" val="2846443149"/>
                    </a:ext>
                  </a:extLst>
                </a:gridCol>
                <a:gridCol w="1001831">
                  <a:extLst>
                    <a:ext uri="{9D8B030D-6E8A-4147-A177-3AD203B41FA5}">
                      <a16:colId xmlns:a16="http://schemas.microsoft.com/office/drawing/2014/main" val="1508358196"/>
                    </a:ext>
                  </a:extLst>
                </a:gridCol>
                <a:gridCol w="1001831">
                  <a:extLst>
                    <a:ext uri="{9D8B030D-6E8A-4147-A177-3AD203B41FA5}">
                      <a16:colId xmlns:a16="http://schemas.microsoft.com/office/drawing/2014/main" val="3979745723"/>
                    </a:ext>
                  </a:extLst>
                </a:gridCol>
                <a:gridCol w="831377">
                  <a:extLst>
                    <a:ext uri="{9D8B030D-6E8A-4147-A177-3AD203B41FA5}">
                      <a16:colId xmlns:a16="http://schemas.microsoft.com/office/drawing/2014/main" val="1797262522"/>
                    </a:ext>
                  </a:extLst>
                </a:gridCol>
                <a:gridCol w="991933">
                  <a:extLst>
                    <a:ext uri="{9D8B030D-6E8A-4147-A177-3AD203B41FA5}">
                      <a16:colId xmlns:a16="http://schemas.microsoft.com/office/drawing/2014/main" val="2787967952"/>
                    </a:ext>
                  </a:extLst>
                </a:gridCol>
                <a:gridCol w="991933">
                  <a:extLst>
                    <a:ext uri="{9D8B030D-6E8A-4147-A177-3AD203B41FA5}">
                      <a16:colId xmlns:a16="http://schemas.microsoft.com/office/drawing/2014/main" val="3241482301"/>
                    </a:ext>
                  </a:extLst>
                </a:gridCol>
                <a:gridCol w="991933">
                  <a:extLst>
                    <a:ext uri="{9D8B030D-6E8A-4147-A177-3AD203B41FA5}">
                      <a16:colId xmlns:a16="http://schemas.microsoft.com/office/drawing/2014/main" val="4209445648"/>
                    </a:ext>
                  </a:extLst>
                </a:gridCol>
              </a:tblGrid>
              <a:tr h="344121">
                <a:tc rowSpan="2">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Country Name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7">
                  <a:txBody>
                    <a:bodyPr/>
                    <a:lstStyle/>
                    <a:p>
                      <a:pPr marL="0" marR="0" algn="ctr">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2198795"/>
                  </a:ext>
                </a:extLst>
              </a:tr>
              <a:tr h="566985">
                <a:tc vMerge="1">
                  <a:txBody>
                    <a:bodyPr/>
                    <a:lstStyle/>
                    <a:p>
                      <a:endParaRPr lang="en-US"/>
                    </a:p>
                  </a:txBody>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2021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201241929"/>
                  </a:ext>
                </a:extLst>
              </a:tr>
              <a:tr h="344121">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Ethiopia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51.77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8039716"/>
                  </a:ext>
                </a:extLst>
              </a:tr>
              <a:tr h="566985">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Kenya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81.53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82.62</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63208668"/>
                  </a:ext>
                </a:extLst>
              </a:tr>
              <a:tr h="566985">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Namibia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91.53</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92.25</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84240173"/>
                  </a:ext>
                </a:extLst>
              </a:tr>
              <a:tr h="566985">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Rwanda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73.22</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75.90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9581024"/>
                  </a:ext>
                </a:extLst>
              </a:tr>
              <a:tr h="566985">
                <a:tc>
                  <a:txBody>
                    <a:bodyPr/>
                    <a:lstStyle/>
                    <a:p>
                      <a:pPr marL="0" marR="0">
                        <a:lnSpc>
                          <a:spcPct val="107000"/>
                        </a:lnSpc>
                        <a:spcBef>
                          <a:spcPts val="0"/>
                        </a:spcBef>
                        <a:spcAft>
                          <a:spcPts val="800"/>
                        </a:spcAft>
                      </a:pPr>
                      <a:r>
                        <a:rPr lang="en-US" sz="24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South Sudan</a:t>
                      </a:r>
                      <a:endParaRPr lang="en-US" sz="24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34.52</a:t>
                      </a:r>
                      <a:endPar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04384107"/>
                  </a:ext>
                </a:extLst>
              </a:tr>
              <a:tr h="706037">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Fragile and Conflict Affected Situations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63.30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65.08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65.81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64.17</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65.14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65.08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94923190"/>
                  </a:ext>
                </a:extLst>
              </a:tr>
              <a:tr h="799994">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Sub-Saharan Africa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 (Excluding high income)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63.59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64.30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64.68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66.14</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67.06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67.27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26449534"/>
                  </a:ext>
                </a:extLst>
              </a:tr>
            </a:tbl>
          </a:graphicData>
        </a:graphic>
      </p:graphicFrame>
    </p:spTree>
    <p:extLst>
      <p:ext uri="{BB962C8B-B14F-4D97-AF65-F5344CB8AC3E}">
        <p14:creationId xmlns:p14="http://schemas.microsoft.com/office/powerpoint/2010/main" val="3804227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19AD-CCAD-F96F-46B5-600EAC97D86D}"/>
              </a:ext>
            </a:extLst>
          </p:cNvPr>
          <p:cNvSpPr>
            <a:spLocks noGrp="1"/>
          </p:cNvSpPr>
          <p:nvPr>
            <p:ph type="title"/>
          </p:nvPr>
        </p:nvSpPr>
        <p:spPr>
          <a:xfrm>
            <a:off x="310896" y="0"/>
            <a:ext cx="11612880" cy="896114"/>
          </a:xfrm>
        </p:spPr>
        <p:txBody>
          <a:bodyPr>
            <a:normAutofit fontScale="90000"/>
          </a:bodyPr>
          <a:lstStyle/>
          <a:p>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Table 4: Domestic General Government Health Expenditure, as Percent of Current Health Expenditure, 2015-2020</a:t>
            </a:r>
            <a:br>
              <a:rPr lang="en-US" sz="2700" b="1"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700" b="1"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97D0435B-F994-4118-FD8A-CF1CB749E589}"/>
              </a:ext>
            </a:extLst>
          </p:cNvPr>
          <p:cNvSpPr>
            <a:spLocks noGrp="1"/>
          </p:cNvSpPr>
          <p:nvPr>
            <p:ph idx="1"/>
          </p:nvPr>
        </p:nvSpPr>
        <p:spPr>
          <a:xfrm>
            <a:off x="1069848" y="2130552"/>
            <a:ext cx="10853928" cy="4489704"/>
          </a:xfrm>
        </p:spPr>
        <p:txBody>
          <a:bodyPr>
            <a:normAutofit fontScale="85000" lnSpcReduction="20000"/>
          </a:bodyPr>
          <a:lstStyle/>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World Development Indicators, 2023</a:t>
            </a:r>
          </a:p>
        </p:txBody>
      </p:sp>
      <p:graphicFrame>
        <p:nvGraphicFramePr>
          <p:cNvPr id="4" name="Table 3">
            <a:extLst>
              <a:ext uri="{FF2B5EF4-FFF2-40B4-BE49-F238E27FC236}">
                <a16:creationId xmlns:a16="http://schemas.microsoft.com/office/drawing/2014/main" id="{A7D9F3C9-D8E0-CDD2-D4E7-DAA4AC618992}"/>
              </a:ext>
            </a:extLst>
          </p:cNvPr>
          <p:cNvGraphicFramePr>
            <a:graphicFrameLocks noGrp="1"/>
          </p:cNvGraphicFramePr>
          <p:nvPr>
            <p:extLst>
              <p:ext uri="{D42A27DB-BD31-4B8C-83A1-F6EECF244321}">
                <p14:modId xmlns:p14="http://schemas.microsoft.com/office/powerpoint/2010/main" val="530638915"/>
              </p:ext>
            </p:extLst>
          </p:nvPr>
        </p:nvGraphicFramePr>
        <p:xfrm>
          <a:off x="1069848" y="1042416"/>
          <a:ext cx="10853928" cy="5084065"/>
        </p:xfrm>
        <a:graphic>
          <a:graphicData uri="http://schemas.openxmlformats.org/drawingml/2006/table">
            <a:tbl>
              <a:tblPr firstRow="1" firstCol="1" bandRow="1"/>
              <a:tblGrid>
                <a:gridCol w="3546391">
                  <a:extLst>
                    <a:ext uri="{9D8B030D-6E8A-4147-A177-3AD203B41FA5}">
                      <a16:colId xmlns:a16="http://schemas.microsoft.com/office/drawing/2014/main" val="3425717529"/>
                    </a:ext>
                  </a:extLst>
                </a:gridCol>
                <a:gridCol w="1149239">
                  <a:extLst>
                    <a:ext uri="{9D8B030D-6E8A-4147-A177-3AD203B41FA5}">
                      <a16:colId xmlns:a16="http://schemas.microsoft.com/office/drawing/2014/main" val="4111297293"/>
                    </a:ext>
                  </a:extLst>
                </a:gridCol>
                <a:gridCol w="1358192">
                  <a:extLst>
                    <a:ext uri="{9D8B030D-6E8A-4147-A177-3AD203B41FA5}">
                      <a16:colId xmlns:a16="http://schemas.microsoft.com/office/drawing/2014/main" val="3529932486"/>
                    </a:ext>
                  </a:extLst>
                </a:gridCol>
                <a:gridCol w="1149239">
                  <a:extLst>
                    <a:ext uri="{9D8B030D-6E8A-4147-A177-3AD203B41FA5}">
                      <a16:colId xmlns:a16="http://schemas.microsoft.com/office/drawing/2014/main" val="4024455767"/>
                    </a:ext>
                  </a:extLst>
                </a:gridCol>
                <a:gridCol w="1044764">
                  <a:extLst>
                    <a:ext uri="{9D8B030D-6E8A-4147-A177-3AD203B41FA5}">
                      <a16:colId xmlns:a16="http://schemas.microsoft.com/office/drawing/2014/main" val="3851662861"/>
                    </a:ext>
                  </a:extLst>
                </a:gridCol>
                <a:gridCol w="1253716">
                  <a:extLst>
                    <a:ext uri="{9D8B030D-6E8A-4147-A177-3AD203B41FA5}">
                      <a16:colId xmlns:a16="http://schemas.microsoft.com/office/drawing/2014/main" val="36470377"/>
                    </a:ext>
                  </a:extLst>
                </a:gridCol>
                <a:gridCol w="1352387">
                  <a:extLst>
                    <a:ext uri="{9D8B030D-6E8A-4147-A177-3AD203B41FA5}">
                      <a16:colId xmlns:a16="http://schemas.microsoft.com/office/drawing/2014/main" val="1993858826"/>
                    </a:ext>
                  </a:extLst>
                </a:gridCol>
              </a:tblGrid>
              <a:tr h="457883">
                <a:tc gridSpan="2">
                  <a:txBody>
                    <a:bodyPr/>
                    <a:lstStyle/>
                    <a:p>
                      <a:pPr marL="0" marR="0" algn="just">
                        <a:lnSpc>
                          <a:spcPct val="107000"/>
                        </a:lnSpc>
                        <a:spcBef>
                          <a:spcPts val="0"/>
                        </a:spcBef>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Country Name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algn="just">
                        <a:lnSpc>
                          <a:spcPct val="107000"/>
                        </a:lnSpc>
                        <a:spcBef>
                          <a:spcPts val="0"/>
                        </a:spcBef>
                        <a:spcAft>
                          <a:spcPts val="80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Time</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0768146"/>
                  </a:ext>
                </a:extLst>
              </a:tr>
              <a:tr h="457883">
                <a:tc>
                  <a:txBody>
                    <a:bodyPr/>
                    <a:lstStyle/>
                    <a:p>
                      <a:endParaRPr lang="en-US" sz="2400" kern="100" dirty="0">
                        <a:effectLst/>
                        <a:latin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2017</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2019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0032181"/>
                  </a:ext>
                </a:extLst>
              </a:tr>
              <a:tr h="457883">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Ethiopia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25.25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25.00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24.94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23.20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22.60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28.23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3109908"/>
                  </a:ext>
                </a:extLst>
              </a:tr>
              <a:tr h="457883">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Kenya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40.38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42.81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42.94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43.11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45.98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47.40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49918082"/>
                  </a:ext>
                </a:extLst>
              </a:tr>
              <a:tr h="457883">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Namibia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42.21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46.90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46.50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46.53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47.31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49.50</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935797608"/>
                  </a:ext>
                </a:extLst>
              </a:tr>
              <a:tr h="457883">
                <a:tc>
                  <a:txBody>
                    <a:bodyPr/>
                    <a:lstStyle/>
                    <a:p>
                      <a:pPr marL="0" marR="0">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Rwanda</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31.64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32.09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34.88</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34.96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39.54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40.01</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07779580"/>
                  </a:ext>
                </a:extLst>
              </a:tr>
              <a:tr h="457883">
                <a:tc>
                  <a:txBody>
                    <a:bodyPr/>
                    <a:lstStyle/>
                    <a:p>
                      <a:pPr marL="0" marR="0">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South Sudan</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8.44</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10.92</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16.46</a:t>
                      </a:r>
                      <a:endParaRPr lang="en-US" sz="24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7.93</a:t>
                      </a:r>
                      <a:endParaRPr lang="en-U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66303897"/>
                  </a:ext>
                </a:extLst>
              </a:tr>
              <a:tr h="939442">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Fragile and Conflict Affected Situations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29.26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28.36</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33.34</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32.13</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30.39</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just">
                        <a:lnSpc>
                          <a:spcPct val="107000"/>
                        </a:lnSpc>
                        <a:spcBef>
                          <a:spcPts val="0"/>
                        </a:spcBef>
                        <a:spcAft>
                          <a:spcPts val="80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32.25</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39898446"/>
                  </a:ext>
                </a:extLst>
              </a:tr>
              <a:tr h="939442">
                <a:tc>
                  <a:txBody>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Sub-Saharan Africa (Excluding high income)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36.67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36.24</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38.11</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39.39</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39.63</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41.48</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75083294"/>
                  </a:ext>
                </a:extLst>
              </a:tr>
            </a:tbl>
          </a:graphicData>
        </a:graphic>
      </p:graphicFrame>
    </p:spTree>
    <p:extLst>
      <p:ext uri="{BB962C8B-B14F-4D97-AF65-F5344CB8AC3E}">
        <p14:creationId xmlns:p14="http://schemas.microsoft.com/office/powerpoint/2010/main" val="314366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B019-F760-6FDC-2718-C65CAF4D975D}"/>
              </a:ext>
            </a:extLst>
          </p:cNvPr>
          <p:cNvSpPr>
            <a:spLocks noGrp="1"/>
          </p:cNvSpPr>
          <p:nvPr>
            <p:ph type="title"/>
          </p:nvPr>
        </p:nvSpPr>
        <p:spPr>
          <a:xfrm>
            <a:off x="384048" y="0"/>
            <a:ext cx="11640312" cy="946778"/>
          </a:xfrm>
        </p:spPr>
        <p:txBody>
          <a:bodyPr>
            <a:normAutofit/>
          </a:bodyPr>
          <a:lstStyle/>
          <a:p>
            <a:r>
              <a:rPr lang="en-US" sz="2800" b="1" dirty="0">
                <a:effectLst/>
              </a:rPr>
              <a:t>How Select Countries Prioritize Investments in Human Capital and Lessons</a:t>
            </a:r>
            <a:endParaRPr lang="en-US" sz="2800" dirty="0"/>
          </a:p>
        </p:txBody>
      </p:sp>
      <p:graphicFrame>
        <p:nvGraphicFramePr>
          <p:cNvPr id="8" name="Content Placeholder 2">
            <a:extLst>
              <a:ext uri="{FF2B5EF4-FFF2-40B4-BE49-F238E27FC236}">
                <a16:creationId xmlns:a16="http://schemas.microsoft.com/office/drawing/2014/main" id="{6E754C1C-497C-8F41-56E8-7B3C4A0B2EAA}"/>
              </a:ext>
            </a:extLst>
          </p:cNvPr>
          <p:cNvGraphicFramePr>
            <a:graphicFrameLocks noGrp="1"/>
          </p:cNvGraphicFramePr>
          <p:nvPr>
            <p:ph sz="half" idx="1"/>
            <p:extLst>
              <p:ext uri="{D42A27DB-BD31-4B8C-83A1-F6EECF244321}">
                <p14:modId xmlns:p14="http://schemas.microsoft.com/office/powerpoint/2010/main" val="1221264890"/>
              </p:ext>
            </p:extLst>
          </p:nvPr>
        </p:nvGraphicFramePr>
        <p:xfrm>
          <a:off x="886968" y="868680"/>
          <a:ext cx="3072384" cy="5907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6CE6D5B-3732-14E6-8755-B2FAEFA40BEB}"/>
              </a:ext>
            </a:extLst>
          </p:cNvPr>
          <p:cNvSpPr>
            <a:spLocks noGrp="1"/>
          </p:cNvSpPr>
          <p:nvPr>
            <p:ph sz="half" idx="2"/>
          </p:nvPr>
        </p:nvSpPr>
        <p:spPr>
          <a:xfrm>
            <a:off x="4206240" y="804672"/>
            <a:ext cx="7882128" cy="5907024"/>
          </a:xfrm>
        </p:spPr>
        <p:txBody>
          <a:bodyPr>
            <a:normAutofit fontScale="92500" lnSpcReduction="10000"/>
          </a:bodyPr>
          <a:lstStyle/>
          <a:p>
            <a:pPr marL="0" indent="0">
              <a:buNone/>
            </a:pPr>
            <a:r>
              <a:rPr lang="en-US" sz="2400" b="1" dirty="0"/>
              <a:t>Rwanda</a:t>
            </a:r>
          </a:p>
          <a:p>
            <a:pPr marL="205740" indent="-205740" defTabSz="274320">
              <a:spcBef>
                <a:spcPts val="600"/>
              </a:spcBef>
              <a:buFont typeface="Wingdings" panose="05000000000000000000" pitchFamily="2" charset="2"/>
              <a:buChar char="q"/>
            </a:pPr>
            <a:r>
              <a:rPr lang="en-US" sz="2500"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Since the carnage in 1994, Rwanda has chosen a development path that delivers quality, inclusivity, and innovation, with implications on favorable macroeconomic outcomes.</a:t>
            </a:r>
          </a:p>
          <a:p>
            <a:pPr marL="205740" indent="-205740" defTabSz="274320">
              <a:spcBef>
                <a:spcPts val="600"/>
              </a:spcBef>
              <a:buFont typeface="Wingdings" panose="05000000000000000000" pitchFamily="2" charset="2"/>
              <a:buChar char="q"/>
            </a:pPr>
            <a:r>
              <a:rPr lang="en-US" sz="2500"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It prioritizes good management over donor resources, thereby achieving other internal efficiencies in education and health.</a:t>
            </a:r>
          </a:p>
          <a:p>
            <a:pPr marL="205740" indent="-205740" defTabSz="274320">
              <a:spcBef>
                <a:spcPts val="600"/>
              </a:spcBef>
              <a:buFont typeface="Wingdings" panose="05000000000000000000" pitchFamily="2" charset="2"/>
              <a:buChar char="q"/>
            </a:pPr>
            <a:r>
              <a:rPr lang="en-US" sz="2500"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Rwanda has made significant improvements in public health over the years, achieving efficiency and upgrading quality of life. Two examples illustrate the above narrative below: </a:t>
            </a:r>
          </a:p>
          <a:p>
            <a:pPr defTabSz="274320">
              <a:spcBef>
                <a:spcPts val="600"/>
              </a:spcBef>
              <a:buFont typeface="Wingdings" panose="05000000000000000000" pitchFamily="2" charset="2"/>
              <a:buChar char="q"/>
            </a:pPr>
            <a:r>
              <a:rPr lang="en-US" sz="2500" b="1"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Education</a:t>
            </a:r>
            <a:r>
              <a:rPr lang="en-US" sz="2500"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  One Child, One Laptop Policy, which continues to close digital divide, and improve student learning.</a:t>
            </a:r>
          </a:p>
          <a:p>
            <a:pPr defTabSz="274320">
              <a:spcBef>
                <a:spcPts val="600"/>
              </a:spcBef>
              <a:buFont typeface="Wingdings" panose="05000000000000000000" pitchFamily="2" charset="2"/>
              <a:buChar char="q"/>
            </a:pPr>
            <a:r>
              <a:rPr lang="en-US" sz="2500" b="1"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Public Health</a:t>
            </a:r>
            <a:r>
              <a:rPr lang="en-US" sz="2500"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 The government has made all efforts to register all births under the “Making Every Life Known,” which is clearly enhancing human capital formation in Rwanda. Births in government facilities, for example, reached 93 percent in the 2019/2020 Demographic and Health Survey (DHS). </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2558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4063-19E4-D05A-6C7D-93CD693E78AA}"/>
              </a:ext>
            </a:extLst>
          </p:cNvPr>
          <p:cNvSpPr>
            <a:spLocks noGrp="1"/>
          </p:cNvSpPr>
          <p:nvPr>
            <p:ph type="title"/>
          </p:nvPr>
        </p:nvSpPr>
        <p:spPr>
          <a:xfrm>
            <a:off x="838200" y="137160"/>
            <a:ext cx="10515600" cy="678004"/>
          </a:xfrm>
        </p:spPr>
        <p:txBody>
          <a:bodyPr>
            <a:normAutofit/>
          </a:bodyPr>
          <a:lstStyle/>
          <a:p>
            <a:r>
              <a:rPr lang="en-US" dirty="0"/>
              <a:t>Policy Options Enhance to Human Capital</a:t>
            </a:r>
          </a:p>
        </p:txBody>
      </p:sp>
      <p:graphicFrame>
        <p:nvGraphicFramePr>
          <p:cNvPr id="4" name="Content Placeholder 3">
            <a:extLst>
              <a:ext uri="{FF2B5EF4-FFF2-40B4-BE49-F238E27FC236}">
                <a16:creationId xmlns:a16="http://schemas.microsoft.com/office/drawing/2014/main" id="{BBFD1118-FE9C-7E45-BCF7-6DE624FCAE19}"/>
              </a:ext>
            </a:extLst>
          </p:cNvPr>
          <p:cNvGraphicFramePr>
            <a:graphicFrameLocks noGrp="1"/>
          </p:cNvGraphicFramePr>
          <p:nvPr>
            <p:ph idx="1"/>
            <p:extLst>
              <p:ext uri="{D42A27DB-BD31-4B8C-83A1-F6EECF244321}">
                <p14:modId xmlns:p14="http://schemas.microsoft.com/office/powerpoint/2010/main" val="927802555"/>
              </p:ext>
            </p:extLst>
          </p:nvPr>
        </p:nvGraphicFramePr>
        <p:xfrm>
          <a:off x="838199" y="704088"/>
          <a:ext cx="11074879" cy="6016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87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7D10-D76E-291B-6A0B-76A079065E69}"/>
              </a:ext>
            </a:extLst>
          </p:cNvPr>
          <p:cNvSpPr>
            <a:spLocks noGrp="1"/>
          </p:cNvSpPr>
          <p:nvPr>
            <p:ph type="ctrTitle"/>
          </p:nvPr>
        </p:nvSpPr>
        <p:spPr>
          <a:xfrm>
            <a:off x="1524000" y="103518"/>
            <a:ext cx="9144000" cy="698740"/>
          </a:xfrm>
        </p:spPr>
        <p:txBody>
          <a:bodyPr>
            <a:normAutofit fontScale="90000"/>
          </a:bodyPr>
          <a:lstStyle/>
          <a:p>
            <a:r>
              <a:rPr lang="en-US"/>
              <a:t>Introduction</a:t>
            </a:r>
            <a:endParaRPr lang="en-US" dirty="0"/>
          </a:p>
        </p:txBody>
      </p:sp>
      <p:sp>
        <p:nvSpPr>
          <p:cNvPr id="3" name="Subtitle 2">
            <a:extLst>
              <a:ext uri="{FF2B5EF4-FFF2-40B4-BE49-F238E27FC236}">
                <a16:creationId xmlns:a16="http://schemas.microsoft.com/office/drawing/2014/main" id="{4AB7EBB0-A67B-936A-47EB-E5154280B25F}"/>
              </a:ext>
            </a:extLst>
          </p:cNvPr>
          <p:cNvSpPr>
            <a:spLocks noGrp="1"/>
          </p:cNvSpPr>
          <p:nvPr>
            <p:ph type="subTitle" idx="1"/>
          </p:nvPr>
        </p:nvSpPr>
        <p:spPr>
          <a:xfrm>
            <a:off x="181154" y="713232"/>
            <a:ext cx="11757803" cy="6144768"/>
          </a:xfrm>
        </p:spPr>
        <p:txBody>
          <a:bodyPr>
            <a:noAutofit/>
          </a:bodyPr>
          <a:lstStyle/>
          <a:p>
            <a:pPr marL="342900" indent="-342900" algn="l">
              <a:buFont typeface="Wingdings" panose="05000000000000000000" pitchFamily="2" charset="2"/>
              <a:buChar char="q"/>
            </a:pPr>
            <a:r>
              <a:rPr lang="en-US" sz="2700" dirty="0">
                <a:effectLst/>
                <a:latin typeface="Times New Roman" panose="02020603050405020304" pitchFamily="18" charset="0"/>
                <a:ea typeface="Calibri" panose="020F0502020204030204" pitchFamily="34" charset="0"/>
              </a:rPr>
              <a:t>Literature has demonstrated the criticality of human capital formation in fostering economic growth and achieving macroeconomic goals (Mincer, 1958; Lucas, 1977; Romer, 1988, 1989, 1998; Jibir, Abdu, &amp; Buba, 2023).</a:t>
            </a:r>
          </a:p>
          <a:p>
            <a:pPr algn="l"/>
            <a:endParaRPr lang="en-US" sz="2700" dirty="0">
              <a:latin typeface="Times New Roman" panose="02020603050405020304" pitchFamily="18" charset="0"/>
              <a:ea typeface="Calibri" panose="020F0502020204030204" pitchFamily="34" charset="0"/>
            </a:endParaRPr>
          </a:p>
          <a:p>
            <a:pPr marL="342900" indent="-342900" algn="l">
              <a:buFont typeface="Wingdings" panose="05000000000000000000" pitchFamily="2" charset="2"/>
              <a:buChar char="q"/>
            </a:pPr>
            <a:r>
              <a:rPr lang="en-US" sz="2700" dirty="0">
                <a:latin typeface="Times New Roman" panose="02020603050405020304" pitchFamily="18" charset="0"/>
                <a:ea typeface="Calibri" panose="020F0502020204030204" pitchFamily="34" charset="0"/>
              </a:rPr>
              <a:t>H</a:t>
            </a:r>
            <a:r>
              <a:rPr lang="en-US" sz="2700" dirty="0">
                <a:effectLst/>
                <a:latin typeface="Times New Roman" panose="02020603050405020304" pitchFamily="18" charset="0"/>
                <a:ea typeface="Calibri" panose="020F0502020204030204" pitchFamily="34" charset="0"/>
              </a:rPr>
              <a:t>uman capital formation is defined as the act of acquiring and boosting the number of people possessing real-world skills, education, and experience. </a:t>
            </a:r>
          </a:p>
          <a:p>
            <a:pPr marL="342900" indent="-342900" algn="l">
              <a:buFont typeface="Wingdings" panose="05000000000000000000" pitchFamily="2" charset="2"/>
              <a:buChar char="q"/>
            </a:pPr>
            <a:endParaRPr lang="en-US" sz="2700" dirty="0">
              <a:effectLst/>
              <a:latin typeface="Times New Roman" panose="02020603050405020304" pitchFamily="18" charset="0"/>
              <a:ea typeface="Calibri" panose="020F0502020204030204" pitchFamily="34" charset="0"/>
            </a:endParaRPr>
          </a:p>
          <a:p>
            <a:pPr marL="342900" indent="-342900" algn="l">
              <a:buFont typeface="Wingdings" panose="05000000000000000000" pitchFamily="2" charset="2"/>
              <a:buChar char="q"/>
            </a:pPr>
            <a:r>
              <a:rPr lang="en-US" sz="2700" dirty="0">
                <a:effectLst/>
                <a:latin typeface="Times New Roman" panose="02020603050405020304" pitchFamily="18" charset="0"/>
                <a:ea typeface="Calibri" panose="020F0502020204030204" pitchFamily="34" charset="0"/>
              </a:rPr>
              <a:t>Broadly conceived, human capital formation is linked to investment in people and </a:t>
            </a:r>
            <a:r>
              <a:rPr lang="en-US" sz="2700" dirty="0">
                <a:latin typeface="Times New Roman" panose="02020603050405020304" pitchFamily="18" charset="0"/>
                <a:ea typeface="Calibri" panose="020F0502020204030204" pitchFamily="34" charset="0"/>
              </a:rPr>
              <a:t>related </a:t>
            </a:r>
            <a:r>
              <a:rPr lang="en-US" sz="2700" dirty="0">
                <a:effectLst/>
                <a:latin typeface="Times New Roman" panose="02020603050405020304" pitchFamily="18" charset="0"/>
                <a:ea typeface="Calibri" panose="020F0502020204030204" pitchFamily="34" charset="0"/>
              </a:rPr>
              <a:t>advancement as well as innovation capacity for companies (Diebolt, &amp; Hippe, 2019; </a:t>
            </a:r>
            <a:r>
              <a:rPr lang="en-US" sz="2700" dirty="0">
                <a:solidFill>
                  <a:srgbClr val="222222"/>
                </a:solidFill>
                <a:effectLst/>
                <a:latin typeface="Times New Roman" panose="02020603050405020304" pitchFamily="18" charset="0"/>
                <a:ea typeface="Calibri" panose="020F0502020204030204" pitchFamily="34" charset="0"/>
              </a:rPr>
              <a:t>Mariz-Pérez, Teijeiro-Álvarez, &amp; García-Álvarez, 2012)</a:t>
            </a:r>
            <a:r>
              <a:rPr lang="en-US" sz="2700" dirty="0">
                <a:effectLst/>
                <a:latin typeface="Times New Roman" panose="02020603050405020304" pitchFamily="18" charset="0"/>
                <a:ea typeface="Calibri" panose="020F0502020204030204" pitchFamily="34" charset="0"/>
              </a:rPr>
              <a:t>. </a:t>
            </a:r>
            <a:endParaRPr lang="en-US" sz="2700" dirty="0">
              <a:latin typeface="Times New Roman" panose="02020603050405020304" pitchFamily="18" charset="0"/>
              <a:ea typeface="Calibri" panose="020F0502020204030204" pitchFamily="34" charset="0"/>
            </a:endParaRPr>
          </a:p>
          <a:p>
            <a:pPr marL="342900" indent="-342900" algn="l">
              <a:buFont typeface="Wingdings" panose="05000000000000000000" pitchFamily="2" charset="2"/>
              <a:buChar char="q"/>
            </a:pPr>
            <a:r>
              <a:rPr lang="en-US" sz="2700" dirty="0">
                <a:latin typeface="Times New Roman" panose="02020603050405020304" pitchFamily="18" charset="0"/>
                <a:ea typeface="Calibri" panose="020F0502020204030204" pitchFamily="34" charset="0"/>
              </a:rPr>
              <a:t>H</a:t>
            </a:r>
            <a:r>
              <a:rPr lang="en-US" sz="2700" dirty="0">
                <a:effectLst/>
                <a:latin typeface="Times New Roman" panose="02020603050405020304" pitchFamily="18" charset="0"/>
                <a:ea typeface="Calibri" panose="020F0502020204030204" pitchFamily="34" charset="0"/>
              </a:rPr>
              <a:t>uman capital improves the technical and creative skills of the labor force, with implications to augment productivity, growth, and quality of life. Consequently, available stock of human capital determines the rate of economic growth</a:t>
            </a:r>
            <a:r>
              <a:rPr lang="en-US" sz="2800" dirty="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363943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A5D86-6066-0AAB-28FF-D5A8052E778E}"/>
              </a:ext>
            </a:extLst>
          </p:cNvPr>
          <p:cNvSpPr>
            <a:spLocks noGrp="1"/>
          </p:cNvSpPr>
          <p:nvPr>
            <p:ph type="ctrTitle"/>
          </p:nvPr>
        </p:nvSpPr>
        <p:spPr>
          <a:xfrm>
            <a:off x="690113" y="155275"/>
            <a:ext cx="9977887" cy="767751"/>
          </a:xfrm>
        </p:spPr>
        <p:txBody>
          <a:bodyPr>
            <a:normAutofit fontScale="90000"/>
          </a:bodyPr>
          <a:lstStyle/>
          <a:p>
            <a:r>
              <a:rPr lang="en-US" dirty="0"/>
              <a:t>Introduction continued</a:t>
            </a:r>
          </a:p>
        </p:txBody>
      </p:sp>
      <p:sp>
        <p:nvSpPr>
          <p:cNvPr id="3" name="Subtitle 2">
            <a:extLst>
              <a:ext uri="{FF2B5EF4-FFF2-40B4-BE49-F238E27FC236}">
                <a16:creationId xmlns:a16="http://schemas.microsoft.com/office/drawing/2014/main" id="{E85675CF-A734-5A83-587C-2C1CAA8AC8D2}"/>
              </a:ext>
            </a:extLst>
          </p:cNvPr>
          <p:cNvSpPr>
            <a:spLocks noGrp="1"/>
          </p:cNvSpPr>
          <p:nvPr>
            <p:ph type="subTitle" idx="1"/>
          </p:nvPr>
        </p:nvSpPr>
        <p:spPr>
          <a:xfrm>
            <a:off x="396815" y="819510"/>
            <a:ext cx="11680166" cy="5753818"/>
          </a:xfrm>
        </p:spPr>
        <p:txBody>
          <a:bodyPr>
            <a:normAutofit fontScale="77500" lnSpcReduction="20000"/>
          </a:bodyPr>
          <a:lstStyle/>
          <a:p>
            <a:pPr marL="285750" indent="-285750" algn="just">
              <a:lnSpc>
                <a:spcPct val="107000"/>
              </a:lnSpc>
              <a:spcBef>
                <a:spcPts val="0"/>
              </a:spcBef>
              <a:spcAft>
                <a:spcPts val="800"/>
              </a:spcAft>
              <a:buFont typeface="Wingdings" panose="05000000000000000000" pitchFamily="2" charset="2"/>
              <a:buChar char="q"/>
            </a:pPr>
            <a:r>
              <a:rPr lang="en-US" sz="3800" kern="100" dirty="0">
                <a:latin typeface="Times New Roman" panose="02020603050405020304" pitchFamily="18" charset="0"/>
                <a:ea typeface="Calibri" panose="020F0502020204030204" pitchFamily="34" charset="0"/>
                <a:cs typeface="Times New Roman" panose="02020603050405020304" pitchFamily="18" charset="0"/>
              </a:rPr>
              <a:t>Human capital accumulation leads to productivity gains and </a:t>
            </a:r>
            <a:r>
              <a:rPr lang="en-US" sz="3800" kern="100" dirty="0">
                <a:effectLst/>
                <a:latin typeface="Times New Roman" panose="02020603050405020304" pitchFamily="18" charset="0"/>
                <a:ea typeface="Calibri" panose="020F0502020204030204" pitchFamily="34" charset="0"/>
                <a:cs typeface="Times New Roman" panose="02020603050405020304" pitchFamily="18" charset="0"/>
              </a:rPr>
              <a:t>reduces unemployment, poverty, and lessens inequality (Prasetyo, &amp; Kistanti, 2020)</a:t>
            </a:r>
            <a:r>
              <a:rPr lang="en-US" sz="3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These justify the need to provide subsidies for education, health, and job training, which are established as public goods.</a:t>
            </a:r>
            <a:endParaRPr lang="en-US" sz="3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n-US" sz="3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q"/>
            </a:pPr>
            <a:r>
              <a:rPr lang="en-US" sz="3800" kern="1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K</a:t>
            </a:r>
            <a:r>
              <a:rPr lang="en-US" sz="3800" kern="1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nowledge, social, and emotional endowments constitute human capital.</a:t>
            </a:r>
            <a:endParaRPr lang="en-US" sz="3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q"/>
            </a:pPr>
            <a:endParaRPr lang="en-US" sz="3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q"/>
            </a:pPr>
            <a:r>
              <a:rPr lang="en-US" sz="3800" kern="100" dirty="0">
                <a:effectLst/>
                <a:latin typeface="Times New Roman" panose="02020603050405020304" pitchFamily="18" charset="0"/>
                <a:ea typeface="Calibri" panose="020F0502020204030204" pitchFamily="34" charset="0"/>
                <a:cs typeface="Times New Roman" panose="02020603050405020304" pitchFamily="18" charset="0"/>
              </a:rPr>
              <a:t>While different models explain the mechanics behind economic growth, they nevertheless point to the centrality of labor, capital, and technology. In this connection, human capital is subsumed in the workhorse of macroeconomic model growth. </a:t>
            </a:r>
          </a:p>
          <a:p>
            <a:endParaRPr lang="en-US" dirty="0"/>
          </a:p>
        </p:txBody>
      </p:sp>
    </p:spTree>
    <p:extLst>
      <p:ext uri="{BB962C8B-B14F-4D97-AF65-F5344CB8AC3E}">
        <p14:creationId xmlns:p14="http://schemas.microsoft.com/office/powerpoint/2010/main" val="1553563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57E-0288-5E47-F634-84099233F113}"/>
              </a:ext>
            </a:extLst>
          </p:cNvPr>
          <p:cNvSpPr>
            <a:spLocks noGrp="1"/>
          </p:cNvSpPr>
          <p:nvPr>
            <p:ph type="ctrTitle"/>
          </p:nvPr>
        </p:nvSpPr>
        <p:spPr>
          <a:xfrm>
            <a:off x="6483096" y="73152"/>
            <a:ext cx="5021516" cy="815006"/>
          </a:xfrm>
        </p:spPr>
        <p:txBody>
          <a:bodyPr vert="horz" lIns="91440" tIns="45720" rIns="91440" bIns="45720" rtlCol="0" anchor="t">
            <a:normAutofit/>
          </a:bodyPr>
          <a:lstStyle/>
          <a:p>
            <a:r>
              <a:rPr lang="en-US" sz="3600" dirty="0"/>
              <a:t>Research Questions</a:t>
            </a:r>
          </a:p>
        </p:txBody>
      </p:sp>
      <p:sp>
        <p:nvSpPr>
          <p:cNvPr id="3" name="Subtitle 2">
            <a:extLst>
              <a:ext uri="{FF2B5EF4-FFF2-40B4-BE49-F238E27FC236}">
                <a16:creationId xmlns:a16="http://schemas.microsoft.com/office/drawing/2014/main" id="{1AB82759-361B-243E-9532-D5DF946D40C7}"/>
              </a:ext>
            </a:extLst>
          </p:cNvPr>
          <p:cNvSpPr>
            <a:spLocks noGrp="1"/>
          </p:cNvSpPr>
          <p:nvPr>
            <p:ph type="subTitle" idx="1"/>
          </p:nvPr>
        </p:nvSpPr>
        <p:spPr>
          <a:xfrm>
            <a:off x="5686035" y="1277130"/>
            <a:ext cx="6228373" cy="5407134"/>
          </a:xfrm>
        </p:spPr>
        <p:txBody>
          <a:bodyPr vert="horz" lIns="91440" tIns="45720" rIns="91440" bIns="45720" rtlCol="0">
            <a:normAutofit/>
          </a:bodyPr>
          <a:lstStyle/>
          <a:p>
            <a:pPr marL="342900" marR="0" indent="-342900" algn="l">
              <a:buFont typeface="Wingdings" panose="05000000000000000000" pitchFamily="2" charset="2"/>
              <a:buChar char="q"/>
            </a:pPr>
            <a:r>
              <a:rPr lang="en-US" sz="2400" dirty="0">
                <a:solidFill>
                  <a:schemeClr val="tx1">
                    <a:lumMod val="75000"/>
                    <a:lumOff val="25000"/>
                  </a:schemeClr>
                </a:solidFill>
              </a:rPr>
              <a:t>The p</a:t>
            </a:r>
            <a:r>
              <a:rPr lang="en-US" sz="2400" dirty="0">
                <a:solidFill>
                  <a:schemeClr val="tx1">
                    <a:lumMod val="75000"/>
                    <a:lumOff val="25000"/>
                  </a:schemeClr>
                </a:solidFill>
                <a:effectLst/>
              </a:rPr>
              <a:t>aper verifies the criticality of human capital in economic growth in South Sudan and raises two related research questions: </a:t>
            </a:r>
          </a:p>
          <a:p>
            <a:pPr marL="342900" marR="0" indent="-342900" algn="l">
              <a:buFont typeface="Wingdings" panose="05000000000000000000" pitchFamily="2" charset="2"/>
              <a:buChar char="q"/>
            </a:pPr>
            <a:endParaRPr lang="en-US" sz="2400" dirty="0">
              <a:solidFill>
                <a:schemeClr val="tx1">
                  <a:lumMod val="75000"/>
                  <a:lumOff val="25000"/>
                </a:schemeClr>
              </a:solidFill>
              <a:effectLst/>
            </a:endParaRPr>
          </a:p>
          <a:p>
            <a:pPr marL="342900" marR="0" indent="-342900" algn="l">
              <a:buFont typeface="Wingdings" panose="05000000000000000000" pitchFamily="2" charset="2"/>
              <a:buChar char="q"/>
            </a:pPr>
            <a:r>
              <a:rPr lang="en-US" sz="2400" dirty="0">
                <a:solidFill>
                  <a:schemeClr val="tx1">
                    <a:lumMod val="75000"/>
                    <a:lumOff val="25000"/>
                  </a:schemeClr>
                </a:solidFill>
                <a:effectLst/>
              </a:rPr>
              <a:t>How critical is human capital as a key driver in theoretical growth accounting?</a:t>
            </a:r>
          </a:p>
          <a:p>
            <a:pPr marL="342900" marR="0" indent="-342900" algn="l">
              <a:buFont typeface="Wingdings" panose="05000000000000000000" pitchFamily="2" charset="2"/>
              <a:buChar char="q"/>
            </a:pPr>
            <a:endParaRPr lang="en-US" sz="2400" dirty="0">
              <a:solidFill>
                <a:schemeClr val="tx1">
                  <a:lumMod val="75000"/>
                  <a:lumOff val="25000"/>
                </a:schemeClr>
              </a:solidFill>
              <a:effectLst/>
            </a:endParaRPr>
          </a:p>
          <a:p>
            <a:pPr marL="342900" marR="0" indent="-342900" algn="l">
              <a:buFont typeface="Wingdings" panose="05000000000000000000" pitchFamily="2" charset="2"/>
              <a:buChar char="q"/>
            </a:pPr>
            <a:r>
              <a:rPr lang="en-US" sz="2400" dirty="0">
                <a:solidFill>
                  <a:schemeClr val="tx1">
                    <a:lumMod val="75000"/>
                    <a:lumOff val="25000"/>
                  </a:schemeClr>
                </a:solidFill>
                <a:effectLst/>
              </a:rPr>
              <a:t>To what extent have South Sudanese authorities enhanced human capital to support growth and achieve other policy objectives?</a:t>
            </a:r>
          </a:p>
          <a:p>
            <a:pPr marR="0">
              <a:buFont typeface="Wingdings 3" charset="2"/>
              <a:buChar char=""/>
            </a:pPr>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ndParaRPr>
          </a:p>
        </p:txBody>
      </p:sp>
      <p:pic>
        <p:nvPicPr>
          <p:cNvPr id="162" name="Picture 4" descr="Yellow question mark">
            <a:extLst>
              <a:ext uri="{FF2B5EF4-FFF2-40B4-BE49-F238E27FC236}">
                <a16:creationId xmlns:a16="http://schemas.microsoft.com/office/drawing/2014/main" id="{06334DA5-4F31-4EDB-6BD1-C9C77CDDE119}"/>
              </a:ext>
            </a:extLst>
          </p:cNvPr>
          <p:cNvPicPr>
            <a:picLocks noChangeAspect="1"/>
          </p:cNvPicPr>
          <p:nvPr/>
        </p:nvPicPr>
        <p:blipFill rotWithShape="1">
          <a:blip r:embed="rId2"/>
          <a:srcRect l="47041" r="12092"/>
          <a:stretch/>
        </p:blipFill>
        <p:spPr>
          <a:xfrm>
            <a:off x="-1555" y="1731"/>
            <a:ext cx="4671091" cy="6858000"/>
          </a:xfrm>
          <a:prstGeom prst="rect">
            <a:avLst/>
          </a:prstGeom>
        </p:spPr>
      </p:pic>
    </p:spTree>
    <p:extLst>
      <p:ext uri="{BB962C8B-B14F-4D97-AF65-F5344CB8AC3E}">
        <p14:creationId xmlns:p14="http://schemas.microsoft.com/office/powerpoint/2010/main" val="349817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C629-4B42-0068-ADA7-1D1C49C3C881}"/>
              </a:ext>
            </a:extLst>
          </p:cNvPr>
          <p:cNvSpPr>
            <a:spLocks noGrp="1"/>
          </p:cNvSpPr>
          <p:nvPr>
            <p:ph type="title"/>
          </p:nvPr>
        </p:nvSpPr>
        <p:spPr>
          <a:xfrm>
            <a:off x="267419" y="0"/>
            <a:ext cx="11086381" cy="758952"/>
          </a:xfrm>
        </p:spPr>
        <p:txBody>
          <a:bodyPr>
            <a:normAutofit/>
          </a:bodyPr>
          <a:lstStyle/>
          <a:p>
            <a:r>
              <a:rPr lang="en-US" dirty="0"/>
              <a:t>The paper’s Contribution to the Literature</a:t>
            </a:r>
          </a:p>
        </p:txBody>
      </p:sp>
      <p:sp>
        <p:nvSpPr>
          <p:cNvPr id="3" name="Content Placeholder 2">
            <a:extLst>
              <a:ext uri="{FF2B5EF4-FFF2-40B4-BE49-F238E27FC236}">
                <a16:creationId xmlns:a16="http://schemas.microsoft.com/office/drawing/2014/main" id="{3E5083A8-AA26-68FC-4B5C-D99CDD24D8FE}"/>
              </a:ext>
            </a:extLst>
          </p:cNvPr>
          <p:cNvSpPr>
            <a:spLocks noGrp="1"/>
          </p:cNvSpPr>
          <p:nvPr>
            <p:ph idx="1"/>
          </p:nvPr>
        </p:nvSpPr>
        <p:spPr>
          <a:xfrm>
            <a:off x="146304" y="950976"/>
            <a:ext cx="11850624" cy="5907024"/>
          </a:xfrm>
        </p:spPr>
        <p:txBody>
          <a:bodyPr>
            <a:normAutofit lnSpcReduction="10000"/>
          </a:bodyPr>
          <a:lstStyle/>
          <a:p>
            <a:pPr marL="342900" indent="-342900" algn="just">
              <a:lnSpc>
                <a:spcPct val="107000"/>
              </a:lnSpc>
              <a:spcBef>
                <a:spcPts val="0"/>
              </a:spcBef>
              <a:spcAft>
                <a:spcPts val="800"/>
              </a:spcAft>
              <a:buFont typeface="Wingdings" panose="05000000000000000000" pitchFamily="2" charset="2"/>
              <a:buChar char="q"/>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study contributes to the ongoing debate by exploring the connection between human capital accumulation and economic growth in general and how South Sudan has been faring relative to her peers from 2015-present. </a:t>
            </a:r>
          </a:p>
          <a:p>
            <a:pPr marL="342900" indent="-342900" algn="just">
              <a:lnSpc>
                <a:spcPct val="107000"/>
              </a:lnSpc>
              <a:spcBef>
                <a:spcPts val="0"/>
              </a:spcBef>
              <a:spcAft>
                <a:spcPts val="800"/>
              </a:spcAft>
              <a:buFont typeface="Wingdings" panose="05000000000000000000" pitchFamily="2" charset="2"/>
              <a:buChar char="q"/>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0"/>
              </a:spcBef>
              <a:spcAft>
                <a:spcPts val="800"/>
              </a:spcAft>
              <a:buFont typeface="Wingdings" panose="05000000000000000000" pitchFamily="2" charset="2"/>
              <a:buChar char="q"/>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The paper finds</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that South Sudan lags peers when it comes to actual spending on education and health. Acute challenges facing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human capital formation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sectors include inadequate funding, poor facilities such as dilapidated classrooms &amp; jam-packed wards,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poor incentives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to professionals, ill-equipped teachers; and other limiting social norms such as early or forced marriages. </a:t>
            </a:r>
          </a:p>
          <a:p>
            <a:pPr marL="342900" indent="-342900" algn="just">
              <a:lnSpc>
                <a:spcPct val="107000"/>
              </a:lnSpc>
              <a:spcBef>
                <a:spcPts val="0"/>
              </a:spcBef>
              <a:spcAft>
                <a:spcPts val="800"/>
              </a:spcAft>
              <a:buFont typeface="Wingdings" panose="05000000000000000000" pitchFamily="2" charset="2"/>
              <a:buChar char="q"/>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0"/>
              </a:spcBef>
              <a:spcAft>
                <a:spcPts val="800"/>
              </a:spcAft>
              <a:buFont typeface="Wingdings" panose="05000000000000000000" pitchFamily="2" charset="2"/>
              <a:buChar char="q"/>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paper, therefore, validates the view that South Sudan spends less on human capital and relegates more of the latter role to development partners.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51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D46B-9639-A789-A193-6EA5726C20CC}"/>
              </a:ext>
            </a:extLst>
          </p:cNvPr>
          <p:cNvSpPr>
            <a:spLocks noGrp="1"/>
          </p:cNvSpPr>
          <p:nvPr>
            <p:ph type="title"/>
          </p:nvPr>
        </p:nvSpPr>
        <p:spPr>
          <a:xfrm>
            <a:off x="4434840" y="128017"/>
            <a:ext cx="7196328" cy="795527"/>
          </a:xfrm>
        </p:spPr>
        <p:txBody>
          <a:bodyPr>
            <a:normAutofit/>
          </a:bodyPr>
          <a:lstStyle/>
          <a:p>
            <a:r>
              <a:rPr lang="en-US" sz="3400" b="1" dirty="0"/>
              <a:t>Literature: Theoretical Literature</a:t>
            </a:r>
          </a:p>
        </p:txBody>
      </p:sp>
      <p:sp>
        <p:nvSpPr>
          <p:cNvPr id="3" name="Content Placeholder 2">
            <a:extLst>
              <a:ext uri="{FF2B5EF4-FFF2-40B4-BE49-F238E27FC236}">
                <a16:creationId xmlns:a16="http://schemas.microsoft.com/office/drawing/2014/main" id="{3FE2C558-D007-45A3-B104-9BF1740475C0}"/>
              </a:ext>
            </a:extLst>
          </p:cNvPr>
          <p:cNvSpPr>
            <a:spLocks noGrp="1"/>
          </p:cNvSpPr>
          <p:nvPr>
            <p:ph idx="1"/>
          </p:nvPr>
        </p:nvSpPr>
        <p:spPr>
          <a:xfrm>
            <a:off x="4434840" y="1024128"/>
            <a:ext cx="7379208" cy="5907024"/>
          </a:xfrm>
        </p:spPr>
        <p:txBody>
          <a:bodyPr>
            <a:noAutofit/>
          </a:bodyPr>
          <a:lstStyle/>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Consider two production functions (modelled as cobb-Douglas productions)</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Solow Growth Model</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Romer or Endogenous Growth Model</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Key Variables include: </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Labor (L)</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Capital (K)</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Technology (A)</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Population Growth (g)</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Depreciation (d)</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National Income (Y)</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Savings Rate (s); and Investment (I)</a:t>
            </a:r>
          </a:p>
        </p:txBody>
      </p:sp>
      <p:pic>
        <p:nvPicPr>
          <p:cNvPr id="5" name="Picture 4" descr="Graphs and plots layered on a blue digital screen">
            <a:extLst>
              <a:ext uri="{FF2B5EF4-FFF2-40B4-BE49-F238E27FC236}">
                <a16:creationId xmlns:a16="http://schemas.microsoft.com/office/drawing/2014/main" id="{6FC6A1E6-55F7-0138-A115-3693E9CB7252}"/>
              </a:ext>
            </a:extLst>
          </p:cNvPr>
          <p:cNvPicPr>
            <a:picLocks noChangeAspect="1"/>
          </p:cNvPicPr>
          <p:nvPr/>
        </p:nvPicPr>
        <p:blipFill rotWithShape="1">
          <a:blip r:embed="rId2"/>
          <a:srcRect l="15041" r="18305"/>
          <a:stretch/>
        </p:blipFill>
        <p:spPr>
          <a:xfrm>
            <a:off x="21" y="10"/>
            <a:ext cx="4215364" cy="6857990"/>
          </a:xfrm>
          <a:prstGeom prst="rect">
            <a:avLst/>
          </a:prstGeom>
        </p:spPr>
      </p:pic>
    </p:spTree>
    <p:extLst>
      <p:ext uri="{BB962C8B-B14F-4D97-AF65-F5344CB8AC3E}">
        <p14:creationId xmlns:p14="http://schemas.microsoft.com/office/powerpoint/2010/main" val="163213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D3D1-A7D6-6DBA-AB49-B3FC36CC619A}"/>
              </a:ext>
            </a:extLst>
          </p:cNvPr>
          <p:cNvSpPr>
            <a:spLocks noGrp="1"/>
          </p:cNvSpPr>
          <p:nvPr>
            <p:ph type="ctrTitle"/>
          </p:nvPr>
        </p:nvSpPr>
        <p:spPr>
          <a:xfrm>
            <a:off x="6483096" y="228600"/>
            <a:ext cx="5021516" cy="788373"/>
          </a:xfrm>
        </p:spPr>
        <p:txBody>
          <a:bodyPr vert="horz" lIns="91440" tIns="45720" rIns="91440" bIns="45720" rtlCol="0" anchor="t">
            <a:normAutofit/>
          </a:bodyPr>
          <a:lstStyle/>
          <a:p>
            <a:r>
              <a:rPr lang="en-US" sz="3600" dirty="0"/>
              <a:t>Solow Model</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71DD067B-0101-1643-A65B-BE9BF6F04F8B}"/>
                  </a:ext>
                </a:extLst>
              </p:cNvPr>
              <p:cNvSpPr>
                <a:spLocks noGrp="1"/>
              </p:cNvSpPr>
              <p:nvPr>
                <p:ph type="subTitle" idx="1"/>
              </p:nvPr>
            </p:nvSpPr>
            <p:spPr>
              <a:xfrm>
                <a:off x="2971800" y="960829"/>
                <a:ext cx="9091591" cy="5740687"/>
              </a:xfrm>
            </p:spPr>
            <p:txBody>
              <a:bodyPr vert="horz" lIns="91440" tIns="45720" rIns="91440" bIns="45720" rtlCol="0">
                <a:normAutofit/>
              </a:bodyPr>
              <a:lstStyle/>
              <a:p>
                <a:pPr marL="342900" marR="0" indent="-342900" algn="l">
                  <a:lnSpc>
                    <a:spcPct val="90000"/>
                  </a:lnSpc>
                  <a:buFont typeface="Wingdings" panose="05000000000000000000" pitchFamily="2" charset="2"/>
                  <a:buChar char="q"/>
                </a:pPr>
                <a:r>
                  <a:rPr lang="en-US" sz="2400" dirty="0">
                    <a:solidFill>
                      <a:schemeClr val="tx1">
                        <a:lumMod val="75000"/>
                        <a:lumOff val="25000"/>
                      </a:schemeClr>
                    </a:solidFill>
                  </a:rPr>
                  <a:t>It is an exogenous model, considered </a:t>
                </a:r>
                <a:r>
                  <a:rPr lang="en-US" sz="2400" dirty="0">
                    <a:solidFill>
                      <a:schemeClr val="tx1">
                        <a:lumMod val="75000"/>
                        <a:lumOff val="25000"/>
                      </a:schemeClr>
                    </a:solidFill>
                    <a:effectLst/>
                  </a:rPr>
                  <a:t> as the neoclassical workhorse. It simplifying assumptions, include the proportional population growth rate and a production function that takes coefficient of adjustment (a) as given. </a:t>
                </a:r>
              </a:p>
              <a:p>
                <a:pPr marL="342900" marR="0" indent="-342900" algn="l">
                  <a:lnSpc>
                    <a:spcPct val="90000"/>
                  </a:lnSpc>
                  <a:buFont typeface="Wingdings" panose="05000000000000000000" pitchFamily="2" charset="2"/>
                  <a:buChar char="q"/>
                </a:pPr>
                <a:endParaRPr lang="en-US" sz="2400" dirty="0">
                  <a:solidFill>
                    <a:schemeClr val="tx1">
                      <a:lumMod val="75000"/>
                      <a:lumOff val="25000"/>
                    </a:schemeClr>
                  </a:solidFill>
                  <a:effectLst/>
                </a:endParaRPr>
              </a:p>
              <a:p>
                <a:pPr marL="342900" marR="0" indent="-342900" algn="l">
                  <a:lnSpc>
                    <a:spcPct val="90000"/>
                  </a:lnSpc>
                  <a:buFont typeface="Wingdings" panose="05000000000000000000" pitchFamily="2" charset="2"/>
                  <a:buChar char="q"/>
                </a:pPr>
                <a:r>
                  <a:rPr lang="en-US" sz="2400" dirty="0">
                    <a:solidFill>
                      <a:schemeClr val="tx1">
                        <a:lumMod val="75000"/>
                        <a:lumOff val="25000"/>
                      </a:schemeClr>
                    </a:solidFill>
                    <a:effectLst/>
                  </a:rPr>
                  <a:t>The model assumes constant returns to scale, indicating that if inputs double, then output also doubles. This </a:t>
                </a:r>
                <a:r>
                  <a:rPr lang="en-US" sz="2400" dirty="0">
                    <a:solidFill>
                      <a:schemeClr val="tx1">
                        <a:lumMod val="75000"/>
                        <a:lumOff val="25000"/>
                      </a:schemeClr>
                    </a:solidFill>
                  </a:rPr>
                  <a:t>leads </a:t>
                </a:r>
                <a:r>
                  <a:rPr lang="en-US" sz="2400" dirty="0">
                    <a:solidFill>
                      <a:schemeClr val="tx1">
                        <a:lumMod val="75000"/>
                        <a:lumOff val="25000"/>
                      </a:schemeClr>
                    </a:solidFill>
                    <a:effectLst/>
                  </a:rPr>
                  <a:t>to a focus on output per worker and capital per worker. </a:t>
                </a:r>
                <a:endParaRPr lang="en-US" sz="2400" dirty="0">
                  <a:solidFill>
                    <a:schemeClr val="tx1">
                      <a:lumMod val="75000"/>
                      <a:lumOff val="25000"/>
                    </a:schemeClr>
                  </a:solidFill>
                </a:endParaRPr>
              </a:p>
              <a:p>
                <a:pPr marL="342900" marR="0" indent="-342900" algn="l">
                  <a:lnSpc>
                    <a:spcPct val="90000"/>
                  </a:lnSpc>
                  <a:buFont typeface="Wingdings" panose="05000000000000000000" pitchFamily="2" charset="2"/>
                  <a:buChar char="q"/>
                </a:pPr>
                <a:endParaRPr lang="en-US" sz="2400" dirty="0">
                  <a:solidFill>
                    <a:schemeClr val="tx1">
                      <a:lumMod val="75000"/>
                      <a:lumOff val="25000"/>
                    </a:schemeClr>
                  </a:solidFill>
                  <a:effectLst/>
                </a:endParaRPr>
              </a:p>
              <a:p>
                <a:pPr marL="342900" marR="0" indent="-342900" algn="l">
                  <a:lnSpc>
                    <a:spcPct val="90000"/>
                  </a:lnSpc>
                  <a:buFont typeface="Wingdings" panose="05000000000000000000" pitchFamily="2" charset="2"/>
                  <a:buChar char="q"/>
                </a:pPr>
                <a:endParaRPr lang="en-US" sz="2400" dirty="0">
                  <a:solidFill>
                    <a:schemeClr val="tx1">
                      <a:lumMod val="75000"/>
                      <a:lumOff val="25000"/>
                    </a:schemeClr>
                  </a:solidFill>
                </a:endParaRPr>
              </a:p>
              <a:p>
                <a:pPr marL="342900" marR="0" indent="-342900" algn="l">
                  <a:lnSpc>
                    <a:spcPct val="90000"/>
                  </a:lnSpc>
                  <a:buFont typeface="Wingdings" panose="05000000000000000000" pitchFamily="2" charset="2"/>
                  <a:buChar char="q"/>
                </a:pPr>
                <a:r>
                  <a:rPr lang="en-US" sz="2400" dirty="0">
                    <a:solidFill>
                      <a:schemeClr val="tx1">
                        <a:lumMod val="75000"/>
                        <a:lumOff val="25000"/>
                      </a:schemeClr>
                    </a:solidFill>
                  </a:rPr>
                  <a:t>The </a:t>
                </a:r>
                <a:r>
                  <a:rPr lang="en-US" sz="2400" dirty="0">
                    <a:solidFill>
                      <a:schemeClr val="tx1">
                        <a:lumMod val="75000"/>
                        <a:lumOff val="25000"/>
                      </a:schemeClr>
                    </a:solidFill>
                    <a:effectLst/>
                  </a:rPr>
                  <a:t>model links the current capital stock (K), future capital stock (K prime or K’), the rate of capital depreciation (</a:t>
                </a:r>
                <a14:m>
                  <m:oMath xmlns:m="http://schemas.openxmlformats.org/officeDocument/2006/math">
                    <m:r>
                      <a:rPr lang="en-US" sz="2400" i="1">
                        <a:solidFill>
                          <a:schemeClr val="tx1">
                            <a:lumMod val="75000"/>
                            <a:lumOff val="25000"/>
                          </a:schemeClr>
                        </a:solidFill>
                        <a:effectLst/>
                        <a:latin typeface="Cambria Math" panose="02040503050406030204" pitchFamily="18" charset="0"/>
                      </a:rPr>
                      <m:t>𝛿</m:t>
                    </m:r>
                  </m:oMath>
                </a14:m>
                <a:r>
                  <a:rPr lang="en-US" sz="2400" dirty="0">
                    <a:solidFill>
                      <a:schemeClr val="tx1">
                        <a:lumMod val="75000"/>
                        <a:lumOff val="25000"/>
                      </a:schemeClr>
                    </a:solidFill>
                    <a:effectLst/>
                  </a:rPr>
                  <a:t>), and prevailing level of capital investment (represented by I) via capital accumulation equation, with </a:t>
                </a:r>
                <a:r>
                  <a:rPr lang="en-US" sz="2400" dirty="0">
                    <a:solidFill>
                      <a:schemeClr val="tx1">
                        <a:lumMod val="75000"/>
                        <a:lumOff val="25000"/>
                      </a:schemeClr>
                    </a:solidFill>
                  </a:rPr>
                  <a:t>K’= K(1- δ) + I. </a:t>
                </a:r>
                <a:endParaRPr lang="en-US" sz="2400" dirty="0">
                  <a:solidFill>
                    <a:schemeClr val="tx1">
                      <a:lumMod val="75000"/>
                      <a:lumOff val="25000"/>
                    </a:schemeClr>
                  </a:solidFill>
                  <a:effectLst/>
                </a:endParaRPr>
              </a:p>
              <a:p>
                <a:pPr>
                  <a:lnSpc>
                    <a:spcPct val="90000"/>
                  </a:lnSpc>
                  <a:buFont typeface="Wingdings 3" charset="2"/>
                  <a:buChar char=""/>
                </a:pPr>
                <a:endParaRPr lang="en-US" sz="1300" dirty="0">
                  <a:solidFill>
                    <a:schemeClr val="tx1">
                      <a:lumMod val="75000"/>
                      <a:lumOff val="25000"/>
                    </a:schemeClr>
                  </a:solidFill>
                </a:endParaRPr>
              </a:p>
            </p:txBody>
          </p:sp>
        </mc:Choice>
        <mc:Fallback xmlns="">
          <p:sp>
            <p:nvSpPr>
              <p:cNvPr id="3" name="Subtitle 2">
                <a:extLst>
                  <a:ext uri="{FF2B5EF4-FFF2-40B4-BE49-F238E27FC236}">
                    <a16:creationId xmlns:a16="http://schemas.microsoft.com/office/drawing/2014/main" id="{71DD067B-0101-1643-A65B-BE9BF6F04F8B}"/>
                  </a:ext>
                </a:extLst>
              </p:cNvPr>
              <p:cNvSpPr>
                <a:spLocks noGrp="1" noRot="1" noChangeAspect="1" noMove="1" noResize="1" noEditPoints="1" noAdjustHandles="1" noChangeArrowheads="1" noChangeShapeType="1" noTextEdit="1"/>
              </p:cNvSpPr>
              <p:nvPr>
                <p:ph type="subTitle" idx="1"/>
              </p:nvPr>
            </p:nvSpPr>
            <p:spPr>
              <a:xfrm>
                <a:off x="2971800" y="960829"/>
                <a:ext cx="9091591" cy="5740687"/>
              </a:xfrm>
              <a:blipFill>
                <a:blip r:embed="rId2"/>
                <a:stretch>
                  <a:fillRect l="-939" t="-1488" r="-1878"/>
                </a:stretch>
              </a:blipFill>
            </p:spPr>
            <p:txBody>
              <a:bodyPr/>
              <a:lstStyle/>
              <a:p>
                <a:r>
                  <a:rPr lang="en-US">
                    <a:noFill/>
                  </a:rPr>
                  <a:t> </a:t>
                </a:r>
              </a:p>
            </p:txBody>
          </p:sp>
        </mc:Fallback>
      </mc:AlternateContent>
      <p:pic>
        <p:nvPicPr>
          <p:cNvPr id="117" name="Picture 4" descr="A close-up of a network&#10;&#10;Description automatically generated">
            <a:extLst>
              <a:ext uri="{FF2B5EF4-FFF2-40B4-BE49-F238E27FC236}">
                <a16:creationId xmlns:a16="http://schemas.microsoft.com/office/drawing/2014/main" id="{AA708FA0-A981-2D54-1292-0F4F8FD556FE}"/>
              </a:ext>
            </a:extLst>
          </p:cNvPr>
          <p:cNvPicPr>
            <a:picLocks noChangeAspect="1"/>
          </p:cNvPicPr>
          <p:nvPr/>
        </p:nvPicPr>
        <p:blipFill rotWithShape="1">
          <a:blip r:embed="rId3"/>
          <a:srcRect l="37000" r="8510" b="-1"/>
          <a:stretch/>
        </p:blipFill>
        <p:spPr>
          <a:xfrm>
            <a:off x="-1555" y="1731"/>
            <a:ext cx="2699035" cy="6858000"/>
          </a:xfrm>
          <a:prstGeom prst="rect">
            <a:avLst/>
          </a:prstGeom>
        </p:spPr>
      </p:pic>
    </p:spTree>
    <p:extLst>
      <p:ext uri="{BB962C8B-B14F-4D97-AF65-F5344CB8AC3E}">
        <p14:creationId xmlns:p14="http://schemas.microsoft.com/office/powerpoint/2010/main" val="136667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7DCC-8408-208C-04A8-EA030A55F8E7}"/>
              </a:ext>
            </a:extLst>
          </p:cNvPr>
          <p:cNvSpPr>
            <a:spLocks noGrp="1"/>
          </p:cNvSpPr>
          <p:nvPr>
            <p:ph type="title"/>
          </p:nvPr>
        </p:nvSpPr>
        <p:spPr>
          <a:xfrm>
            <a:off x="838200" y="365125"/>
            <a:ext cx="10515600" cy="885705"/>
          </a:xfrm>
        </p:spPr>
        <p:txBody>
          <a:bodyPr>
            <a:normAutofit/>
          </a:bodyPr>
          <a:lstStyle/>
          <a:p>
            <a:r>
              <a:rPr lang="en-US" dirty="0"/>
              <a:t>Solow Model Setup</a:t>
            </a:r>
          </a:p>
        </p:txBody>
      </p:sp>
      <p:sp>
        <p:nvSpPr>
          <p:cNvPr id="3" name="Content Placeholder 2">
            <a:extLst>
              <a:ext uri="{FF2B5EF4-FFF2-40B4-BE49-F238E27FC236}">
                <a16:creationId xmlns:a16="http://schemas.microsoft.com/office/drawing/2014/main" id="{A7A9B9B2-12D1-B77C-7756-A2F6FE5265BA}"/>
              </a:ext>
            </a:extLst>
          </p:cNvPr>
          <p:cNvSpPr>
            <a:spLocks noGrp="1"/>
          </p:cNvSpPr>
          <p:nvPr>
            <p:ph idx="1"/>
          </p:nvPr>
        </p:nvSpPr>
        <p:spPr>
          <a:xfrm>
            <a:off x="379562" y="1250830"/>
            <a:ext cx="11356718" cy="5382883"/>
          </a:xfrm>
        </p:spPr>
        <p:txBody>
          <a:bodyPr>
            <a:noAutofit/>
          </a:bodyPr>
          <a:lstStyle/>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Linking all variables, the production function (f) can be constructed as follows:  </a:t>
            </a:r>
          </a:p>
          <a:p>
            <a:pPr marL="0" indent="0">
              <a:buNone/>
            </a:pPr>
            <a:r>
              <a:rPr lang="en-US" sz="2000" dirty="0">
                <a:latin typeface="Times New Roman" panose="02020603050405020304" pitchFamily="18" charset="0"/>
                <a:cs typeface="Times New Roman" panose="02020603050405020304" pitchFamily="18" charset="0"/>
              </a:rPr>
              <a:t>Y =af(K, L)= </a:t>
            </a:r>
            <a:r>
              <a:rPr lang="en-US" sz="2000" dirty="0">
                <a:effectLst/>
                <a:latin typeface="Times New Roman" panose="02020603050405020304" pitchFamily="18" charset="0"/>
                <a:ea typeface="Calibri" panose="020F0502020204030204" pitchFamily="34" charset="0"/>
              </a:rPr>
              <a:t>aK</a:t>
            </a:r>
            <a:r>
              <a:rPr lang="en-US" sz="2000" baseline="30000" dirty="0">
                <a:effectLst/>
                <a:latin typeface="Times New Roman" panose="02020603050405020304" pitchFamily="18" charset="0"/>
                <a:ea typeface="Calibri" panose="020F0502020204030204" pitchFamily="34" charset="0"/>
              </a:rPr>
              <a:t>b</a:t>
            </a:r>
            <a:r>
              <a:rPr lang="en-US" sz="2000" dirty="0">
                <a:effectLst/>
                <a:latin typeface="Times New Roman" panose="02020603050405020304" pitchFamily="18" charset="0"/>
                <a:ea typeface="Calibri" panose="020F0502020204030204" pitchFamily="34" charset="0"/>
              </a:rPr>
              <a:t>L</a:t>
            </a:r>
            <a:r>
              <a:rPr lang="en-US" sz="2000" baseline="30000" dirty="0">
                <a:effectLst/>
                <a:latin typeface="Times New Roman" panose="02020603050405020304" pitchFamily="18" charset="0"/>
                <a:ea typeface="Calibri" panose="020F0502020204030204" pitchFamily="34" charset="0"/>
              </a:rPr>
              <a:t>1-b</a:t>
            </a:r>
            <a:r>
              <a:rPr lang="en-US" sz="2000" dirty="0">
                <a:latin typeface="Times New Roman" panose="02020603050405020304" pitchFamily="18" charset="0"/>
                <a:cs typeface="Times New Roman" panose="02020603050405020304" pitchFamily="18" charset="0"/>
              </a:rPr>
              <a:t>, where 0 &lt; b &lt; 1                                                                                        (1) </a:t>
            </a:r>
          </a:p>
          <a:p>
            <a:pPr marL="0" indent="0">
              <a:buNone/>
            </a:pPr>
            <a:r>
              <a:rPr lang="en-US" sz="2000" dirty="0">
                <a:latin typeface="Times New Roman" panose="02020603050405020304" pitchFamily="18" charset="0"/>
                <a:cs typeface="Times New Roman" panose="02020603050405020304" pitchFamily="18" charset="0"/>
              </a:rPr>
              <a:t>Assuming that firms are price-takers, the coefficient b represents the share of income that capital receives while 1-b is what labor receives. Dividing through by L, output per worker becomes: </a:t>
            </a:r>
          </a:p>
          <a:p>
            <a:pPr marL="0" indent="0">
              <a:buNone/>
            </a:pPr>
            <a:r>
              <a:rPr lang="en-US" sz="2000" dirty="0">
                <a:latin typeface="Times New Roman" panose="02020603050405020304" pitchFamily="18" charset="0"/>
                <a:cs typeface="Times New Roman" panose="02020603050405020304" pitchFamily="18" charset="0"/>
              </a:rPr>
              <a:t>y =  </a:t>
            </a:r>
            <a:r>
              <a:rPr lang="en-US" sz="1800" dirty="0" err="1">
                <a:effectLst/>
                <a:latin typeface="Times New Roman" panose="02020603050405020304" pitchFamily="18" charset="0"/>
                <a:ea typeface="Calibri" panose="020F0502020204030204" pitchFamily="34" charset="0"/>
              </a:rPr>
              <a:t>ak</a:t>
            </a:r>
            <a:r>
              <a:rPr lang="en-US" sz="1800" baseline="30000" dirty="0" err="1">
                <a:effectLst/>
                <a:latin typeface="Times New Roman" panose="02020603050405020304" pitchFamily="18" charset="0"/>
                <a:ea typeface="Calibri" panose="020F0502020204030204" pitchFamily="34" charset="0"/>
              </a:rPr>
              <a:t>b</a:t>
            </a:r>
            <a:r>
              <a:rPr lang="en-US" sz="2000" dirty="0">
                <a:latin typeface="Times New Roman" panose="02020603050405020304" pitchFamily="18" charset="0"/>
                <a:cs typeface="Times New Roman" panose="02020603050405020304" pitchFamily="18" charset="0"/>
              </a:rPr>
              <a:t>, noting that y = Y/L (output per worker and k = K/L (capital stock per worker)             (2)</a:t>
            </a:r>
          </a:p>
          <a:p>
            <a:pPr marL="0" indent="0">
              <a:buNone/>
            </a:pPr>
            <a:r>
              <a:rPr lang="en-US" sz="2000" dirty="0">
                <a:latin typeface="Times New Roman" panose="02020603050405020304" pitchFamily="18" charset="0"/>
                <a:cs typeface="Times New Roman" panose="02020603050405020304" pitchFamily="18" charset="0"/>
              </a:rPr>
              <a:t>Letting C denote consumption; S for savings; and I for investment, the competitive equilibrium assumption indicates that income-expenditure identity must hold, as equilibrium condition:                                                              </a:t>
            </a:r>
          </a:p>
          <a:p>
            <a:pPr marL="0" indent="0">
              <a:buNone/>
            </a:pPr>
            <a:r>
              <a:rPr lang="en-US" sz="2000" dirty="0">
                <a:latin typeface="Times New Roman" panose="02020603050405020304" pitchFamily="18" charset="0"/>
                <a:cs typeface="Times New Roman" panose="02020603050405020304" pitchFamily="18" charset="0"/>
              </a:rPr>
              <a:t>Y = C + I                                                                                                                                        (3)</a:t>
            </a:r>
          </a:p>
          <a:p>
            <a:pPr marL="0" indent="0">
              <a:buNone/>
            </a:pPr>
            <a:r>
              <a:rPr lang="en-US" sz="2000" dirty="0">
                <a:latin typeface="Times New Roman" panose="02020603050405020304" pitchFamily="18" charset="0"/>
                <a:cs typeface="Times New Roman" panose="02020603050405020304" pitchFamily="18" charset="0"/>
              </a:rPr>
              <a:t>Analogously, the consumer’s budget constraint takes the following form: </a:t>
            </a:r>
          </a:p>
          <a:p>
            <a:pPr marL="0" indent="0">
              <a:buNone/>
            </a:pPr>
            <a:r>
              <a:rPr lang="en-US" sz="2000" dirty="0">
                <a:latin typeface="Times New Roman" panose="02020603050405020304" pitchFamily="18" charset="0"/>
                <a:cs typeface="Times New Roman" panose="02020603050405020304" pitchFamily="18" charset="0"/>
              </a:rPr>
              <a:t>Y = C + S                                                                                                                                      (4)</a:t>
            </a:r>
          </a:p>
          <a:p>
            <a:pPr marL="0" indent="0">
              <a:buNone/>
            </a:pPr>
            <a:r>
              <a:rPr lang="en-US" sz="2000" dirty="0">
                <a:latin typeface="Times New Roman" panose="02020603050405020304" pitchFamily="18" charset="0"/>
                <a:cs typeface="Times New Roman" panose="02020603050405020304" pitchFamily="18" charset="0"/>
              </a:rPr>
              <a:t>Therefore, in equilibrium, investment equals saving which is proportional to output:</a:t>
            </a:r>
          </a:p>
          <a:p>
            <a:pPr marL="0" indent="0">
              <a:buNone/>
            </a:pPr>
            <a:r>
              <a:rPr lang="en-US" sz="2000" dirty="0">
                <a:latin typeface="Times New Roman" panose="02020603050405020304" pitchFamily="18" charset="0"/>
                <a:cs typeface="Times New Roman" panose="02020603050405020304" pitchFamily="18" charset="0"/>
              </a:rPr>
              <a:t>I = S = sY                                                                                                                                      (5)</a:t>
            </a:r>
          </a:p>
        </p:txBody>
      </p:sp>
    </p:spTree>
    <p:extLst>
      <p:ext uri="{BB962C8B-B14F-4D97-AF65-F5344CB8AC3E}">
        <p14:creationId xmlns:p14="http://schemas.microsoft.com/office/powerpoint/2010/main" val="4134696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IMF Colors V2">
    <a:dk1>
      <a:srgbClr val="000000"/>
    </a:dk1>
    <a:lt1>
      <a:srgbClr val="FFFFFF"/>
    </a:lt1>
    <a:dk2>
      <a:srgbClr val="004C97"/>
    </a:dk2>
    <a:lt2>
      <a:srgbClr val="CAEDFE"/>
    </a:lt2>
    <a:accent1>
      <a:srgbClr val="009CDE"/>
    </a:accent1>
    <a:accent2>
      <a:srgbClr val="F2A900"/>
    </a:accent2>
    <a:accent3>
      <a:srgbClr val="8031A7"/>
    </a:accent3>
    <a:accent4>
      <a:srgbClr val="DA291C"/>
    </a:accent4>
    <a:accent5>
      <a:srgbClr val="78BE20"/>
    </a:accent5>
    <a:accent6>
      <a:srgbClr val="FF8200"/>
    </a:accent6>
    <a:hlink>
      <a:srgbClr val="009CD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5027</TotalTime>
  <Words>3044</Words>
  <Application>Microsoft Office PowerPoint</Application>
  <PresentationFormat>Widescreen</PresentationFormat>
  <Paragraphs>484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Cambria Math</vt:lpstr>
      <vt:lpstr>Century Gothic</vt:lpstr>
      <vt:lpstr>Times New Roman</vt:lpstr>
      <vt:lpstr>Wingdings</vt:lpstr>
      <vt:lpstr>Wingdings 3</vt:lpstr>
      <vt:lpstr>Wisp</vt:lpstr>
      <vt:lpstr>The Criticality of Human Capital in Economic Growth: A Review of Theory and Evidence</vt:lpstr>
      <vt:lpstr>    Presentational Contour</vt:lpstr>
      <vt:lpstr>Introduction</vt:lpstr>
      <vt:lpstr>Introduction continued</vt:lpstr>
      <vt:lpstr>Research Questions</vt:lpstr>
      <vt:lpstr>The paper’s Contribution to the Literature</vt:lpstr>
      <vt:lpstr>Literature: Theoretical Literature</vt:lpstr>
      <vt:lpstr>Solow Model</vt:lpstr>
      <vt:lpstr>Solow Model Setup</vt:lpstr>
      <vt:lpstr>Solow Model continued</vt:lpstr>
      <vt:lpstr>Implications of the Solow Model</vt:lpstr>
      <vt:lpstr>Romer or Standard Endogenous Model</vt:lpstr>
      <vt:lpstr>Endogenous Model continued</vt:lpstr>
      <vt:lpstr>Empirical Literature</vt:lpstr>
      <vt:lpstr>Empirical Literature</vt:lpstr>
      <vt:lpstr>Methodology and Data Sources </vt:lpstr>
      <vt:lpstr>  Research Findings</vt:lpstr>
      <vt:lpstr>Research Findings Continued </vt:lpstr>
      <vt:lpstr>For Illustrations Figure 1: Public Expenditure on Human Capital, 2006-2023 (A % of overall public spending) </vt:lpstr>
      <vt:lpstr>Table 1: Adjusted Savings: Education Expenditure, as Percent of GNI, 2015-2021 </vt:lpstr>
      <vt:lpstr>  Table 2: Select SSA and South Sudan Human Capital Index, 2015-2020 </vt:lpstr>
      <vt:lpstr>Table 3: Comparative Literacy Rates for Adult Total, Percent of People Ages 15 and Above </vt:lpstr>
      <vt:lpstr>Table 4: Domestic General Government Health Expenditure, as Percent of Current Health Expenditure, 2015-2020   </vt:lpstr>
      <vt:lpstr>How Select Countries Prioritize Investments in Human Capital and Lessons</vt:lpstr>
      <vt:lpstr>Policy Options Enhance to Human Capital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Criticality of Human Capital in Economic Growth: A Review of Theory and Evidence</dc:title>
  <dc:creator>James Garang</dc:creator>
  <cp:lastModifiedBy>James Garang</cp:lastModifiedBy>
  <cp:revision>2</cp:revision>
  <dcterms:created xsi:type="dcterms:W3CDTF">2023-08-31T09:12:53Z</dcterms:created>
  <dcterms:modified xsi:type="dcterms:W3CDTF">2023-09-06T08:19:21Z</dcterms:modified>
</cp:coreProperties>
</file>