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25"/>
  </p:notesMasterIdLst>
  <p:handoutMasterIdLst>
    <p:handoutMasterId r:id="rId26"/>
  </p:handoutMasterIdLst>
  <p:sldIdLst>
    <p:sldId id="256" r:id="rId2"/>
    <p:sldId id="259" r:id="rId3"/>
    <p:sldId id="260" r:id="rId4"/>
    <p:sldId id="261" r:id="rId5"/>
    <p:sldId id="262" r:id="rId6"/>
    <p:sldId id="263" r:id="rId7"/>
    <p:sldId id="278" r:id="rId8"/>
    <p:sldId id="264" r:id="rId9"/>
    <p:sldId id="265" r:id="rId10"/>
    <p:sldId id="266" r:id="rId11"/>
    <p:sldId id="267" r:id="rId12"/>
    <p:sldId id="268" r:id="rId13"/>
    <p:sldId id="269" r:id="rId14"/>
    <p:sldId id="270" r:id="rId15"/>
    <p:sldId id="271" r:id="rId16"/>
    <p:sldId id="272" r:id="rId17"/>
    <p:sldId id="273" r:id="rId18"/>
    <p:sldId id="279" r:id="rId19"/>
    <p:sldId id="274" r:id="rId20"/>
    <p:sldId id="275" r:id="rId21"/>
    <p:sldId id="276" r:id="rId22"/>
    <p:sldId id="277" r:id="rId23"/>
    <p:sldId id="25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2"/>
    <p:restoredTop sz="94667"/>
  </p:normalViewPr>
  <p:slideViewPr>
    <p:cSldViewPr snapToGrid="0" snapToObjects="1">
      <p:cViewPr varScale="1">
        <p:scale>
          <a:sx n="64" d="100"/>
          <a:sy n="64" d="100"/>
        </p:scale>
        <p:origin x="1674" y="72"/>
      </p:cViewPr>
      <p:guideLst/>
    </p:cSldViewPr>
  </p:slideViewPr>
  <p:notesTextViewPr>
    <p:cViewPr>
      <p:scale>
        <a:sx n="1" d="1"/>
        <a:sy n="1" d="1"/>
      </p:scale>
      <p:origin x="0" y="0"/>
    </p:cViewPr>
  </p:notesTextViewPr>
  <p:notesViewPr>
    <p:cSldViewPr snapToGrid="0" snapToObjects="1">
      <p:cViewPr varScale="1">
        <p:scale>
          <a:sx n="121" d="100"/>
          <a:sy n="121" d="100"/>
        </p:scale>
        <p:origin x="50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C94D5C-0B2D-7B43-B6A9-DF8481B5B1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4A3A1190-286A-FF46-9EBA-DEC6072585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FA799D-9E60-8348-9CA2-9330DDB5E79E}" type="datetimeFigureOut">
              <a:rPr lang="x-none" smtClean="0"/>
              <a:t>05/09/2023</a:t>
            </a:fld>
            <a:endParaRPr lang="x-none"/>
          </a:p>
        </p:txBody>
      </p:sp>
      <p:sp>
        <p:nvSpPr>
          <p:cNvPr id="4" name="Footer Placeholder 3">
            <a:extLst>
              <a:ext uri="{FF2B5EF4-FFF2-40B4-BE49-F238E27FC236}">
                <a16:creationId xmlns:a16="http://schemas.microsoft.com/office/drawing/2014/main" id="{57FF7B60-AD85-FF4C-A474-C068D8E655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EAC8856B-64F7-7444-97F4-9FC3AC2F0F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ED4D8B-9C34-2942-9804-745BD8E355A0}" type="slidenum">
              <a:rPr lang="x-none" smtClean="0"/>
              <a:t>‹#›</a:t>
            </a:fld>
            <a:endParaRPr lang="x-none"/>
          </a:p>
        </p:txBody>
      </p:sp>
    </p:spTree>
    <p:extLst>
      <p:ext uri="{BB962C8B-B14F-4D97-AF65-F5344CB8AC3E}">
        <p14:creationId xmlns:p14="http://schemas.microsoft.com/office/powerpoint/2010/main" val="1870471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99C3D-CDB3-6245-9E7E-CA55C0306DC8}" type="datetimeFigureOut">
              <a:rPr lang="x-none" smtClean="0"/>
              <a:t>05/09/2023</a:t>
            </a:fld>
            <a:endParaRPr lang="x-non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D95E7-6295-A049-A62D-82AC25432F5B}" type="slidenum">
              <a:rPr lang="x-none" smtClean="0"/>
              <a:t>‹#›</a:t>
            </a:fld>
            <a:endParaRPr lang="x-none"/>
          </a:p>
        </p:txBody>
      </p:sp>
    </p:spTree>
    <p:extLst>
      <p:ext uri="{BB962C8B-B14F-4D97-AF65-F5344CB8AC3E}">
        <p14:creationId xmlns:p14="http://schemas.microsoft.com/office/powerpoint/2010/main" val="79677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2154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9/5/2023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759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9/5/2023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513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890B-7BA7-1C4A-A486-C1D7BD09FA51}"/>
              </a:ext>
            </a:extLst>
          </p:cNvPr>
          <p:cNvSpPr>
            <a:spLocks noGrp="1"/>
          </p:cNvSpPr>
          <p:nvPr>
            <p:ph type="title"/>
          </p:nvPr>
        </p:nvSpPr>
        <p:spPr/>
        <p:txBody>
          <a:bodyPr/>
          <a:lstStyle/>
          <a:p>
            <a:r>
              <a:rPr lang="en-GB"/>
              <a:t>Click to edit Master title style</a:t>
            </a:r>
            <a:endParaRPr lang="x-none"/>
          </a:p>
        </p:txBody>
      </p:sp>
    </p:spTree>
    <p:extLst>
      <p:ext uri="{BB962C8B-B14F-4D97-AF65-F5344CB8AC3E}">
        <p14:creationId xmlns:p14="http://schemas.microsoft.com/office/powerpoint/2010/main" val="5257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87297"/>
          </a:xfrm>
        </p:spPr>
        <p:txBody>
          <a:bodyPr>
            <a:normAutofit/>
          </a:bodyPr>
          <a:lstStyle>
            <a:lvl1pPr>
              <a:defRPr sz="2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9/5/2023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1837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9/5/2023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380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9/5/2023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037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9/5/2023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329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9/5/2023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004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9/5/2023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113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9/5/2023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404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9/5/2023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596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6557154" cy="8598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47915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51" r:id="rId12"/>
  </p:sldLayoutIdLst>
  <p:txStyles>
    <p:title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8E21-F436-024F-A48B-BA76D3C70A52}"/>
              </a:ext>
            </a:extLst>
          </p:cNvPr>
          <p:cNvSpPr>
            <a:spLocks noGrp="1"/>
          </p:cNvSpPr>
          <p:nvPr>
            <p:ph type="ctrTitle"/>
          </p:nvPr>
        </p:nvSpPr>
        <p:spPr>
          <a:xfrm>
            <a:off x="711199" y="2048719"/>
            <a:ext cx="7472101" cy="1865659"/>
          </a:xfrm>
        </p:spPr>
        <p:txBody>
          <a:bodyPr>
            <a:noAutofit/>
          </a:bodyPr>
          <a:lstStyle/>
          <a:p>
            <a:pPr algn="l"/>
            <a:r>
              <a:rPr lang="en-US" sz="3200" dirty="0"/>
              <a:t>Challenges and Opportunities for Reforms of Non-Oil Revenues Administration in South Sudan </a:t>
            </a:r>
            <a:br>
              <a:rPr lang="en-US" sz="3200" dirty="0"/>
            </a:br>
            <a:endParaRPr lang="x-none" sz="30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5883753-FFAC-BB44-A11F-79AF8A8807A8}"/>
              </a:ext>
            </a:extLst>
          </p:cNvPr>
          <p:cNvSpPr>
            <a:spLocks noGrp="1"/>
          </p:cNvSpPr>
          <p:nvPr>
            <p:ph type="subTitle" idx="1"/>
          </p:nvPr>
        </p:nvSpPr>
        <p:spPr>
          <a:xfrm>
            <a:off x="711201" y="3914377"/>
            <a:ext cx="4845049" cy="1016437"/>
          </a:xfrm>
        </p:spPr>
        <p:txBody>
          <a:bodyPr>
            <a:normAutofit fontScale="85000" lnSpcReduction="10000"/>
          </a:bodyPr>
          <a:lstStyle/>
          <a:p>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Presentation at 1</a:t>
            </a:r>
            <a:r>
              <a:rPr lang="en-US"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St</a:t>
            </a: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National Economic Conference, </a:t>
            </a:r>
            <a:r>
              <a:rPr lang="en-US" b="1"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Radison</a:t>
            </a: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Blu, Juba</a:t>
            </a:r>
          </a:p>
          <a:p>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4-8 September 2</a:t>
            </a: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023</a:t>
            </a:r>
            <a:endParaRPr lang="x-non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ubtitle 2">
            <a:extLst>
              <a:ext uri="{FF2B5EF4-FFF2-40B4-BE49-F238E27FC236}">
                <a16:creationId xmlns:a16="http://schemas.microsoft.com/office/drawing/2014/main" id="{1DCDD30C-495D-D841-A2E5-12743F376EA7}"/>
              </a:ext>
            </a:extLst>
          </p:cNvPr>
          <p:cNvSpPr txBox="1">
            <a:spLocks/>
          </p:cNvSpPr>
          <p:nvPr/>
        </p:nvSpPr>
        <p:spPr>
          <a:xfrm>
            <a:off x="5556249" y="4930815"/>
            <a:ext cx="3240509" cy="1273216"/>
          </a:xfrm>
          <a:prstGeom prst="rect">
            <a:avLst/>
          </a:prstGeom>
        </p:spPr>
        <p:txBody>
          <a:bodyPr vert="horz" lIns="68580" tIns="34290" rIns="68580" bIns="3429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bg1"/>
                </a:solidFill>
              </a:rPr>
              <a:t>Adv. Gabriel Mading </a:t>
            </a:r>
            <a:r>
              <a:rPr lang="en-US" sz="2000" dirty="0" err="1">
                <a:solidFill>
                  <a:schemeClr val="bg1"/>
                </a:solidFill>
              </a:rPr>
              <a:t>Apach</a:t>
            </a:r>
            <a:r>
              <a:rPr lang="en-US" sz="2000" dirty="0">
                <a:solidFill>
                  <a:schemeClr val="bg1"/>
                </a:solidFill>
              </a:rPr>
              <a:t>,</a:t>
            </a:r>
          </a:p>
          <a:p>
            <a:r>
              <a:rPr lang="en-US" sz="2000" dirty="0">
                <a:solidFill>
                  <a:schemeClr val="bg1"/>
                </a:solidFill>
              </a:rPr>
              <a:t>LLM (International Trade &amp; Investment Law in Africa</a:t>
            </a:r>
          </a:p>
          <a:p>
            <a:r>
              <a:rPr lang="en-US" sz="2000" dirty="0">
                <a:solidFill>
                  <a:schemeClr val="bg1"/>
                </a:solidFill>
              </a:rPr>
              <a:t> and Prof John Akec </a:t>
            </a:r>
          </a:p>
          <a:p>
            <a:r>
              <a:rPr lang="en-US" sz="2000" dirty="0">
                <a:solidFill>
                  <a:schemeClr val="bg1"/>
                </a:solidFill>
              </a:rPr>
              <a:t>University of Juba</a:t>
            </a:r>
          </a:p>
        </p:txBody>
      </p:sp>
    </p:spTree>
    <p:extLst>
      <p:ext uri="{BB962C8B-B14F-4D97-AF65-F5344CB8AC3E}">
        <p14:creationId xmlns:p14="http://schemas.microsoft.com/office/powerpoint/2010/main" val="294522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Non-Oil Revenue…4</a:t>
            </a:r>
          </a:p>
        </p:txBody>
      </p:sp>
      <p:sp>
        <p:nvSpPr>
          <p:cNvPr id="3" name="Content Placeholder 2"/>
          <p:cNvSpPr>
            <a:spLocks noGrp="1"/>
          </p:cNvSpPr>
          <p:nvPr>
            <p:ph idx="1"/>
          </p:nvPr>
        </p:nvSpPr>
        <p:spPr/>
        <p:txBody>
          <a:bodyPr>
            <a:noAutofit/>
          </a:bodyPr>
          <a:lstStyle/>
          <a:p>
            <a:pPr marL="0" lvl="0" indent="0" algn="just">
              <a:lnSpc>
                <a:spcPct val="120000"/>
              </a:lnSpc>
              <a:spcAft>
                <a:spcPts val="800"/>
              </a:spcAft>
              <a:buNone/>
            </a:pPr>
            <a:r>
              <a:rPr lang="en-US" sz="2000" b="1" dirty="0">
                <a:latin typeface="Times New Roman" panose="02020603050405020304" pitchFamily="18" charset="0"/>
                <a:ea typeface="Calibri" panose="020F0502020204030204" pitchFamily="34" charset="0"/>
                <a:cs typeface="Times New Roman" panose="02020603050405020304" pitchFamily="18" charset="0"/>
              </a:rPr>
              <a:t>2. Tariffs: </a:t>
            </a:r>
            <a:r>
              <a:rPr lang="en-US" sz="2000" dirty="0">
                <a:latin typeface="Times New Roman" panose="02020603050405020304" pitchFamily="18" charset="0"/>
                <a:ea typeface="Calibri" panose="020F0502020204030204" pitchFamily="34" charset="0"/>
                <a:cs typeface="Times New Roman" panose="02020603050405020304" pitchFamily="18" charset="0"/>
              </a:rPr>
              <a:t>Charges on imported and exported commodities. It is a border measure as opposed to domestic taxes.</a:t>
            </a:r>
            <a:endParaRPr lang="x-none"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US" sz="2000" b="1" dirty="0">
                <a:latin typeface="Times New Roman" panose="02020603050405020304" pitchFamily="18" charset="0"/>
                <a:ea typeface="Calibri" panose="020F0502020204030204" pitchFamily="34" charset="0"/>
                <a:cs typeface="Times New Roman" panose="02020603050405020304" pitchFamily="18" charset="0"/>
              </a:rPr>
              <a:t>Rules of Origin </a:t>
            </a:r>
            <a:r>
              <a:rPr lang="en-AU" sz="2000" dirty="0">
                <a:solidFill>
                  <a:srgbClr val="800000"/>
                </a:solidFill>
                <a:latin typeface="Times New Roman" panose="02020603050405020304" pitchFamily="18" charset="0"/>
                <a:ea typeface="Yu Mincho" panose="020B0400000000000000" pitchFamily="18" charset="-128"/>
                <a:cs typeface="Times New Roman" panose="02020603050405020304" pitchFamily="18" charset="0"/>
              </a:rPr>
              <a:t>	</a:t>
            </a:r>
            <a:endParaRPr lang="x-none"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AU" sz="2000" dirty="0">
                <a:solidFill>
                  <a:srgbClr val="800000"/>
                </a:solidFill>
                <a:latin typeface="Times New Roman" panose="02020603050405020304" pitchFamily="18" charset="0"/>
                <a:ea typeface="Yu Mincho" panose="020B0400000000000000" pitchFamily="18" charset="-128"/>
                <a:cs typeface="Times New Roman" panose="02020603050405020304" pitchFamily="18" charset="0"/>
              </a:rPr>
              <a:t>Wholly Obtained in the FTA territory</a:t>
            </a:r>
          </a:p>
          <a:p>
            <a:pPr marL="0" indent="0" algn="just">
              <a:lnSpc>
                <a:spcPct val="120000"/>
              </a:lnSpc>
              <a:spcAft>
                <a:spcPts val="800"/>
              </a:spcAft>
              <a:buNone/>
            </a:pPr>
            <a:r>
              <a:rPr lang="en-AU" sz="2000" dirty="0">
                <a:solidFill>
                  <a:srgbClr val="800000"/>
                </a:solidFill>
                <a:latin typeface="Times New Roman" panose="02020603050405020304" pitchFamily="18" charset="0"/>
                <a:ea typeface="Yu Mincho" panose="020B0400000000000000" pitchFamily="18" charset="-128"/>
                <a:cs typeface="Times New Roman" panose="02020603050405020304" pitchFamily="18" charset="0"/>
              </a:rPr>
              <a:t> Examples</a:t>
            </a:r>
            <a:endParaRPr lang="x-none"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lnSpc>
                <a:spcPct val="120000"/>
              </a:lnSpc>
              <a:spcAft>
                <a:spcPts val="600"/>
              </a:spcAft>
              <a:buFont typeface="Wingdings" charset="2"/>
              <a:buChar char="Ø"/>
              <a:tabLst>
                <a:tab pos="360680" algn="l"/>
                <a:tab pos="894080" algn="l"/>
              </a:tabLst>
            </a:pPr>
            <a:r>
              <a:rPr lang="en-AU" sz="2000" dirty="0">
                <a:solidFill>
                  <a:srgbClr val="000080"/>
                </a:solidFill>
                <a:latin typeface="Times New Roman" panose="02020603050405020304" pitchFamily="18" charset="0"/>
                <a:ea typeface="Yu Mincho" panose="020B0400000000000000" pitchFamily="18" charset="-128"/>
                <a:cs typeface="Times New Roman" panose="02020603050405020304" pitchFamily="18" charset="0"/>
              </a:rPr>
              <a:t>Copper mined in Zambia</a:t>
            </a:r>
            <a:endParaRPr lang="x-none"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lnSpc>
                <a:spcPct val="120000"/>
              </a:lnSpc>
              <a:spcAft>
                <a:spcPts val="600"/>
              </a:spcAft>
              <a:buFont typeface="Wingdings" charset="2"/>
              <a:buChar char="Ø"/>
              <a:tabLst>
                <a:tab pos="360680" algn="l"/>
                <a:tab pos="894080" algn="l"/>
              </a:tabLst>
            </a:pPr>
            <a:r>
              <a:rPr lang="en-AU" sz="2000" dirty="0">
                <a:solidFill>
                  <a:srgbClr val="000080"/>
                </a:solidFill>
                <a:latin typeface="Times New Roman" panose="02020603050405020304" pitchFamily="18" charset="0"/>
                <a:ea typeface="Yu Mincho" panose="020B0400000000000000" pitchFamily="18" charset="-128"/>
                <a:cs typeface="Times New Roman" panose="02020603050405020304" pitchFamily="18" charset="0"/>
              </a:rPr>
              <a:t>Coconuts and bananas grown in Cape Verde</a:t>
            </a:r>
            <a:endParaRPr lang="x-none"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lnSpc>
                <a:spcPct val="120000"/>
              </a:lnSpc>
              <a:spcAft>
                <a:spcPts val="600"/>
              </a:spcAft>
              <a:buFont typeface="Wingdings" charset="2"/>
              <a:buChar char="Ø"/>
              <a:tabLst>
                <a:tab pos="360680" algn="l"/>
                <a:tab pos="894080" algn="l"/>
              </a:tabLst>
            </a:pPr>
            <a:r>
              <a:rPr lang="en-AU" sz="2000" dirty="0">
                <a:solidFill>
                  <a:srgbClr val="000080"/>
                </a:solidFill>
                <a:latin typeface="Times New Roman" panose="02020603050405020304" pitchFamily="18" charset="0"/>
                <a:ea typeface="Yu Mincho" panose="020B0400000000000000" pitchFamily="18" charset="-128"/>
                <a:cs typeface="Times New Roman" panose="02020603050405020304" pitchFamily="18" charset="0"/>
              </a:rPr>
              <a:t>Chickens born and raised in Tanzania</a:t>
            </a:r>
            <a:endParaRPr lang="x-none" sz="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03451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Non-Oil Revenue…5</a:t>
            </a:r>
          </a:p>
        </p:txBody>
      </p:sp>
      <p:sp>
        <p:nvSpPr>
          <p:cNvPr id="3" name="Content Placeholder 2"/>
          <p:cNvSpPr>
            <a:spLocks noGrp="1"/>
          </p:cNvSpPr>
          <p:nvPr>
            <p:ph idx="1"/>
          </p:nvPr>
        </p:nvSpPr>
        <p:spPr/>
        <p:txBody>
          <a:bodyPr>
            <a:normAutofit fontScale="92500"/>
          </a:bodyPr>
          <a:lstStyle/>
          <a:p>
            <a:pPr algn="just" eaLnBrk="0" fontAlgn="base" hangingPunct="0">
              <a:lnSpc>
                <a:spcPct val="150000"/>
              </a:lnSpc>
              <a:spcAft>
                <a:spcPts val="600"/>
              </a:spcAft>
              <a:tabLst>
                <a:tab pos="360680" algn="l"/>
                <a:tab pos="894080" algn="l"/>
              </a:tabLst>
            </a:pPr>
            <a:r>
              <a:rPr lang="en-AU" dirty="0">
                <a:solidFill>
                  <a:srgbClr val="800000"/>
                </a:solidFill>
                <a:latin typeface="Times New Roman" panose="02020603050405020304" pitchFamily="18" charset="0"/>
                <a:ea typeface="Yu Mincho" panose="020B0400000000000000" pitchFamily="18" charset="-128"/>
                <a:cs typeface="Times New Roman" panose="02020603050405020304" pitchFamily="18" charset="0"/>
              </a:rPr>
              <a:t>Wholly produced goods made from original materials</a:t>
            </a:r>
          </a:p>
          <a:p>
            <a:pPr algn="just" eaLnBrk="0" fontAlgn="base" hangingPunct="0">
              <a:lnSpc>
                <a:spcPct val="150000"/>
              </a:lnSpc>
              <a:spcAft>
                <a:spcPts val="600"/>
              </a:spcAft>
              <a:tabLst>
                <a:tab pos="360680" algn="l"/>
                <a:tab pos="894080" algn="l"/>
              </a:tabLst>
            </a:pPr>
            <a:r>
              <a:rPr lang="en-AU" dirty="0">
                <a:solidFill>
                  <a:srgbClr val="800000"/>
                </a:solidFill>
                <a:latin typeface="Times New Roman" panose="02020603050405020304" pitchFamily="18" charset="0"/>
                <a:ea typeface="Yu Mincho" panose="020B0400000000000000" pitchFamily="18" charset="-128"/>
                <a:cs typeface="Times New Roman" panose="02020603050405020304" pitchFamily="18" charset="0"/>
              </a:rPr>
              <a:t>Examples:</a:t>
            </a:r>
            <a:endParaRPr lang="x-none" dirty="0">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lnSpc>
                <a:spcPct val="150000"/>
              </a:lnSpc>
              <a:spcAft>
                <a:spcPts val="600"/>
              </a:spcAft>
              <a:buFont typeface="Wingdings" charset="2"/>
              <a:buChar char="Ø"/>
              <a:tabLst>
                <a:tab pos="360680" algn="l"/>
                <a:tab pos="894080" algn="l"/>
              </a:tabLst>
            </a:pPr>
            <a:r>
              <a:rPr lang="en-AU" dirty="0">
                <a:solidFill>
                  <a:srgbClr val="000080"/>
                </a:solidFill>
                <a:latin typeface="Times New Roman" panose="02020603050405020304" pitchFamily="18" charset="0"/>
                <a:ea typeface="Yu Mincho" panose="020B0400000000000000" pitchFamily="18" charset="-128"/>
                <a:cs typeface="Times New Roman" panose="02020603050405020304" pitchFamily="18" charset="0"/>
              </a:rPr>
              <a:t>Coconut milk made from coconuts grown in Mauritius</a:t>
            </a:r>
            <a:endParaRPr lang="x-none" dirty="0">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lnSpc>
                <a:spcPct val="150000"/>
              </a:lnSpc>
              <a:spcAft>
                <a:spcPts val="600"/>
              </a:spcAft>
              <a:buFont typeface="Wingdings" charset="2"/>
              <a:buChar char="Ø"/>
              <a:tabLst>
                <a:tab pos="360680" algn="l"/>
                <a:tab pos="894080" algn="l"/>
              </a:tabLst>
            </a:pPr>
            <a:r>
              <a:rPr lang="en-AU" dirty="0">
                <a:solidFill>
                  <a:srgbClr val="000080"/>
                </a:solidFill>
                <a:latin typeface="Times New Roman" panose="02020603050405020304" pitchFamily="18" charset="0"/>
                <a:ea typeface="Yu Mincho" panose="020B0400000000000000" pitchFamily="18" charset="-128"/>
                <a:cs typeface="Times New Roman" panose="02020603050405020304" pitchFamily="18" charset="0"/>
              </a:rPr>
              <a:t>Jam made from Ghana Papaya and Kenyan sugar</a:t>
            </a:r>
            <a:endParaRPr lang="en-US" dirty="0">
              <a:latin typeface="Times New Roman" panose="02020603050405020304" pitchFamily="18" charset="0"/>
              <a:ea typeface="Yu Mincho" panose="020B0400000000000000" pitchFamily="18" charset="-128"/>
              <a:cs typeface="Times New Roman" panose="02020603050405020304" pitchFamily="18" charset="0"/>
            </a:endParaRPr>
          </a:p>
          <a:p>
            <a:pPr lvl="0" algn="just" eaLnBrk="0" fontAlgn="base" hangingPunct="0">
              <a:lnSpc>
                <a:spcPct val="150000"/>
              </a:lnSpc>
              <a:spcAft>
                <a:spcPts val="600"/>
              </a:spcAft>
              <a:buFont typeface="Wingdings" charset="2"/>
              <a:buChar char="Ø"/>
              <a:tabLst>
                <a:tab pos="360680" algn="l"/>
                <a:tab pos="894080" algn="l"/>
              </a:tabLst>
            </a:pPr>
            <a:r>
              <a:rPr lang="en-AU" dirty="0">
                <a:solidFill>
                  <a:srgbClr val="000080"/>
                </a:solidFill>
                <a:latin typeface="Times New Roman" panose="02020603050405020304" pitchFamily="18" charset="0"/>
                <a:ea typeface="Yu Mincho" panose="020B0400000000000000" pitchFamily="18" charset="-128"/>
                <a:cs typeface="Times New Roman" panose="02020603050405020304" pitchFamily="18" charset="0"/>
              </a:rPr>
              <a:t>Hamburger meat patties made from Namibian Beef   </a:t>
            </a:r>
            <a:endParaRPr lang="x-none"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7547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161112" cy="687297"/>
          </a:xfrm>
        </p:spPr>
        <p:txBody>
          <a:bodyPr>
            <a:normAutofit fontScale="90000"/>
          </a:bodyPr>
          <a:lstStyle/>
          <a:p>
            <a:r>
              <a:rPr lang="en-US" dirty="0"/>
              <a:t>Factors Hindering Non-Oil Revenue Mobilisation…1</a:t>
            </a:r>
          </a:p>
        </p:txBody>
      </p:sp>
      <p:sp>
        <p:nvSpPr>
          <p:cNvPr id="3" name="Content Placeholder 2"/>
          <p:cNvSpPr>
            <a:spLocks noGrp="1"/>
          </p:cNvSpPr>
          <p:nvPr>
            <p:ph idx="1"/>
          </p:nvPr>
        </p:nvSpPr>
        <p:spPr/>
        <p:txBody>
          <a:bodyPr>
            <a:normAutofit fontScale="62500" lnSpcReduction="20000"/>
          </a:bodyPr>
          <a:lstStyle/>
          <a:p>
            <a:pPr marL="342900" lvl="0" indent="-342900" algn="just">
              <a:lnSpc>
                <a:spcPct val="150000"/>
              </a:lnSpc>
              <a:buFont typeface="+mj-lt"/>
              <a:buAutoNum type="alphaLcPeriod"/>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Tax evasion committed by taxpayers</a:t>
            </a:r>
            <a:endParaRPr lang="x-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buNone/>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Taxpayers together with tax officers abuse the complexity of tax laws (e.g., section 23 of taxation Act, that talks about self-assessment this has ben abused, examples: -</a:t>
            </a:r>
            <a:endParaRPr lang="x-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under-reporting turnover</a:t>
            </a:r>
            <a:endParaRPr lang="x-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over-reporting expenditure, </a:t>
            </a:r>
            <a:endParaRPr lang="x-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reducing the pay roles, </a:t>
            </a:r>
            <a:endParaRPr lang="x-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changing the rental/lease agreement and hiding sub-contractors’ agreement</a:t>
            </a:r>
            <a:endParaRPr lang="x-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manipulation of currency. </a:t>
            </a:r>
            <a:endParaRPr lang="x-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Hiding sub-contractors’ agreement </a:t>
            </a:r>
            <a:endParaRPr lang="x-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1085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48596" cy="687297"/>
          </a:xfrm>
        </p:spPr>
        <p:txBody>
          <a:bodyPr>
            <a:normAutofit fontScale="90000"/>
          </a:bodyPr>
          <a:lstStyle/>
          <a:p>
            <a:r>
              <a:rPr lang="en-US" dirty="0"/>
              <a:t>Factors Hindering Non-Oil Revenue Mobilisation…2</a:t>
            </a:r>
          </a:p>
        </p:txBody>
      </p:sp>
      <p:sp>
        <p:nvSpPr>
          <p:cNvPr id="3" name="Content Placeholder 2"/>
          <p:cNvSpPr>
            <a:spLocks noGrp="1"/>
          </p:cNvSpPr>
          <p:nvPr>
            <p:ph idx="1"/>
          </p:nvPr>
        </p:nvSpPr>
        <p:spPr/>
        <p:txBody>
          <a:bodyPr>
            <a:normAutofit fontScale="70000" lnSpcReduction="20000"/>
          </a:bodyPr>
          <a:lstStyle/>
          <a:p>
            <a:pPr marL="0" lvl="0" indent="0">
              <a:lnSpc>
                <a:spcPct val="150000"/>
              </a:lnSpc>
              <a:buNone/>
            </a:pPr>
            <a:r>
              <a:rPr lang="en-US" b="1" dirty="0">
                <a:solidFill>
                  <a:srgbClr val="000000"/>
                </a:solidFill>
                <a:latin typeface="Times New Roman" panose="02020603050405020304" pitchFamily="18" charset="0"/>
                <a:ea typeface="Calibri" panose="020F0502020204030204" pitchFamily="34" charset="0"/>
              </a:rPr>
              <a:t>b. Collusion between tax officers and taxpayers</a:t>
            </a:r>
            <a:endParaRPr lang="x-none" dirty="0">
              <a:solidFill>
                <a:srgbClr val="000000"/>
              </a:solidFill>
              <a:latin typeface="Arial" panose="020B0604020202020204" pitchFamily="34" charset="0"/>
              <a:ea typeface="Calibri" panose="020F0502020204030204" pitchFamily="34" charset="0"/>
            </a:endParaRPr>
          </a:p>
          <a:p>
            <a:pPr marL="180340">
              <a:lnSpc>
                <a:spcPct val="150000"/>
              </a:lnSpc>
            </a:pPr>
            <a:r>
              <a:rPr lang="en-US" dirty="0">
                <a:solidFill>
                  <a:srgbClr val="000000"/>
                </a:solidFill>
                <a:latin typeface="Times New Roman" panose="02020603050405020304" pitchFamily="18" charset="0"/>
                <a:ea typeface="Calibri" panose="020F0502020204030204" pitchFamily="34" charset="0"/>
              </a:rPr>
              <a:t> Tax officials can abuse their position to: -</a:t>
            </a:r>
            <a:endParaRPr lang="x-none" dirty="0">
              <a:solidFill>
                <a:srgbClr val="000000"/>
              </a:solidFill>
              <a:latin typeface="Arial" panose="020B0604020202020204" pitchFamily="34" charset="0"/>
              <a:ea typeface="Calibri" panose="020F0502020204030204" pitchFamily="34" charset="0"/>
            </a:endParaRPr>
          </a:p>
          <a:p>
            <a:pPr marL="342900" lvl="0" indent="-342900">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issue tax exemptions, </a:t>
            </a:r>
            <a:endParaRPr lang="x-none" dirty="0">
              <a:solidFill>
                <a:srgbClr val="000000"/>
              </a:solidFill>
              <a:latin typeface="Arial" panose="020B0604020202020204" pitchFamily="34" charset="0"/>
              <a:ea typeface="Calibri" panose="020F0502020204030204" pitchFamily="34" charset="0"/>
            </a:endParaRPr>
          </a:p>
          <a:p>
            <a:pPr marL="342900" lvl="0" indent="-342900">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tax clearance certificate on emergency basis which are not justified</a:t>
            </a:r>
            <a:endParaRPr lang="x-none" dirty="0">
              <a:solidFill>
                <a:srgbClr val="000000"/>
              </a:solidFill>
              <a:latin typeface="Arial" panose="020B0604020202020204" pitchFamily="34" charset="0"/>
              <a:ea typeface="Calibri" panose="020F0502020204030204" pitchFamily="34" charset="0"/>
            </a:endParaRPr>
          </a:p>
          <a:p>
            <a:pPr marL="342900" lvl="0" indent="-342900">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apply lower tax rates, </a:t>
            </a:r>
            <a:endParaRPr lang="x-none" dirty="0">
              <a:solidFill>
                <a:srgbClr val="000000"/>
              </a:solidFill>
              <a:latin typeface="Arial" panose="020B0604020202020204" pitchFamily="34" charset="0"/>
              <a:ea typeface="Calibri" panose="020F0502020204030204" pitchFamily="34" charset="0"/>
            </a:endParaRPr>
          </a:p>
          <a:p>
            <a:pPr marL="342900" lvl="0" indent="-342900">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un-register corporates from the tax registers in exchange for lower “private” gain. </a:t>
            </a:r>
            <a:endParaRPr lang="x-none" dirty="0">
              <a:solidFill>
                <a:srgbClr val="000000"/>
              </a:solidFill>
              <a:latin typeface="Arial" panose="020B0604020202020204" pitchFamily="34" charset="0"/>
              <a:ea typeface="Calibri" panose="020F0502020204030204" pitchFamily="34" charset="0"/>
            </a:endParaRPr>
          </a:p>
          <a:p>
            <a:pPr marL="342900" lvl="0" indent="-342900">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clearing the system on penalties </a:t>
            </a:r>
            <a:endParaRPr lang="x-none" dirty="0">
              <a:solidFill>
                <a:srgbClr val="000000"/>
              </a:solidFill>
              <a:latin typeface="Arial" panose="020B0604020202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14038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918044" cy="687297"/>
          </a:xfrm>
        </p:spPr>
        <p:txBody>
          <a:bodyPr>
            <a:normAutofit fontScale="90000"/>
          </a:bodyPr>
          <a:lstStyle/>
          <a:p>
            <a:r>
              <a:rPr lang="en-US" dirty="0"/>
              <a:t>Factors Hindering Non-Oil Revenue Mobilisation…3</a:t>
            </a:r>
          </a:p>
        </p:txBody>
      </p:sp>
      <p:sp>
        <p:nvSpPr>
          <p:cNvPr id="3" name="Content Placeholder 2"/>
          <p:cNvSpPr>
            <a:spLocks noGrp="1"/>
          </p:cNvSpPr>
          <p:nvPr>
            <p:ph idx="1"/>
          </p:nvPr>
        </p:nvSpPr>
        <p:spPr/>
        <p:txBody>
          <a:bodyPr>
            <a:normAutofit fontScale="77500" lnSpcReduction="20000"/>
          </a:bodyPr>
          <a:lstStyle/>
          <a:p>
            <a:pPr marL="342900" lvl="0" indent="-342900">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backdating late payments and late filing to reduce tax liabilities</a:t>
            </a:r>
            <a:endParaRPr lang="x-none" dirty="0">
              <a:solidFill>
                <a:srgbClr val="000000"/>
              </a:solidFill>
              <a:latin typeface="Arial" panose="020B0604020202020204" pitchFamily="34" charset="0"/>
              <a:ea typeface="Calibri" panose="020F0502020204030204" pitchFamily="34" charset="0"/>
            </a:endParaRPr>
          </a:p>
          <a:p>
            <a:pPr marL="342900" lvl="0" indent="-342900">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demoting large companies to small and medium columns</a:t>
            </a:r>
            <a:endParaRPr lang="x-none" dirty="0">
              <a:solidFill>
                <a:srgbClr val="000000"/>
              </a:solidFill>
              <a:latin typeface="Arial" panose="020B0604020202020204" pitchFamily="34" charset="0"/>
              <a:ea typeface="Calibri" panose="020F0502020204030204" pitchFamily="34" charset="0"/>
            </a:endParaRPr>
          </a:p>
          <a:p>
            <a:pPr marL="342900" lvl="0" indent="-342900">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amendment of names and issue a new tax identification number.</a:t>
            </a:r>
            <a:endParaRPr lang="x-none" dirty="0">
              <a:solidFill>
                <a:srgbClr val="000000"/>
              </a:solidFill>
              <a:latin typeface="Arial" panose="020B0604020202020204" pitchFamily="34" charset="0"/>
              <a:ea typeface="Calibri" panose="020F0502020204030204" pitchFamily="34" charset="0"/>
            </a:endParaRPr>
          </a:p>
          <a:p>
            <a:pPr marL="342900" lvl="0" indent="-342900" algn="just">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Facilitating the smuggling of goods across a national border to avoid tax and duty payments.</a:t>
            </a:r>
            <a:endParaRPr lang="x-none" dirty="0">
              <a:solidFill>
                <a:srgbClr val="000000"/>
              </a:solidFill>
              <a:latin typeface="Arial" panose="020B0604020202020204" pitchFamily="34" charset="0"/>
              <a:ea typeface="Calibri" panose="020F0502020204030204" pitchFamily="34" charset="0"/>
            </a:endParaRPr>
          </a:p>
          <a:p>
            <a:pPr marL="342900" lvl="0" indent="-342900" algn="just">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 Facilitating the avoidance or understatement of a tax or duty liability through the acceptance of an under-valuation or misclassification of goods in the processing of a customs entry. </a:t>
            </a:r>
            <a:endParaRPr lang="x-none" dirty="0">
              <a:solidFill>
                <a:srgbClr val="000000"/>
              </a:solidFill>
              <a:latin typeface="Arial" panose="020B0604020202020204" pitchFamily="34" charset="0"/>
              <a:ea typeface="Calibri" panose="020F0502020204030204" pitchFamily="34" charset="0"/>
            </a:endParaRPr>
          </a:p>
          <a:p>
            <a:pPr marL="0" indent="0" algn="just">
              <a:lnSpc>
                <a:spcPct val="150000"/>
              </a:lnSpc>
              <a:spcAft>
                <a:spcPts val="800"/>
              </a:spcAft>
              <a:buNone/>
            </a:pPr>
            <a:endParaRPr lang="x-none"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59344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126388" cy="687297"/>
          </a:xfrm>
        </p:spPr>
        <p:txBody>
          <a:bodyPr>
            <a:normAutofit fontScale="90000"/>
          </a:bodyPr>
          <a:lstStyle/>
          <a:p>
            <a:r>
              <a:rPr lang="en-US" dirty="0"/>
              <a:t>Factors Hindering Non-Oil Revenue Mobilisation…4</a:t>
            </a:r>
          </a:p>
        </p:txBody>
      </p:sp>
      <p:sp>
        <p:nvSpPr>
          <p:cNvPr id="3" name="Content Placeholder 2"/>
          <p:cNvSpPr>
            <a:spLocks noGrp="1"/>
          </p:cNvSpPr>
          <p:nvPr>
            <p:ph idx="1"/>
          </p:nvPr>
        </p:nvSpPr>
        <p:spPr/>
        <p:txBody>
          <a:bodyPr>
            <a:normAutofit fontScale="70000" lnSpcReduction="20000"/>
          </a:bodyPr>
          <a:lstStyle/>
          <a:p>
            <a:pPr marL="0" lvl="0" indent="0" algn="just">
              <a:lnSpc>
                <a:spcPct val="150000"/>
              </a:lnSpc>
              <a:buNone/>
            </a:pPr>
            <a:r>
              <a:rPr lang="en-US" b="1" dirty="0">
                <a:solidFill>
                  <a:srgbClr val="000000"/>
                </a:solidFill>
                <a:latin typeface="Times New Roman" panose="02020603050405020304" pitchFamily="18" charset="0"/>
                <a:ea typeface="Calibri" panose="020F0502020204030204" pitchFamily="34" charset="0"/>
              </a:rPr>
              <a:t>c. Corruption by the tax officers themselves, without any direct taxpayer interaction. </a:t>
            </a:r>
            <a:endParaRPr lang="x-none" dirty="0">
              <a:solidFill>
                <a:srgbClr val="000000"/>
              </a:solidFill>
              <a:latin typeface="Arial" panose="020B0604020202020204" pitchFamily="34" charset="0"/>
              <a:ea typeface="Calibri" panose="020F0502020204030204" pitchFamily="34" charset="0"/>
            </a:endParaRPr>
          </a:p>
          <a:p>
            <a:pPr marL="342900" lvl="0" indent="-342900" algn="just">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Tax officials can extort bribes from taxpayers by threatening them to pay above rates, otherwise they would face serious auditing. </a:t>
            </a:r>
            <a:endParaRPr lang="x-none" dirty="0">
              <a:solidFill>
                <a:srgbClr val="000000"/>
              </a:solidFill>
              <a:latin typeface="Arial" panose="020B0604020202020204" pitchFamily="34" charset="0"/>
              <a:ea typeface="Calibri" panose="020F0502020204030204" pitchFamily="34" charset="0"/>
            </a:endParaRPr>
          </a:p>
          <a:p>
            <a:pPr marL="342900" lvl="0" indent="-342900" algn="just">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They can also simply steal the tax revenues collected, by asking the taxpayers to give them cash and they take it to the bank, in that process they pay less taxes and take much of it.</a:t>
            </a:r>
          </a:p>
          <a:p>
            <a:pPr marL="342900" lvl="0" indent="-342900" algn="just">
              <a:lnSpc>
                <a:spcPct val="150000"/>
              </a:lnSpc>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rPr>
              <a:t>Sometimes, they use external auditing whereby, the officers collude with external auditors to receive more money than government. </a:t>
            </a:r>
            <a:endParaRPr lang="x-none" dirty="0">
              <a:solidFill>
                <a:srgbClr val="000000"/>
              </a:solidFill>
              <a:latin typeface="Arial" panose="020B0604020202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738647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975917" cy="687297"/>
          </a:xfrm>
        </p:spPr>
        <p:txBody>
          <a:bodyPr>
            <a:normAutofit fontScale="90000"/>
          </a:bodyPr>
          <a:lstStyle/>
          <a:p>
            <a:r>
              <a:rPr lang="en-US" dirty="0"/>
              <a:t>Factors Hindering Non-Oil Revenue Mobilisation…5</a:t>
            </a:r>
          </a:p>
        </p:txBody>
      </p:sp>
      <p:sp>
        <p:nvSpPr>
          <p:cNvPr id="3" name="Content Placeholder 2"/>
          <p:cNvSpPr>
            <a:spLocks noGrp="1"/>
          </p:cNvSpPr>
          <p:nvPr>
            <p:ph idx="1"/>
          </p:nvPr>
        </p:nvSpPr>
        <p:spPr/>
        <p:txBody>
          <a:bodyPr>
            <a:normAutofit fontScale="62500" lnSpcReduction="20000"/>
          </a:bodyPr>
          <a:lstStyle/>
          <a:p>
            <a:pPr marL="0" lvl="0" indent="0" algn="just">
              <a:lnSpc>
                <a:spcPct val="150000"/>
              </a:lnSpc>
              <a:buNone/>
            </a:pPr>
            <a:r>
              <a:rPr lang="en-US" b="1" dirty="0">
                <a:solidFill>
                  <a:srgbClr val="000000"/>
                </a:solidFill>
                <a:latin typeface="Times New Roman" panose="02020603050405020304" pitchFamily="18" charset="0"/>
                <a:ea typeface="Calibri" panose="020F0502020204030204" pitchFamily="34" charset="0"/>
              </a:rPr>
              <a:t>d. Exemptions </a:t>
            </a:r>
            <a:endParaRPr lang="en-US" b="1" dirty="0">
              <a:solidFill>
                <a:srgbClr val="000000"/>
              </a:solidFill>
              <a:latin typeface="Arial" panose="020B0604020202020204" pitchFamily="34" charset="0"/>
              <a:ea typeface="Calibri" panose="020F0502020204030204" pitchFamily="34" charset="0"/>
            </a:endParaRPr>
          </a:p>
          <a:p>
            <a:pPr marL="0" lvl="0" indent="0" algn="just">
              <a:lnSpc>
                <a:spcPct val="150000"/>
              </a:lnSpc>
              <a:buNone/>
            </a:pPr>
            <a:r>
              <a:rPr lang="en-US" dirty="0">
                <a:solidFill>
                  <a:srgbClr val="000000"/>
                </a:solidFill>
                <a:latin typeface="Times New Roman" panose="02020603050405020304" pitchFamily="18" charset="0"/>
                <a:ea typeface="Calibri" panose="020F0502020204030204" pitchFamily="34" charset="0"/>
              </a:rPr>
              <a:t>The provision of certificates of exemption for taxpayers who would not otherwise qualify.</a:t>
            </a:r>
            <a:endParaRPr lang="en-US" dirty="0">
              <a:solidFill>
                <a:srgbClr val="000000"/>
              </a:solidFill>
              <a:latin typeface="Arial" panose="020B0604020202020204" pitchFamily="34" charset="0"/>
              <a:ea typeface="Calibri" panose="020F0502020204030204" pitchFamily="34" charset="0"/>
            </a:endParaRPr>
          </a:p>
          <a:p>
            <a:pPr marL="0" lvl="0" indent="0" algn="just">
              <a:lnSpc>
                <a:spcPct val="150000"/>
              </a:lnSpc>
              <a:buNone/>
            </a:pPr>
            <a:r>
              <a:rPr lang="en-US" b="1" dirty="0">
                <a:latin typeface="Times New Roman" panose="02020603050405020304" pitchFamily="18" charset="0"/>
                <a:ea typeface="Calibri" panose="020F0502020204030204" pitchFamily="34" charset="0"/>
                <a:cs typeface="Times New Roman" panose="02020603050405020304" pitchFamily="18" charset="0"/>
              </a:rPr>
              <a:t>e. The closure of a tax audit without any adjustment being made or penalties being   imposed for an evaded liability.</a:t>
            </a:r>
            <a:endParaRPr lang="en-US" dirty="0">
              <a:solidFill>
                <a:srgbClr val="000000"/>
              </a:solidFill>
              <a:latin typeface="Arial" panose="020B0604020202020204" pitchFamily="34" charset="0"/>
              <a:ea typeface="Calibri" panose="020F0502020204030204" pitchFamily="34" charset="0"/>
            </a:endParaRPr>
          </a:p>
          <a:p>
            <a:pPr marL="0" lvl="0" indent="0" algn="just">
              <a:lnSpc>
                <a:spcPct val="150000"/>
              </a:lnSpc>
              <a:buNone/>
            </a:pPr>
            <a:r>
              <a:rPr lang="en-US" b="1" dirty="0">
                <a:latin typeface="Times New Roman" panose="02020603050405020304" pitchFamily="18" charset="0"/>
                <a:ea typeface="Calibri" panose="020F0502020204030204" pitchFamily="34" charset="0"/>
                <a:cs typeface="Times New Roman" panose="02020603050405020304" pitchFamily="18" charset="0"/>
              </a:rPr>
              <a:t>f. Low wage levels</a:t>
            </a:r>
          </a:p>
          <a:p>
            <a:pPr marL="0" lvl="0" indent="0" algn="just">
              <a:lnSpc>
                <a:spcPct val="150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The poor salaries at the tax administration compared to the private sector invited corruption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g. Monopoly Power and the Discretionary Power of Tax Officials</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30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161112" cy="687297"/>
          </a:xfrm>
        </p:spPr>
        <p:txBody>
          <a:bodyPr>
            <a:normAutofit fontScale="90000"/>
          </a:bodyPr>
          <a:lstStyle/>
          <a:p>
            <a:r>
              <a:rPr lang="en-US" dirty="0"/>
              <a:t>Factors Hindering Non-Oil Revenue Mobilisation…6</a:t>
            </a:r>
          </a:p>
        </p:txBody>
      </p:sp>
      <p:sp>
        <p:nvSpPr>
          <p:cNvPr id="3" name="Content Placeholder 2"/>
          <p:cNvSpPr>
            <a:spLocks noGrp="1"/>
          </p:cNvSpPr>
          <p:nvPr>
            <p:ph idx="1"/>
          </p:nvPr>
        </p:nvSpPr>
        <p:spPr/>
        <p:txBody>
          <a:bodyPr>
            <a:normAutofit fontScale="77500" lnSpcReduction="20000"/>
          </a:bodyPr>
          <a:lstStyle/>
          <a:p>
            <a:pPr marL="0" indent="0" algn="just">
              <a:lnSpc>
                <a:spcPct val="150000"/>
              </a:lnSpc>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h. Complexity of Tax Laws in relation to knowledge of tax officers</a:t>
            </a:r>
          </a:p>
          <a:p>
            <a:pPr marL="0" indent="0" algn="just">
              <a:lnSpc>
                <a:spcPct val="150000"/>
              </a:lnSpc>
              <a:spcAft>
                <a:spcPts val="800"/>
              </a:spcAft>
              <a:buNone/>
            </a:pPr>
            <a:r>
              <a:rPr lang="en-US" b="1" dirty="0" err="1">
                <a:latin typeface="Times New Roman" panose="02020603050405020304" pitchFamily="18" charset="0"/>
                <a:ea typeface="Calibri" panose="020F0502020204030204" pitchFamily="34" charset="0"/>
                <a:cs typeface="Times New Roman" panose="02020603050405020304" pitchFamily="18" charset="0"/>
              </a:rPr>
              <a:t>i</a:t>
            </a:r>
            <a:r>
              <a:rPr lang="en-US" b="1" dirty="0">
                <a:latin typeface="Times New Roman" panose="02020603050405020304" pitchFamily="18" charset="0"/>
                <a:ea typeface="Calibri" panose="020F0502020204030204" pitchFamily="34" charset="0"/>
                <a:cs typeface="Times New Roman" panose="02020603050405020304" pitchFamily="18" charset="0"/>
              </a:rPr>
              <a:t>. Lack of Monitoring and Supervision</a:t>
            </a:r>
          </a:p>
          <a:p>
            <a:pPr marL="0" indent="0" algn="just">
              <a:lnSpc>
                <a:spcPct val="150000"/>
              </a:lnSpc>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j. Lack of Political Will and Commitment to Effect Tax Reforms</a:t>
            </a:r>
          </a:p>
          <a:p>
            <a:pPr marL="0" indent="0" algn="just">
              <a:lnSpc>
                <a:spcPct val="150000"/>
              </a:lnSpc>
              <a:spcAft>
                <a:spcPts val="800"/>
              </a:spcAft>
              <a:buNone/>
            </a:pPr>
            <a:r>
              <a:rPr lang="en-US" sz="2800" b="1" dirty="0">
                <a:latin typeface="Times New Roman" panose="02020603050405020304" pitchFamily="18" charset="0"/>
                <a:ea typeface="Calibri" panose="020F0502020204030204" pitchFamily="34" charset="0"/>
                <a:cs typeface="Times New Roman" panose="02020603050405020304" pitchFamily="18" charset="0"/>
              </a:rPr>
              <a:t>K. SOFA </a:t>
            </a:r>
            <a:r>
              <a:rPr lang="en-US" sz="2800" dirty="0">
                <a:latin typeface="Times New Roman" panose="02020603050405020304" pitchFamily="18" charset="0"/>
                <a:ea typeface="Calibri" panose="020F0502020204030204" pitchFamily="34" charset="0"/>
                <a:cs typeface="Times New Roman" panose="02020603050405020304" pitchFamily="18" charset="0"/>
              </a:rPr>
              <a:t>(Status of Forces Agreement) between South Sudan and </a:t>
            </a:r>
          </a:p>
          <a:p>
            <a:pPr marL="0" indent="0" algn="just">
              <a:lnSpc>
                <a:spcPct val="150000"/>
              </a:lnSpc>
              <a:spcAft>
                <a:spcPts val="800"/>
              </a:spcAft>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UNMISS which exempts all contractors from paying taxes on goods and services supplied to UNMISS</a:t>
            </a:r>
            <a:endParaRPr lang="x-non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01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161112" cy="687297"/>
          </a:xfrm>
        </p:spPr>
        <p:txBody>
          <a:bodyPr>
            <a:normAutofit fontScale="90000"/>
          </a:bodyPr>
          <a:lstStyle/>
          <a:p>
            <a:r>
              <a:rPr lang="en-US" dirty="0"/>
              <a:t>Factors Hindering Non-Oil Revenue Mobilisation…6</a:t>
            </a:r>
          </a:p>
        </p:txBody>
      </p:sp>
      <p:sp>
        <p:nvSpPr>
          <p:cNvPr id="3" name="Content Placeholder 2"/>
          <p:cNvSpPr>
            <a:spLocks noGrp="1"/>
          </p:cNvSpPr>
          <p:nvPr>
            <p:ph idx="1"/>
          </p:nvPr>
        </p:nvSpPr>
        <p:spPr/>
        <p:txBody>
          <a:bodyPr>
            <a:normAutofit fontScale="85000" lnSpcReduction="20000"/>
          </a:bodyPr>
          <a:lstStyle/>
          <a:p>
            <a:pPr marL="66040" indent="0" algn="just">
              <a:lnSpc>
                <a:spcPct val="150000"/>
              </a:lnSpc>
              <a:buNone/>
            </a:pPr>
            <a:r>
              <a:rPr lang="en-US" b="1" dirty="0">
                <a:latin typeface="Times New Roman" panose="02020603050405020304" pitchFamily="18" charset="0"/>
                <a:ea typeface="Calibri" panose="020F0502020204030204" pitchFamily="34" charset="0"/>
                <a:cs typeface="Times New Roman" panose="02020603050405020304" pitchFamily="18" charset="0"/>
              </a:rPr>
              <a:t>L. Intangible Property taxes</a:t>
            </a:r>
            <a:endParaRPr lang="x-none" dirty="0">
              <a:latin typeface="Calibri" panose="020F0502020204030204" pitchFamily="34" charset="0"/>
              <a:ea typeface="Calibri" panose="020F0502020204030204" pitchFamily="34" charset="0"/>
              <a:cs typeface="Times New Roman" panose="02020603050405020304" pitchFamily="18" charset="0"/>
            </a:endParaRPr>
          </a:p>
          <a:p>
            <a:pPr marL="66040" indent="0" algn="just">
              <a:lnSpc>
                <a:spcPct val="150000"/>
              </a:lnSpc>
              <a:buNone/>
            </a:pPr>
            <a:r>
              <a:rPr lang="en-US" dirty="0">
                <a:latin typeface="Times New Roman" panose="02020603050405020304" pitchFamily="18" charset="0"/>
                <a:ea typeface="Calibri" panose="020F0502020204030204" pitchFamily="34" charset="0"/>
                <a:cs typeface="Times New Roman" panose="02020603050405020304" pitchFamily="18" charset="0"/>
              </a:rPr>
              <a:t>It is provided under section 75 of the taxation act, 2009 as amended that intellectual property is taxable, but there is no form of registration of IP that exists in South Sudan. </a:t>
            </a:r>
            <a:endParaRPr lang="x-none" dirty="0">
              <a:latin typeface="Calibri" panose="020F0502020204030204" pitchFamily="34" charset="0"/>
              <a:ea typeface="Calibri" panose="020F0502020204030204" pitchFamily="34" charset="0"/>
              <a:cs typeface="Times New Roman" panose="02020603050405020304" pitchFamily="18" charset="0"/>
            </a:endParaRPr>
          </a:p>
          <a:p>
            <a:pPr marL="66040" indent="0" algn="just">
              <a:lnSpc>
                <a:spcPct val="150000"/>
              </a:lnSpc>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m. Lack of taxes arbitration/ dispute resolution mechanism </a:t>
            </a:r>
            <a:r>
              <a:rPr lang="en-US" dirty="0">
                <a:latin typeface="Times New Roman" panose="02020603050405020304" pitchFamily="18" charset="0"/>
                <a:ea typeface="Calibri" panose="020F0502020204030204" pitchFamily="34" charset="0"/>
                <a:cs typeface="Times New Roman" panose="02020603050405020304" pitchFamily="18" charset="0"/>
              </a:rPr>
              <a:t>as provided under section 49 of the taxation act, 2009. This has given a room for negotiation by tax payers and tax  officers leading to compromise</a:t>
            </a:r>
            <a:endParaRPr lang="en-US" dirty="0"/>
          </a:p>
          <a:p>
            <a:pPr marL="0" indent="0" algn="just">
              <a:lnSpc>
                <a:spcPct val="150000"/>
              </a:lnSpc>
              <a:spcAft>
                <a:spcPts val="800"/>
              </a:spcAft>
              <a:buNone/>
            </a:pPr>
            <a:endParaRPr lang="x-non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118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Despite some improvement in non-oil revenue collection in South Sudan, the country has not maximally attained the international minimum standard for collecting non-oil revenue and therefore, there is a need for the government to adopt measures that will improve the effectiveness of non-oil revenue mobilisation.</a:t>
            </a:r>
            <a:endParaRPr lang="x-none"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798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EFDE-09FE-D34D-8497-3F869C134B55}"/>
              </a:ext>
            </a:extLst>
          </p:cNvPr>
          <p:cNvSpPr>
            <a:spLocks noGrp="1"/>
          </p:cNvSpPr>
          <p:nvPr>
            <p:ph type="title"/>
          </p:nvPr>
        </p:nvSpPr>
        <p:spPr>
          <a:xfrm>
            <a:off x="628650" y="480291"/>
            <a:ext cx="6141605" cy="748146"/>
          </a:xfrm>
        </p:spPr>
        <p:txBody>
          <a:bodyPr>
            <a:normAutofit/>
          </a:bodyPr>
          <a:lstStyle/>
          <a:p>
            <a:r>
              <a:rPr lang="en-US" dirty="0"/>
              <a:t>Outline of Presentation</a:t>
            </a:r>
            <a:endParaRPr lang="x-none" sz="28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8FB0BB8-01E6-0946-A5AE-BDF8E24602C7}"/>
              </a:ext>
            </a:extLst>
          </p:cNvPr>
          <p:cNvSpPr>
            <a:spLocks noGrp="1"/>
          </p:cNvSpPr>
          <p:nvPr>
            <p:ph idx="1"/>
          </p:nvPr>
        </p:nvSpPr>
        <p:spPr/>
        <p:txBody>
          <a:bodyPr/>
          <a:lstStyle/>
          <a:p>
            <a:pPr marL="457200" indent="-457200">
              <a:buAutoNum type="arabicPeriod"/>
            </a:pPr>
            <a:r>
              <a:rPr lang="en-ZA" dirty="0">
                <a:latin typeface="Times New Roman" panose="02020603050405020304" pitchFamily="18" charset="0"/>
                <a:cs typeface="Times New Roman" panose="02020603050405020304" pitchFamily="18" charset="0"/>
              </a:rPr>
              <a:t>Introduction</a:t>
            </a:r>
          </a:p>
          <a:p>
            <a:pPr marL="457200" indent="-457200">
              <a:buAutoNum type="arabicPeriod"/>
            </a:pPr>
            <a:r>
              <a:rPr lang="en-ZA" dirty="0">
                <a:latin typeface="Times New Roman" panose="02020603050405020304" pitchFamily="18" charset="0"/>
                <a:cs typeface="Times New Roman" panose="02020603050405020304" pitchFamily="18" charset="0"/>
              </a:rPr>
              <a:t>Objectives of Non- Oil Revenue Mobilisation </a:t>
            </a:r>
          </a:p>
          <a:p>
            <a:pPr marL="457200" indent="-457200">
              <a:buAutoNum type="arabicPeriod"/>
            </a:pPr>
            <a:r>
              <a:rPr lang="en-ZA" dirty="0">
                <a:latin typeface="Times New Roman" panose="02020603050405020304" pitchFamily="18" charset="0"/>
                <a:cs typeface="Times New Roman" panose="02020603050405020304" pitchFamily="18" charset="0"/>
              </a:rPr>
              <a:t>Sources of non-oil revenue</a:t>
            </a:r>
          </a:p>
          <a:p>
            <a:pPr marL="457200" indent="-457200">
              <a:buFont typeface="Arial" pitchFamily="34" charset="0"/>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Factors Hindering Revenue Mobilization in South Sudan</a:t>
            </a:r>
            <a:endParaRPr lang="x-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buAutoNum type="arabicPeriod"/>
            </a:pPr>
            <a:r>
              <a:rPr lang="en-ZA" dirty="0">
                <a:latin typeface="Times New Roman" panose="02020603050405020304" pitchFamily="18" charset="0"/>
                <a:cs typeface="Times New Roman" panose="02020603050405020304" pitchFamily="18" charset="0"/>
              </a:rPr>
              <a:t>Opportunities for Reforms</a:t>
            </a:r>
          </a:p>
          <a:p>
            <a:pPr marL="457200" indent="-457200">
              <a:buAutoNum type="arabicPeriod"/>
            </a:pPr>
            <a:r>
              <a:rPr lang="en-ZA" dirty="0">
                <a:latin typeface="Times New Roman" panose="02020603050405020304" pitchFamily="18" charset="0"/>
                <a:cs typeface="Times New Roman" panose="02020603050405020304" pitchFamily="18" charset="0"/>
              </a:rPr>
              <a:t>Conclusions and Recommendations </a:t>
            </a:r>
          </a:p>
          <a:p>
            <a:endParaRPr lang="x-none" dirty="0"/>
          </a:p>
        </p:txBody>
      </p:sp>
    </p:spTree>
    <p:extLst>
      <p:ext uri="{BB962C8B-B14F-4D97-AF65-F5344CB8AC3E}">
        <p14:creationId xmlns:p14="http://schemas.microsoft.com/office/powerpoint/2010/main" val="1097314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Recommendations…1</a:t>
            </a:r>
          </a:p>
        </p:txBody>
      </p:sp>
      <p:sp>
        <p:nvSpPr>
          <p:cNvPr id="3" name="Content Placeholder 2"/>
          <p:cNvSpPr>
            <a:spLocks noGrp="1"/>
          </p:cNvSpPr>
          <p:nvPr>
            <p:ph idx="1"/>
          </p:nvPr>
        </p:nvSpPr>
        <p:spPr/>
        <p:txBody>
          <a:bodyPr>
            <a:normAutofit fontScale="62500" lnSpcReduction="20000"/>
          </a:bodyPr>
          <a:lstStyle/>
          <a:p>
            <a:pPr marL="0" lvl="0" indent="0" algn="just">
              <a:lnSpc>
                <a:spcPct val="150000"/>
              </a:lnSpc>
              <a:spcAft>
                <a:spcPts val="800"/>
              </a:spcAft>
              <a:buSzPts val="1100"/>
              <a:buNone/>
            </a:pPr>
            <a:r>
              <a:rPr lang="x-none" b="1" kern="100" dirty="0">
                <a:latin typeface="Times New Roman" panose="02020603050405020304" pitchFamily="18" charset="0"/>
                <a:ea typeface="Calibri" panose="020F0502020204030204" pitchFamily="34" charset="0"/>
                <a:cs typeface="Times New Roman" panose="02020603050405020304" pitchFamily="18" charset="0"/>
              </a:rPr>
              <a:t>Rationalize the </a:t>
            </a:r>
            <a:r>
              <a:rPr lang="en-US" b="1" kern="100" dirty="0">
                <a:latin typeface="Times New Roman" panose="02020603050405020304" pitchFamily="18" charset="0"/>
                <a:ea typeface="Calibri" panose="020F0502020204030204" pitchFamily="34" charset="0"/>
                <a:cs typeface="Times New Roman" panose="02020603050405020304" pitchFamily="18" charset="0"/>
              </a:rPr>
              <a:t>d</a:t>
            </a:r>
            <a:r>
              <a:rPr lang="x-none" b="1" kern="100" dirty="0">
                <a:latin typeface="Times New Roman" panose="02020603050405020304" pitchFamily="18" charset="0"/>
                <a:ea typeface="Calibri" panose="020F0502020204030204" pitchFamily="34" charset="0"/>
                <a:cs typeface="Times New Roman" panose="02020603050405020304" pitchFamily="18" charset="0"/>
              </a:rPr>
              <a:t>esign of </a:t>
            </a:r>
            <a:r>
              <a:rPr lang="en-US" b="1" kern="100" dirty="0">
                <a:latin typeface="Times New Roman" panose="02020603050405020304" pitchFamily="18" charset="0"/>
                <a:ea typeface="Calibri" panose="020F0502020204030204" pitchFamily="34" charset="0"/>
                <a:cs typeface="Times New Roman" panose="02020603050405020304" pitchFamily="18" charset="0"/>
              </a:rPr>
              <a:t>t</a:t>
            </a:r>
            <a:r>
              <a:rPr lang="x-none" b="1" kern="100" dirty="0">
                <a:latin typeface="Times New Roman" panose="02020603050405020304" pitchFamily="18" charset="0"/>
                <a:ea typeface="Calibri" panose="020F0502020204030204" pitchFamily="34" charset="0"/>
                <a:cs typeface="Times New Roman" panose="02020603050405020304" pitchFamily="18" charset="0"/>
              </a:rPr>
              <a:t>ax </a:t>
            </a:r>
            <a:r>
              <a:rPr lang="en-US" b="1" kern="100" dirty="0">
                <a:latin typeface="Times New Roman" panose="02020603050405020304" pitchFamily="18" charset="0"/>
                <a:ea typeface="Calibri" panose="020F0502020204030204" pitchFamily="34" charset="0"/>
                <a:cs typeface="Times New Roman" panose="02020603050405020304" pitchFamily="18" charset="0"/>
              </a:rPr>
              <a:t>l</a:t>
            </a:r>
            <a:r>
              <a:rPr lang="x-none" b="1" kern="100" dirty="0">
                <a:latin typeface="Times New Roman" panose="02020603050405020304" pitchFamily="18" charset="0"/>
                <a:ea typeface="Calibri" panose="020F0502020204030204" pitchFamily="34" charset="0"/>
                <a:cs typeface="Times New Roman" panose="02020603050405020304" pitchFamily="18" charset="0"/>
              </a:rPr>
              <a:t>aw</a:t>
            </a:r>
            <a:endParaRPr lang="x-none"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US" kern="100" dirty="0">
                <a:latin typeface="Times New Roman" panose="02020603050405020304" pitchFamily="18" charset="0"/>
                <a:ea typeface="Calibri" panose="020F0502020204030204" pitchFamily="34" charset="0"/>
                <a:cs typeface="Times New Roman" panose="02020603050405020304" pitchFamily="18" charset="0"/>
              </a:rPr>
              <a:t>T</a:t>
            </a:r>
            <a:r>
              <a:rPr lang="x-none" kern="100" dirty="0">
                <a:latin typeface="Times New Roman" panose="02020603050405020304" pitchFamily="18" charset="0"/>
                <a:ea typeface="Calibri" panose="020F0502020204030204" pitchFamily="34" charset="0"/>
                <a:cs typeface="Times New Roman" panose="02020603050405020304" pitchFamily="18" charset="0"/>
              </a:rPr>
              <a:t>he tax system</a:t>
            </a:r>
            <a:r>
              <a:rPr lang="en-US" kern="100" dirty="0">
                <a:latin typeface="Times New Roman" panose="02020603050405020304" pitchFamily="18" charset="0"/>
                <a:ea typeface="Calibri" panose="020F0502020204030204" pitchFamily="34" charset="0"/>
                <a:cs typeface="Times New Roman" panose="02020603050405020304" pitchFamily="18" charset="0"/>
              </a:rPr>
              <a:t> in the country should be </a:t>
            </a:r>
            <a:r>
              <a:rPr lang="x-none" kern="100" dirty="0">
                <a:latin typeface="Times New Roman" panose="02020603050405020304" pitchFamily="18" charset="0"/>
                <a:ea typeface="Calibri" panose="020F0502020204030204" pitchFamily="34" charset="0"/>
                <a:cs typeface="Times New Roman" panose="02020603050405020304" pitchFamily="18" charset="0"/>
              </a:rPr>
              <a:t>consolidated, with different taxes levied by all tiers of government.</a:t>
            </a:r>
            <a:r>
              <a:rPr lang="en-US" kern="100" dirty="0">
                <a:latin typeface="Times New Roman" panose="02020603050405020304" pitchFamily="18" charset="0"/>
                <a:ea typeface="Calibri" panose="020F0502020204030204" pitchFamily="34" charset="0"/>
                <a:cs typeface="Times New Roman" panose="02020603050405020304" pitchFamily="18" charset="0"/>
              </a:rPr>
              <a:t> Especially all levels of government to give the NRA a sole responsibility of collecting taxes.</a:t>
            </a:r>
            <a:r>
              <a:rPr lang="en-US" b="1" dirty="0">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50000"/>
              </a:lnSpc>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Rewards for Information as provided in section 121</a:t>
            </a:r>
          </a:p>
          <a:p>
            <a:pPr marL="0" indent="0" algn="just">
              <a:lnSpc>
                <a:spcPct val="150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Section 121 provides that, if an informant submits evidence that successfully establishes that a taxpayer has evaded, or is attempting to evade any or all of his or her tax liabilities, the informant shall be granted a reward equal to thirty (30%) percent of the amount of tax collected on the basis of such information.</a:t>
            </a:r>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54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Recommendations…2</a:t>
            </a:r>
          </a:p>
        </p:txBody>
      </p:sp>
      <p:sp>
        <p:nvSpPr>
          <p:cNvPr id="3" name="Content Placeholder 2"/>
          <p:cNvSpPr>
            <a:spLocks noGrp="1"/>
          </p:cNvSpPr>
          <p:nvPr>
            <p:ph idx="1"/>
          </p:nvPr>
        </p:nvSpPr>
        <p:spPr/>
        <p:txBody>
          <a:bodyPr>
            <a:normAutofit fontScale="77500" lnSpcReduction="20000"/>
          </a:bodyPr>
          <a:lstStyle/>
          <a:p>
            <a:pPr marL="0" lvl="0" indent="0" algn="just">
              <a:lnSpc>
                <a:spcPct val="150000"/>
              </a:lnSpc>
              <a:spcAft>
                <a:spcPts val="800"/>
              </a:spcAft>
              <a:buSzPts val="1100"/>
              <a:buNone/>
            </a:pPr>
            <a:r>
              <a:rPr lang="en-US" b="1" kern="100" dirty="0">
                <a:latin typeface="Times New Roman" panose="02020603050405020304" pitchFamily="18" charset="0"/>
                <a:ea typeface="Calibri" panose="020F0502020204030204" pitchFamily="34" charset="0"/>
                <a:cs typeface="Times New Roman" panose="02020603050405020304" pitchFamily="18" charset="0"/>
              </a:rPr>
              <a:t>Accountability by way of recruiting qualified tax officers</a:t>
            </a:r>
            <a:endParaRPr lang="x-none"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US" kern="100" dirty="0">
                <a:latin typeface="Times New Roman" panose="02020603050405020304" pitchFamily="18" charset="0"/>
                <a:ea typeface="Calibri" panose="020F0502020204030204" pitchFamily="34" charset="0"/>
                <a:cs typeface="Times New Roman" panose="02020603050405020304" pitchFamily="18" charset="0"/>
              </a:rPr>
              <a:t>Some tax officers do not have expertise in taxation. Other graduated from unrelated fields but end up working in sensitive unit in taxation.</a:t>
            </a:r>
            <a:endParaRPr lang="x-none"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800"/>
              </a:spcAft>
              <a:buSzPts val="1100"/>
              <a:buNone/>
            </a:pPr>
            <a:r>
              <a:rPr lang="x-none" b="1" kern="100" dirty="0">
                <a:latin typeface="Times New Roman" panose="02020603050405020304" pitchFamily="18" charset="0"/>
                <a:ea typeface="Calibri" panose="020F0502020204030204" pitchFamily="34" charset="0"/>
                <a:cs typeface="Times New Roman" panose="02020603050405020304" pitchFamily="18" charset="0"/>
              </a:rPr>
              <a:t>Restructure </a:t>
            </a:r>
            <a:r>
              <a:rPr lang="en-US" b="1" kern="100" dirty="0">
                <a:latin typeface="Times New Roman" panose="02020603050405020304" pitchFamily="18" charset="0"/>
                <a:ea typeface="Calibri" panose="020F0502020204030204" pitchFamily="34" charset="0"/>
                <a:cs typeface="Times New Roman" panose="02020603050405020304" pitchFamily="18" charset="0"/>
              </a:rPr>
              <a:t>t</a:t>
            </a:r>
            <a:r>
              <a:rPr lang="x-none" b="1" kern="100" dirty="0">
                <a:latin typeface="Times New Roman" panose="02020603050405020304" pitchFamily="18" charset="0"/>
                <a:ea typeface="Calibri" panose="020F0502020204030204" pitchFamily="34" charset="0"/>
                <a:cs typeface="Times New Roman" panose="02020603050405020304" pitchFamily="18" charset="0"/>
              </a:rPr>
              <a:t>ax administration </a:t>
            </a:r>
            <a:r>
              <a:rPr lang="en-US" b="1" kern="100" dirty="0">
                <a:latin typeface="Times New Roman" panose="02020603050405020304" pitchFamily="18" charset="0"/>
                <a:ea typeface="Calibri" panose="020F0502020204030204" pitchFamily="34" charset="0"/>
                <a:cs typeface="Times New Roman" panose="02020603050405020304" pitchFamily="18" charset="0"/>
              </a:rPr>
              <a:t>a</a:t>
            </a:r>
            <a:r>
              <a:rPr lang="x-none" b="1" kern="100" dirty="0">
                <a:latin typeface="Times New Roman" panose="02020603050405020304" pitchFamily="18" charset="0"/>
                <a:ea typeface="Calibri" panose="020F0502020204030204" pitchFamily="34" charset="0"/>
                <a:cs typeface="Times New Roman" panose="02020603050405020304" pitchFamily="18" charset="0"/>
              </a:rPr>
              <a:t>gencies</a:t>
            </a:r>
            <a:endParaRPr lang="x-none"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US" kern="100" dirty="0">
                <a:latin typeface="Times New Roman" panose="02020603050405020304" pitchFamily="18" charset="0"/>
                <a:ea typeface="Calibri" panose="020F0502020204030204" pitchFamily="34" charset="0"/>
                <a:cs typeface="Times New Roman" panose="02020603050405020304" pitchFamily="18" charset="0"/>
              </a:rPr>
              <a:t>The auditing firms must have the international minimum standard to qualify for auditing and under the supervision by the government.</a:t>
            </a:r>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1522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Recommendations…3</a:t>
            </a:r>
          </a:p>
        </p:txBody>
      </p:sp>
      <p:sp>
        <p:nvSpPr>
          <p:cNvPr id="3" name="Content Placeholder 2"/>
          <p:cNvSpPr>
            <a:spLocks noGrp="1"/>
          </p:cNvSpPr>
          <p:nvPr>
            <p:ph idx="1"/>
          </p:nvPr>
        </p:nvSpPr>
        <p:spPr/>
        <p:txBody>
          <a:bodyPr>
            <a:normAutofit fontScale="55000" lnSpcReduction="20000"/>
          </a:bodyPr>
          <a:lstStyle/>
          <a:p>
            <a:pPr marL="0" lvl="0" indent="0" algn="just">
              <a:lnSpc>
                <a:spcPct val="150000"/>
              </a:lnSpc>
              <a:spcAft>
                <a:spcPts val="800"/>
              </a:spcAft>
              <a:buNone/>
            </a:pPr>
            <a:r>
              <a:rPr lang="x-none" b="1" kern="100" dirty="0">
                <a:latin typeface="Times New Roman" panose="02020603050405020304" pitchFamily="18" charset="0"/>
                <a:ea typeface="Calibri" panose="020F0502020204030204" pitchFamily="34" charset="0"/>
                <a:cs typeface="Times New Roman" panose="02020603050405020304" pitchFamily="18" charset="0"/>
              </a:rPr>
              <a:t>Establish a </a:t>
            </a:r>
            <a:r>
              <a:rPr lang="en-US" b="1" kern="100" dirty="0">
                <a:latin typeface="Times New Roman" panose="02020603050405020304" pitchFamily="18" charset="0"/>
                <a:ea typeface="Calibri" panose="020F0502020204030204" pitchFamily="34" charset="0"/>
                <a:cs typeface="Times New Roman" panose="02020603050405020304" pitchFamily="18" charset="0"/>
              </a:rPr>
              <a:t>c</a:t>
            </a:r>
            <a:r>
              <a:rPr lang="x-none" b="1" kern="100" dirty="0">
                <a:latin typeface="Times New Roman" panose="02020603050405020304" pitchFamily="18" charset="0"/>
                <a:ea typeface="Calibri" panose="020F0502020204030204" pitchFamily="34" charset="0"/>
                <a:cs typeface="Times New Roman" panose="02020603050405020304" pitchFamily="18" charset="0"/>
              </a:rPr>
              <a:t>ode of </a:t>
            </a:r>
            <a:r>
              <a:rPr lang="en-US" b="1" kern="100" dirty="0">
                <a:latin typeface="Times New Roman" panose="02020603050405020304" pitchFamily="18" charset="0"/>
                <a:ea typeface="Calibri" panose="020F0502020204030204" pitchFamily="34" charset="0"/>
                <a:cs typeface="Times New Roman" panose="02020603050405020304" pitchFamily="18" charset="0"/>
              </a:rPr>
              <a:t>e</a:t>
            </a:r>
            <a:r>
              <a:rPr lang="x-none" b="1" kern="100" dirty="0">
                <a:latin typeface="Times New Roman" panose="02020603050405020304" pitchFamily="18" charset="0"/>
                <a:ea typeface="Calibri" panose="020F0502020204030204" pitchFamily="34" charset="0"/>
                <a:cs typeface="Times New Roman" panose="02020603050405020304" pitchFamily="18" charset="0"/>
              </a:rPr>
              <a:t>thics </a:t>
            </a: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x-none" kern="100" dirty="0">
                <a:latin typeface="Times New Roman" panose="02020603050405020304" pitchFamily="18" charset="0"/>
                <a:ea typeface="Calibri" panose="020F0502020204030204" pitchFamily="34" charset="0"/>
                <a:cs typeface="Times New Roman" panose="02020603050405020304" pitchFamily="18" charset="0"/>
              </a:rPr>
              <a:t>At the national level, </a:t>
            </a:r>
            <a:r>
              <a:rPr lang="en-US" kern="100" dirty="0">
                <a:latin typeface="Times New Roman" panose="02020603050405020304" pitchFamily="18" charset="0"/>
                <a:ea typeface="Calibri" panose="020F0502020204030204" pitchFamily="34" charset="0"/>
                <a:cs typeface="Times New Roman" panose="02020603050405020304" pitchFamily="18" charset="0"/>
              </a:rPr>
              <a:t>the</a:t>
            </a:r>
            <a:r>
              <a:rPr lang="x-none" kern="100" dirty="0">
                <a:latin typeface="Times New Roman" panose="02020603050405020304" pitchFamily="18" charset="0"/>
                <a:ea typeface="Calibri" panose="020F0502020204030204" pitchFamily="34" charset="0"/>
                <a:cs typeface="Times New Roman" panose="02020603050405020304" pitchFamily="18" charset="0"/>
              </a:rPr>
              <a:t> country should </a:t>
            </a:r>
            <a:r>
              <a:rPr lang="en-US" kern="100" dirty="0">
                <a:latin typeface="Times New Roman" panose="02020603050405020304" pitchFamily="18" charset="0"/>
                <a:ea typeface="Calibri" panose="020F0502020204030204" pitchFamily="34" charset="0"/>
                <a:cs typeface="Times New Roman" panose="02020603050405020304" pitchFamily="18" charset="0"/>
              </a:rPr>
              <a:t>develop</a:t>
            </a:r>
            <a:r>
              <a:rPr lang="x-none" kern="100" dirty="0">
                <a:latin typeface="Times New Roman" panose="02020603050405020304" pitchFamily="18" charset="0"/>
                <a:ea typeface="Calibri" panose="020F0502020204030204" pitchFamily="34" charset="0"/>
                <a:cs typeface="Times New Roman" panose="02020603050405020304" pitchFamily="18" charset="0"/>
              </a:rPr>
              <a:t> a comprehensive code of ethics that spells out appropriate and inappropriate behaviours for politicians</a:t>
            </a:r>
            <a:r>
              <a:rPr lang="en-US" kern="100" dirty="0">
                <a:latin typeface="Times New Roman" panose="02020603050405020304" pitchFamily="18" charset="0"/>
                <a:ea typeface="Calibri" panose="020F0502020204030204" pitchFamily="34" charset="0"/>
                <a:cs typeface="Times New Roman" panose="02020603050405020304" pitchFamily="18" charset="0"/>
              </a:rPr>
              <a:t>, taxpayers and tax officers</a:t>
            </a:r>
            <a:r>
              <a:rPr lang="x-none" kern="100" dirty="0">
                <a:latin typeface="Times New Roman" panose="02020603050405020304" pitchFamily="18" charset="0"/>
                <a:ea typeface="Calibri" panose="020F0502020204030204" pitchFamily="34" charset="0"/>
                <a:cs typeface="Times New Roman" panose="02020603050405020304" pitchFamily="18" charset="0"/>
              </a:rPr>
              <a:t>.</a:t>
            </a:r>
            <a:r>
              <a:rPr lang="en-US" kern="100" dirty="0">
                <a:latin typeface="Times New Roman" panose="02020603050405020304" pitchFamily="18" charset="0"/>
                <a:ea typeface="Calibri" panose="020F0502020204030204" pitchFamily="34" charset="0"/>
                <a:cs typeface="Times New Roman" panose="02020603050405020304" pitchFamily="18" charset="0"/>
              </a:rPr>
              <a:t> This is to avoid interference with taxes.</a:t>
            </a:r>
            <a:endParaRPr lang="x-none"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800"/>
              </a:spcAft>
              <a:buSzPts val="1100"/>
              <a:buNone/>
            </a:pPr>
            <a:r>
              <a:rPr lang="en-US" b="1" kern="100" dirty="0">
                <a:latin typeface="Times New Roman" panose="02020603050405020304" pitchFamily="18" charset="0"/>
                <a:ea typeface="Calibri" panose="020F0502020204030204" pitchFamily="34" charset="0"/>
                <a:cs typeface="Times New Roman" panose="02020603050405020304" pitchFamily="18" charset="0"/>
              </a:rPr>
              <a:t>To enact laws on intellectual property rights </a:t>
            </a:r>
            <a:r>
              <a:rPr lang="en-US" kern="100" dirty="0">
                <a:latin typeface="Times New Roman" panose="02020603050405020304" pitchFamily="18" charset="0"/>
                <a:ea typeface="Calibri" panose="020F0502020204030204" pitchFamily="34" charset="0"/>
                <a:cs typeface="Times New Roman" panose="02020603050405020304" pitchFamily="18" charset="0"/>
              </a:rPr>
              <a:t>to encourage investors to establish in South Sudan. The fear of infringement of intellectual knowledge is a key issue to foreign investors.</a:t>
            </a: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SzPts val="1100"/>
              <a:buNone/>
            </a:pPr>
            <a:r>
              <a:rPr lang="x-none" b="1" kern="100" dirty="0">
                <a:latin typeface="Times New Roman" panose="02020603050405020304" pitchFamily="18" charset="0"/>
                <a:ea typeface="Calibri" panose="020F0502020204030204" pitchFamily="34" charset="0"/>
                <a:cs typeface="Times New Roman" panose="02020603050405020304" pitchFamily="18" charset="0"/>
              </a:rPr>
              <a:t>Reduce monopoly </a:t>
            </a:r>
            <a:r>
              <a:rPr lang="en-US" b="1" kern="100" dirty="0">
                <a:latin typeface="Times New Roman" panose="02020603050405020304" pitchFamily="18" charset="0"/>
                <a:ea typeface="Calibri" panose="020F0502020204030204" pitchFamily="34" charset="0"/>
                <a:cs typeface="Times New Roman" panose="02020603050405020304" pitchFamily="18" charset="0"/>
              </a:rPr>
              <a:t>p</a:t>
            </a:r>
            <a:r>
              <a:rPr lang="x-none" b="1" kern="100" dirty="0">
                <a:latin typeface="Times New Roman" panose="02020603050405020304" pitchFamily="18" charset="0"/>
                <a:ea typeface="Calibri" panose="020F0502020204030204" pitchFamily="34" charset="0"/>
                <a:cs typeface="Times New Roman" panose="02020603050405020304" pitchFamily="18" charset="0"/>
              </a:rPr>
              <a:t>ower</a:t>
            </a:r>
            <a:endParaRPr lang="x-none"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US" kern="100" dirty="0">
                <a:latin typeface="Times New Roman" panose="02020603050405020304" pitchFamily="18" charset="0"/>
                <a:ea typeface="Calibri" panose="020F0502020204030204" pitchFamily="34" charset="0"/>
                <a:cs typeface="Times New Roman" panose="02020603050405020304" pitchFamily="18" charset="0"/>
              </a:rPr>
              <a:t>Tax officers should be assigned on rotational basis to avoid the collusion with taxpayers.</a:t>
            </a:r>
            <a:endParaRPr lang="x-none"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US" kern="100" dirty="0">
                <a:latin typeface="Times New Roman" panose="02020603050405020304" pitchFamily="18" charset="0"/>
                <a:ea typeface="Calibri" panose="020F0502020204030204" pitchFamily="34" charset="0"/>
                <a:cs typeface="Times New Roman" panose="02020603050405020304" pitchFamily="18" charset="0"/>
              </a:rPr>
              <a:t>The tax unit that does taxes assessment should be separate from the audit unit.</a:t>
            </a:r>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3691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42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ACE8-7AB1-1841-9E73-FCE46A49FC4F}"/>
              </a:ext>
            </a:extLst>
          </p:cNvPr>
          <p:cNvSpPr>
            <a:spLocks noGrp="1"/>
          </p:cNvSpPr>
          <p:nvPr>
            <p:ph type="title"/>
          </p:nvPr>
        </p:nvSpPr>
        <p:spPr/>
        <p:txBody>
          <a:bodyPr/>
          <a:lstStyle/>
          <a:p>
            <a:r>
              <a:rPr lang="en-US" dirty="0"/>
              <a:t>Introduction</a:t>
            </a:r>
            <a:endParaRPr lang="x-none" dirty="0"/>
          </a:p>
        </p:txBody>
      </p:sp>
      <p:sp>
        <p:nvSpPr>
          <p:cNvPr id="3" name="Content Placeholder 2">
            <a:extLst>
              <a:ext uri="{FF2B5EF4-FFF2-40B4-BE49-F238E27FC236}">
                <a16:creationId xmlns:a16="http://schemas.microsoft.com/office/drawing/2014/main" id="{C74880CA-A7C9-E843-85A8-DFEEA06FF3EF}"/>
              </a:ext>
            </a:extLst>
          </p:cNvPr>
          <p:cNvSpPr>
            <a:spLocks noGrp="1"/>
          </p:cNvSpPr>
          <p:nvPr>
            <p:ph idx="1"/>
          </p:nvPr>
        </p:nvSpPr>
        <p:spPr/>
        <p:txBody>
          <a:bodyPr>
            <a:normAutofit fontScale="70000" lnSpcReduction="20000"/>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Since South Sudan declared independence from Sudan in July 2011, oil-revenues have been the major source of revenue between 96% and 98% of government’s budget and 99.8% of country’s export earning (KPMG, 2017). </a:t>
            </a:r>
          </a:p>
          <a:p>
            <a:r>
              <a:rPr lang="en-US" dirty="0">
                <a:latin typeface="Times New Roman" panose="02020603050405020304" pitchFamily="18" charset="0"/>
                <a:ea typeface="Calibri" panose="020F0502020204030204" pitchFamily="34" charset="0"/>
                <a:cs typeface="Times New Roman" panose="02020603050405020304" pitchFamily="18" charset="0"/>
              </a:rPr>
              <a:t>Contribution of tax revenues to the budget has been extremely minimal.  </a:t>
            </a:r>
          </a:p>
          <a:p>
            <a:r>
              <a:rPr lang="en-US" dirty="0">
                <a:latin typeface="Times New Roman" panose="02020603050405020304" pitchFamily="18" charset="0"/>
                <a:ea typeface="Calibri" panose="020F0502020204030204" pitchFamily="34" charset="0"/>
                <a:cs typeface="Times New Roman" panose="02020603050405020304" pitchFamily="18" charset="0"/>
              </a:rPr>
              <a:t>A report by World Bank on Doing Business in South Sudan 2018 ranked the country as number 66</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dirty="0">
                <a:latin typeface="Times New Roman" panose="02020603050405020304" pitchFamily="18" charset="0"/>
                <a:ea typeface="Calibri" panose="020F0502020204030204" pitchFamily="34" charset="0"/>
                <a:cs typeface="Times New Roman" panose="02020603050405020304" pitchFamily="18" charset="0"/>
              </a:rPr>
              <a:t> out 190 countries in the world and lowest in Sub Sahara Africa in terms of percentage of corporate profits paid (KPMG, 2017. </a:t>
            </a:r>
          </a:p>
          <a:p>
            <a:r>
              <a:rPr lang="en-US" dirty="0">
                <a:latin typeface="Times New Roman" panose="02020603050405020304" pitchFamily="18" charset="0"/>
                <a:ea typeface="Calibri" panose="020F0502020204030204" pitchFamily="34" charset="0"/>
                <a:cs typeface="Times New Roman" panose="02020603050405020304" pitchFamily="18" charset="0"/>
              </a:rPr>
              <a:t>South Sudan amongst world’s most oil-dependent countries. </a:t>
            </a:r>
          </a:p>
          <a:p>
            <a:r>
              <a:rPr lang="en-US" dirty="0">
                <a:latin typeface="Times New Roman" panose="02020603050405020304" pitchFamily="18" charset="0"/>
                <a:ea typeface="Calibri" panose="020F0502020204030204" pitchFamily="34" charset="0"/>
                <a:cs typeface="Times New Roman" panose="02020603050405020304" pitchFamily="18" charset="0"/>
              </a:rPr>
              <a:t>As a result, the economy has not diversified, leaving the country to rely too much on oil-revenues. </a:t>
            </a:r>
          </a:p>
          <a:p>
            <a:r>
              <a:rPr lang="en-US" dirty="0">
                <a:latin typeface="Times New Roman" panose="02020603050405020304" pitchFamily="18" charset="0"/>
                <a:ea typeface="Calibri" panose="020F0502020204030204" pitchFamily="34" charset="0"/>
                <a:cs typeface="Times New Roman" panose="02020603050405020304" pitchFamily="18" charset="0"/>
              </a:rPr>
              <a:t>This has exposed the country’s economy to shocks due to volatility of oil prices in the global market from 2014 to 2017, resulting in a fiscal deficit of 23% of GDP and contraction of economy by 13.8% in 2016 (See IMF, 2017, p. 36, KPMG, 2017). </a:t>
            </a:r>
            <a:endParaRPr lang="x-none" dirty="0">
              <a:latin typeface="Times New Roman" panose="02020603050405020304" pitchFamily="18" charset="0"/>
              <a:ea typeface="Calibri" panose="020F0502020204030204" pitchFamily="34"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52365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F6F1-5BD5-1B4B-8183-A4B35D7AC4B2}"/>
              </a:ext>
            </a:extLst>
          </p:cNvPr>
          <p:cNvSpPr>
            <a:spLocks noGrp="1"/>
          </p:cNvSpPr>
          <p:nvPr>
            <p:ph type="title"/>
          </p:nvPr>
        </p:nvSpPr>
        <p:spPr>
          <a:xfrm>
            <a:off x="628650" y="486136"/>
            <a:ext cx="5876322" cy="659757"/>
          </a:xfrm>
        </p:spPr>
        <p:txBody>
          <a:bodyPr>
            <a:normAutofit fontScale="90000"/>
          </a:bodyPr>
          <a:lstStyle/>
          <a:p>
            <a:r>
              <a:rPr lang="en-US" dirty="0"/>
              <a:t>Objectives of Non-Oil Revenue Mobilisation …1</a:t>
            </a:r>
            <a:endParaRPr lang="x-none" dirty="0"/>
          </a:p>
        </p:txBody>
      </p:sp>
      <p:sp>
        <p:nvSpPr>
          <p:cNvPr id="3" name="Content Placeholder 2">
            <a:extLst>
              <a:ext uri="{FF2B5EF4-FFF2-40B4-BE49-F238E27FC236}">
                <a16:creationId xmlns:a16="http://schemas.microsoft.com/office/drawing/2014/main" id="{DCFFF6CC-4B76-F949-86F2-EA4D47A7A424}"/>
              </a:ext>
            </a:extLst>
          </p:cNvPr>
          <p:cNvSpPr>
            <a:spLocks noGrp="1"/>
          </p:cNvSpPr>
          <p:nvPr>
            <p:ph idx="1"/>
          </p:nvPr>
        </p:nvSpPr>
        <p:spPr/>
        <p:txBody>
          <a:bodyPr>
            <a:normAutofit fontScale="55000" lnSpcReduction="20000"/>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Raising revenue: </a:t>
            </a:r>
            <a:r>
              <a:rPr lang="en-US" dirty="0">
                <a:latin typeface="Times New Roman" panose="02020603050405020304" pitchFamily="18" charset="0"/>
                <a:ea typeface="Calibri" panose="020F0502020204030204" pitchFamily="34" charset="0"/>
              </a:rPr>
              <a:t>The main reason for revenue collection is to raise funds for government’s expenditure. In capitalist countries, private entities contribute greatly in financing government expenditure by paying taxes on profits, license fees, employee’s incomes, and tariffs on good imports. </a:t>
            </a:r>
            <a:r>
              <a:rPr lang="en-US" dirty="0">
                <a:latin typeface="Times New Roman" panose="02020603050405020304" pitchFamily="18" charset="0"/>
                <a:ea typeface="Calibri" panose="020F0502020204030204" pitchFamily="34" charset="0"/>
                <a:cs typeface="Times New Roman" panose="02020603050405020304" pitchFamily="18" charset="0"/>
              </a:rPr>
              <a:t>Walk, D “Taxation and Taxable capacity in under-developed countries” </a:t>
            </a:r>
            <a:r>
              <a:rPr lang="en-US" i="1" dirty="0">
                <a:latin typeface="Times New Roman" panose="02020603050405020304" pitchFamily="18" charset="0"/>
                <a:ea typeface="Calibri" panose="020F0502020204030204" pitchFamily="34" charset="0"/>
                <a:cs typeface="Times New Roman" panose="02020603050405020304" pitchFamily="18" charset="0"/>
              </a:rPr>
              <a:t>in Economic Development in Africa (Oxford, 1965) p.129.</a:t>
            </a:r>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Economic stability and development: </a:t>
            </a:r>
            <a:r>
              <a:rPr lang="en-US" dirty="0">
                <a:latin typeface="Times New Roman" panose="02020603050405020304" pitchFamily="18" charset="0"/>
                <a:ea typeface="Calibri" panose="020F0502020204030204" pitchFamily="34" charset="0"/>
              </a:rPr>
              <a:t>The revenue is indispensable even for all countries, including those countries which have attained a significant level of economic development and prosperity. During austerity measures when oil production was shut down in 2012, the non-oil revenue served as the most important source of funding of government expenditure besides reserves and borrowing</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Growth on Level of investment: </a:t>
            </a:r>
            <a:r>
              <a:rPr lang="en-US" dirty="0">
                <a:latin typeface="Times New Roman" panose="02020603050405020304" pitchFamily="18" charset="0"/>
                <a:ea typeface="Calibri" panose="020F0502020204030204" pitchFamily="34" charset="0"/>
              </a:rPr>
              <a:t>Revenue collection contribute to growth of investment. This is so because a country maybe endowed with natural resources yet lacks funds to exploit them effectively</a:t>
            </a:r>
          </a:p>
          <a:p>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Balance of payment: </a:t>
            </a:r>
            <a:r>
              <a:rPr lang="en-US" dirty="0">
                <a:latin typeface="Times New Roman" panose="02020603050405020304" pitchFamily="18" charset="0"/>
                <a:ea typeface="Calibri" panose="020F0502020204030204" pitchFamily="34" charset="0"/>
                <a:cs typeface="Times New Roman" panose="02020603050405020304" pitchFamily="18" charset="0"/>
              </a:rPr>
              <a:t>South Sudan is one of less developed countries that faces problem of balance of payment. Tax policy may be used to enhance national production and increase exports.</a:t>
            </a:r>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400252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6701"/>
            <a:ext cx="6698125" cy="687297"/>
          </a:xfrm>
        </p:spPr>
        <p:txBody>
          <a:bodyPr>
            <a:normAutofit fontScale="90000"/>
          </a:bodyPr>
          <a:lstStyle/>
          <a:p>
            <a:r>
              <a:rPr lang="en-US" dirty="0"/>
              <a:t>Objectives of Non-Oil Revenue Mobilisation …</a:t>
            </a:r>
          </a:p>
        </p:txBody>
      </p:sp>
      <p:sp>
        <p:nvSpPr>
          <p:cNvPr id="3" name="Content Placeholder 2"/>
          <p:cNvSpPr>
            <a:spLocks noGrp="1"/>
          </p:cNvSpPr>
          <p:nvPr>
            <p:ph idx="1"/>
          </p:nvPr>
        </p:nvSpPr>
        <p:spPr/>
        <p:txBody>
          <a:bodyPr>
            <a:normAutofit fontScale="92500"/>
          </a:bodyPr>
          <a:lstStyle/>
          <a:p>
            <a:pPr lvl="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Resources allocation: </a:t>
            </a:r>
            <a:r>
              <a:rPr lang="en-US" dirty="0">
                <a:latin typeface="Times New Roman" panose="02020603050405020304" pitchFamily="18" charset="0"/>
                <a:ea typeface="Calibri" panose="020F0502020204030204" pitchFamily="34" charset="0"/>
                <a:cs typeface="Times New Roman" panose="02020603050405020304" pitchFamily="18" charset="0"/>
              </a:rPr>
              <a:t>Revenue collection is used as to achieve and render some commodities more expensive by imposing heavy taxes. This method is used to protect infant industries.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Income redistribution: </a:t>
            </a:r>
            <a:r>
              <a:rPr lang="en-US" dirty="0">
                <a:latin typeface="Times New Roman" panose="02020603050405020304" pitchFamily="18" charset="0"/>
                <a:ea typeface="Calibri" panose="020F0502020204030204" pitchFamily="34" charset="0"/>
                <a:cs typeface="Times New Roman" panose="02020603050405020304" pitchFamily="18" charset="0"/>
              </a:rPr>
              <a:t>In the words of Birds and </a:t>
            </a:r>
            <a:r>
              <a:rPr lang="en-US" dirty="0" err="1">
                <a:latin typeface="Times New Roman" panose="02020603050405020304" pitchFamily="18" charset="0"/>
                <a:ea typeface="Calibri" panose="020F0502020204030204" pitchFamily="34" charset="0"/>
                <a:cs typeface="Times New Roman" panose="02020603050405020304" pitchFamily="18" charset="0"/>
              </a:rPr>
              <a:t>Oldman</a:t>
            </a:r>
            <a:r>
              <a:rPr lang="en-US" dirty="0">
                <a:latin typeface="Times New Roman" panose="02020603050405020304" pitchFamily="18" charset="0"/>
                <a:ea typeface="Calibri" panose="020F0502020204030204" pitchFamily="34" charset="0"/>
                <a:cs typeface="Times New Roman" panose="02020603050405020304" pitchFamily="18" charset="0"/>
              </a:rPr>
              <a:t>, revenue helps to check income inequalities. </a:t>
            </a:r>
          </a:p>
          <a:p>
            <a:endParaRPr lang="en-US" dirty="0"/>
          </a:p>
        </p:txBody>
      </p:sp>
    </p:spTree>
    <p:extLst>
      <p:ext uri="{BB962C8B-B14F-4D97-AF65-F5344CB8AC3E}">
        <p14:creationId xmlns:p14="http://schemas.microsoft.com/office/powerpoint/2010/main" val="132913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Non-Oil Revenue…1</a:t>
            </a:r>
          </a:p>
        </p:txBody>
      </p:sp>
      <p:sp>
        <p:nvSpPr>
          <p:cNvPr id="3" name="Content Placeholder 2"/>
          <p:cNvSpPr>
            <a:spLocks noGrp="1"/>
          </p:cNvSpPr>
          <p:nvPr>
            <p:ph idx="1"/>
          </p:nvPr>
        </p:nvSpPr>
        <p:spPr/>
        <p:txBody>
          <a:bodyPr>
            <a:normAutofit fontScale="25000" lnSpcReduction="20000"/>
          </a:bodyPr>
          <a:lstStyle/>
          <a:p>
            <a:pPr marL="0" lvl="0" indent="0" algn="just">
              <a:lnSpc>
                <a:spcPct val="150000"/>
              </a:lnSpc>
              <a:spcAft>
                <a:spcPts val="800"/>
              </a:spcAft>
              <a:buNone/>
            </a:pPr>
            <a:r>
              <a:rPr lang="en-US" sz="7200" b="1" dirty="0">
                <a:effectLst/>
                <a:latin typeface="Times New Roman" panose="02020603050405020304" pitchFamily="18" charset="0"/>
                <a:ea typeface="Calibri" panose="020F0502020204030204" pitchFamily="34" charset="0"/>
                <a:cs typeface="Times New Roman" panose="02020603050405020304" pitchFamily="18" charset="0"/>
              </a:rPr>
              <a:t>1. Domestic Taxes which include</a:t>
            </a:r>
            <a:endParaRPr lang="en-US" sz="7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lphaLcPeriod"/>
            </a:pPr>
            <a:r>
              <a:rPr lang="en-US" sz="7200" b="1" dirty="0">
                <a:latin typeface="Times New Roman" panose="02020603050405020304" pitchFamily="18" charset="0"/>
                <a:ea typeface="Calibri" panose="020F0502020204030204" pitchFamily="34" charset="0"/>
                <a:cs typeface="Times New Roman" panose="02020603050405020304" pitchFamily="18" charset="0"/>
              </a:rPr>
              <a:t>Personal income tax (PIT)</a:t>
            </a:r>
            <a:endParaRPr lang="x-none" sz="7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7200" dirty="0">
                <a:latin typeface="Times New Roman" panose="02020603050405020304" pitchFamily="18" charset="0"/>
                <a:ea typeface="Calibri" panose="020F0502020204030204" pitchFamily="34" charset="0"/>
                <a:cs typeface="Times New Roman" panose="02020603050405020304" pitchFamily="18" charset="0"/>
              </a:rPr>
              <a:t>These include Gross income, which means income earned or accrued from all sources which are not exempt under this Act including</a:t>
            </a:r>
            <a:r>
              <a:rPr lang="en-US" sz="7200" b="1" i="1" dirty="0">
                <a:latin typeface="Times New Roman" panose="02020603050405020304" pitchFamily="18" charset="0"/>
                <a:ea typeface="Calibri" panose="020F0502020204030204" pitchFamily="34" charset="0"/>
                <a:cs typeface="Times New Roman" panose="02020603050405020304" pitchFamily="18" charset="0"/>
              </a:rPr>
              <a:t>— (a) wages; (b) entrepreneurial activities; (c) rents; (d) the use of intangible property; (e) interest; 9 Act 1 Personal Income Tax Act 2007 (f) dividends; (g) capital gains; (h) lottery and other gambling winnings; and (</a:t>
            </a:r>
            <a:r>
              <a:rPr lang="en-US" sz="7200" b="1" i="1" dirty="0" err="1">
                <a:latin typeface="Times New Roman" panose="02020603050405020304" pitchFamily="18" charset="0"/>
                <a:ea typeface="Calibri" panose="020F0502020204030204" pitchFamily="34" charset="0"/>
                <a:cs typeface="Times New Roman" panose="02020603050405020304" pitchFamily="18" charset="0"/>
              </a:rPr>
              <a:t>i</a:t>
            </a:r>
            <a:r>
              <a:rPr lang="en-US" sz="7200" b="1" i="1" dirty="0">
                <a:latin typeface="Times New Roman" panose="02020603050405020304" pitchFamily="18" charset="0"/>
                <a:ea typeface="Calibri" panose="020F0502020204030204" pitchFamily="34" charset="0"/>
                <a:cs typeface="Times New Roman" panose="02020603050405020304" pitchFamily="18" charset="0"/>
              </a:rPr>
              <a:t>) any other source that increases the taxpayer’s net worth.</a:t>
            </a:r>
            <a:endParaRPr lang="x-none" sz="7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0177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Non-Oil Revenue…1</a:t>
            </a:r>
          </a:p>
        </p:txBody>
      </p:sp>
      <p:sp>
        <p:nvSpPr>
          <p:cNvPr id="3" name="Content Placeholder 2"/>
          <p:cNvSpPr>
            <a:spLocks noGrp="1"/>
          </p:cNvSpPr>
          <p:nvPr>
            <p:ph idx="1"/>
          </p:nvPr>
        </p:nvSpPr>
        <p:spPr/>
        <p:txBody>
          <a:bodyPr>
            <a:normAutofit/>
          </a:bodyPr>
          <a:lstStyle/>
          <a:p>
            <a:pPr marL="342900" lvl="0" indent="-342900" algn="just">
              <a:lnSpc>
                <a:spcPct val="150000"/>
              </a:lnSpc>
              <a:spcAft>
                <a:spcPts val="800"/>
              </a:spcAft>
              <a:buFont typeface="+mj-lt"/>
              <a:buAutoNum type="alphaLcPeriod"/>
            </a:pPr>
            <a:r>
              <a:rPr lang="en-US" sz="2800" b="1" dirty="0">
                <a:latin typeface="Times New Roman" panose="02020603050405020304" pitchFamily="18" charset="0"/>
                <a:ea typeface="Calibri" panose="020F0502020204030204" pitchFamily="34" charset="0"/>
                <a:cs typeface="Times New Roman" panose="02020603050405020304" pitchFamily="18" charset="0"/>
              </a:rPr>
              <a:t>Business profit tax (BPT)</a:t>
            </a:r>
            <a:endParaRPr lang="x-none"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Under section 65 of Taxation Act, 2009, a business profit tax shall be charged on the taxable profit of taxpayers.</a:t>
            </a:r>
            <a:endParaRPr lang="x-none"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0067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Non-Oil Revenue…2</a:t>
            </a:r>
          </a:p>
        </p:txBody>
      </p:sp>
      <p:sp>
        <p:nvSpPr>
          <p:cNvPr id="3" name="Content Placeholder 2"/>
          <p:cNvSpPr>
            <a:spLocks noGrp="1"/>
          </p:cNvSpPr>
          <p:nvPr>
            <p:ph idx="1"/>
          </p:nvPr>
        </p:nvSpPr>
        <p:spPr/>
        <p:txBody>
          <a:bodyPr>
            <a:normAutofit fontScale="62500" lnSpcReduction="20000"/>
          </a:bodyPr>
          <a:lstStyle/>
          <a:p>
            <a:pPr marL="0" indent="0" algn="just">
              <a:lnSpc>
                <a:spcPct val="150000"/>
              </a:lnSpc>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(1)</a:t>
            </a:r>
            <a:r>
              <a:rPr lang="en-US" dirty="0">
                <a:latin typeface="Times New Roman" panose="02020603050405020304" pitchFamily="18" charset="0"/>
                <a:ea typeface="Calibri" panose="020F0502020204030204" pitchFamily="34" charset="0"/>
                <a:cs typeface="Times New Roman" panose="02020603050405020304" pitchFamily="18" charset="0"/>
              </a:rPr>
              <a:t> Taxable profit for the purposes of taxation shall mean the difference between gross income earned or received during the tax period and any deductions allowable under this law. </a:t>
            </a:r>
            <a:r>
              <a:rPr lang="en-US" b="1"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Taxable profit for a resident taxpayer shall be the taxable profit from South Sudan and foreign source incomes.</a:t>
            </a:r>
            <a:r>
              <a:rPr lang="en-US" b="1" dirty="0">
                <a:latin typeface="Times New Roman" panose="02020603050405020304" pitchFamily="18" charset="0"/>
                <a:ea typeface="Calibri" panose="020F0502020204030204" pitchFamily="34" charset="0"/>
                <a:cs typeface="Times New Roman" panose="02020603050405020304" pitchFamily="18" charset="0"/>
              </a:rPr>
              <a:t> (3) </a:t>
            </a:r>
            <a:r>
              <a:rPr lang="en-US" dirty="0">
                <a:latin typeface="Times New Roman" panose="02020603050405020304" pitchFamily="18" charset="0"/>
                <a:ea typeface="Calibri" panose="020F0502020204030204" pitchFamily="34" charset="0"/>
                <a:cs typeface="Times New Roman" panose="02020603050405020304" pitchFamily="18" charset="0"/>
              </a:rPr>
              <a:t>Taxable profit for a non resident taxpayer shall be only the taxable business profit from South Sudan source income.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c. Property Tax (PT)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The object of the income tax for a resident individual taxpayer shall be all taxable income from South Sudan’s income sources and foreign source income. (2) The object of the tax for a non-resident individual taxpayer shall be taxable income from South Sudan sources of income.</a:t>
            </a:r>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051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Non-Oil Revenue…3</a:t>
            </a:r>
          </a:p>
        </p:txBody>
      </p:sp>
      <p:sp>
        <p:nvSpPr>
          <p:cNvPr id="3" name="Content Placeholder 2"/>
          <p:cNvSpPr>
            <a:spLocks noGrp="1"/>
          </p:cNvSpPr>
          <p:nvPr>
            <p:ph idx="1"/>
          </p:nvPr>
        </p:nvSpPr>
        <p:spPr/>
        <p:txBody>
          <a:bodyPr>
            <a:normAutofit fontScale="70000" lnSpcReduction="20000"/>
          </a:bodyPr>
          <a:lstStyle/>
          <a:p>
            <a:pPr marL="0" lvl="0" indent="0" algn="just">
              <a:lnSpc>
                <a:spcPct val="150000"/>
              </a:lnSpc>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d. Excise Tax (ET)</a:t>
            </a:r>
            <a:endParaRPr lang="x-none"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excise tax includes: </a:t>
            </a:r>
            <a:r>
              <a:rPr lang="en-US" b="1" dirty="0">
                <a:latin typeface="Times New Roman" panose="02020603050405020304" pitchFamily="18" charset="0"/>
                <a:ea typeface="Calibri" panose="020F0502020204030204" pitchFamily="34" charset="0"/>
                <a:cs typeface="Times New Roman" panose="02020603050405020304" pitchFamily="18" charset="0"/>
              </a:rPr>
              <a:t>“Air transport service” </a:t>
            </a:r>
            <a:r>
              <a:rPr lang="en-US" dirty="0">
                <a:latin typeface="Times New Roman" panose="02020603050405020304" pitchFamily="18" charset="0"/>
                <a:ea typeface="Calibri" panose="020F0502020204030204" pitchFamily="34" charset="0"/>
                <a:cs typeface="Times New Roman" panose="02020603050405020304" pitchFamily="18" charset="0"/>
              </a:rPr>
              <a:t>means airplanes or other modes of airborne equipment which carries passengers or cargo for a fee. </a:t>
            </a:r>
            <a:r>
              <a:rPr lang="en-US" b="1" dirty="0">
                <a:latin typeface="Times New Roman" panose="02020603050405020304" pitchFamily="18" charset="0"/>
                <a:ea typeface="Calibri" panose="020F0502020204030204" pitchFamily="34" charset="0"/>
                <a:cs typeface="Times New Roman" panose="02020603050405020304" pitchFamily="18" charset="0"/>
              </a:rPr>
              <a:t>“Alcohol product” </a:t>
            </a:r>
            <a:r>
              <a:rPr lang="en-US" dirty="0">
                <a:latin typeface="Times New Roman" panose="02020603050405020304" pitchFamily="18" charset="0"/>
                <a:ea typeface="Calibri" panose="020F0502020204030204" pitchFamily="34" charset="0"/>
                <a:cs typeface="Times New Roman" panose="02020603050405020304" pitchFamily="18" charset="0"/>
              </a:rPr>
              <a:t>means any article covered by Harmonized System; </a:t>
            </a:r>
            <a:r>
              <a:rPr lang="en-US" b="1" dirty="0">
                <a:latin typeface="Times New Roman" panose="02020603050405020304" pitchFamily="18" charset="0"/>
                <a:ea typeface="Calibri" panose="020F0502020204030204" pitchFamily="34" charset="0"/>
                <a:cs typeface="Times New Roman" panose="02020603050405020304" pitchFamily="18" charset="0"/>
              </a:rPr>
              <a:t>“Excisable goods”</a:t>
            </a:r>
            <a:r>
              <a:rPr lang="en-US" dirty="0">
                <a:latin typeface="Times New Roman" panose="02020603050405020304" pitchFamily="18" charset="0"/>
                <a:ea typeface="Calibri" panose="020F0502020204030204" pitchFamily="34" charset="0"/>
                <a:cs typeface="Times New Roman" panose="02020603050405020304" pitchFamily="18" charset="0"/>
              </a:rPr>
              <a:t> means any goods or services subject to this Chapter, and includes: </a:t>
            </a:r>
            <a:r>
              <a:rPr lang="en-US" b="1" dirty="0">
                <a:latin typeface="Times New Roman" panose="02020603050405020304" pitchFamily="18" charset="0"/>
                <a:ea typeface="Calibri" panose="020F0502020204030204" pitchFamily="34" charset="0"/>
                <a:cs typeface="Times New Roman" panose="02020603050405020304" pitchFamily="18" charset="0"/>
              </a:rPr>
              <a:t>air transport services;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alcohol products; insurance services; fuel; telecommunication services; and tobacco products.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rPr>
              <a:t>“Excise tax”</a:t>
            </a:r>
            <a:r>
              <a:rPr lang="en-US" dirty="0">
                <a:latin typeface="Times New Roman" panose="02020603050405020304" pitchFamily="18" charset="0"/>
                <a:ea typeface="Calibri" panose="020F0502020204030204" pitchFamily="34" charset="0"/>
              </a:rPr>
              <a:t> means an indirect tax that is included in the selling price of excisable goods; </a:t>
            </a:r>
            <a:endParaRPr lang="en-ZA" dirty="0"/>
          </a:p>
          <a:p>
            <a:endParaRPr lang="en-US" dirty="0"/>
          </a:p>
        </p:txBody>
      </p:sp>
    </p:spTree>
    <p:extLst>
      <p:ext uri="{BB962C8B-B14F-4D97-AF65-F5344CB8AC3E}">
        <p14:creationId xmlns:p14="http://schemas.microsoft.com/office/powerpoint/2010/main" val="19836903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1354</TotalTime>
  <Words>1903</Words>
  <Application>Microsoft Office PowerPoint</Application>
  <PresentationFormat>On-screen Show (4:3)</PresentationFormat>
  <Paragraphs>123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Helvetica Neue</vt:lpstr>
      <vt:lpstr>Times New Roman</vt:lpstr>
      <vt:lpstr>Wingdings</vt:lpstr>
      <vt:lpstr>Office Theme</vt:lpstr>
      <vt:lpstr>Challenges and Opportunities for Reforms of Non-Oil Revenues Administration in South Sudan  </vt:lpstr>
      <vt:lpstr>Outline of Presentation</vt:lpstr>
      <vt:lpstr>Introduction</vt:lpstr>
      <vt:lpstr>Objectives of Non-Oil Revenue Mobilisation …1</vt:lpstr>
      <vt:lpstr>Objectives of Non-Oil Revenue Mobilisation …</vt:lpstr>
      <vt:lpstr>Sources of Non-Oil Revenue…1</vt:lpstr>
      <vt:lpstr>Sources of Non-Oil Revenue…1</vt:lpstr>
      <vt:lpstr>Sources of Non-Oil Revenue…2</vt:lpstr>
      <vt:lpstr>Sources of Non-Oil Revenue…3</vt:lpstr>
      <vt:lpstr>Sources of Non-Oil Revenue…4</vt:lpstr>
      <vt:lpstr>Sources of Non-Oil Revenue…5</vt:lpstr>
      <vt:lpstr>Factors Hindering Non-Oil Revenue Mobilisation…1</vt:lpstr>
      <vt:lpstr>Factors Hindering Non-Oil Revenue Mobilisation…2</vt:lpstr>
      <vt:lpstr>Factors Hindering Non-Oil Revenue Mobilisation…3</vt:lpstr>
      <vt:lpstr>Factors Hindering Non-Oil Revenue Mobilisation…4</vt:lpstr>
      <vt:lpstr>Factors Hindering Non-Oil Revenue Mobilisation…5</vt:lpstr>
      <vt:lpstr>Factors Hindering Non-Oil Revenue Mobilisation…6</vt:lpstr>
      <vt:lpstr>Factors Hindering Non-Oil Revenue Mobilisation…6</vt:lpstr>
      <vt:lpstr>Conclusion</vt:lpstr>
      <vt:lpstr>Recommendations…1</vt:lpstr>
      <vt:lpstr>Recommendations…2</vt:lpstr>
      <vt:lpstr>Recommendations…3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Can Run on Two Lines</dc:title>
  <dc:creator>Microsoft Office User</dc:creator>
  <cp:lastModifiedBy>Gabriel Mading</cp:lastModifiedBy>
  <cp:revision>57</cp:revision>
  <dcterms:created xsi:type="dcterms:W3CDTF">2020-11-03T03:27:01Z</dcterms:created>
  <dcterms:modified xsi:type="dcterms:W3CDTF">2023-09-06T06:32:39Z</dcterms:modified>
</cp:coreProperties>
</file>