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62" r:id="rId2"/>
    <p:sldId id="299" r:id="rId3"/>
    <p:sldId id="263"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4" r:id="rId33"/>
    <p:sldId id="295" r:id="rId34"/>
    <p:sldId id="296" r:id="rId35"/>
    <p:sldId id="297" r:id="rId36"/>
    <p:sldId id="298" r:id="rId37"/>
  </p:sldIdLst>
  <p:sldSz cx="9144000" cy="6858000" type="screen4x3"/>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1015"/>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01698" y="0"/>
            <a:ext cx="2984871" cy="501015"/>
          </a:xfrm>
          <a:prstGeom prst="rect">
            <a:avLst/>
          </a:prstGeom>
        </p:spPr>
        <p:txBody>
          <a:bodyPr vert="horz" lIns="93177" tIns="46589" rIns="93177" bIns="46589" rtlCol="0"/>
          <a:lstStyle>
            <a:lvl1pPr algn="r">
              <a:defRPr sz="1200"/>
            </a:lvl1pPr>
          </a:lstStyle>
          <a:p>
            <a:fld id="{606ED821-6A76-4B1D-A76D-15B7DDBC7356}" type="datetimeFigureOut">
              <a:rPr lang="en-US" smtClean="0"/>
              <a:pPr/>
              <a:t>9/4/2023</a:t>
            </a:fld>
            <a:endParaRPr lang="en-US"/>
          </a:p>
        </p:txBody>
      </p:sp>
      <p:sp>
        <p:nvSpPr>
          <p:cNvPr id="4" name="Slide Image Placeholder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8817" y="4759643"/>
            <a:ext cx="5510530" cy="4509135"/>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517546"/>
            <a:ext cx="2984871" cy="501015"/>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01698" y="9517546"/>
            <a:ext cx="2984871" cy="501015"/>
          </a:xfrm>
          <a:prstGeom prst="rect">
            <a:avLst/>
          </a:prstGeom>
        </p:spPr>
        <p:txBody>
          <a:bodyPr vert="horz" lIns="93177" tIns="46589" rIns="93177" bIns="46589" rtlCol="0" anchor="b"/>
          <a:lstStyle>
            <a:lvl1pPr algn="r">
              <a:defRPr sz="1200"/>
            </a:lvl1pPr>
          </a:lstStyle>
          <a:p>
            <a:fld id="{F49A29DB-2BE0-4C27-AECB-58500F73F0B2}" type="slidenum">
              <a:rPr lang="en-US" smtClean="0"/>
              <a:pPr/>
              <a:t>‹#›</a:t>
            </a:fld>
            <a:endParaRPr lang="en-US"/>
          </a:p>
        </p:txBody>
      </p:sp>
    </p:spTree>
    <p:extLst>
      <p:ext uri="{BB962C8B-B14F-4D97-AF65-F5344CB8AC3E}">
        <p14:creationId xmlns:p14="http://schemas.microsoft.com/office/powerpoint/2010/main" val="1854943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49A29DB-2BE0-4C27-AECB-58500F73F0B2}" type="slidenum">
              <a:rPr lang="en-US" smtClean="0"/>
              <a:pPr/>
              <a:t>9</a:t>
            </a:fld>
            <a:endParaRPr lang="en-US"/>
          </a:p>
        </p:txBody>
      </p:sp>
    </p:spTree>
    <p:extLst>
      <p:ext uri="{BB962C8B-B14F-4D97-AF65-F5344CB8AC3E}">
        <p14:creationId xmlns:p14="http://schemas.microsoft.com/office/powerpoint/2010/main" val="281560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725FB8-A97D-47EB-815A-08E146922454}" type="datetimeFigureOut">
              <a:rPr lang="en-US" smtClean="0"/>
              <a:pPr/>
              <a:t>9/4/2023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85118-B763-4E2A-B803-D1FEA43B368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725FB8-A97D-47EB-815A-08E146922454}" type="datetimeFigureOut">
              <a:rPr lang="en-US" smtClean="0"/>
              <a:pPr/>
              <a:t>9/4/2023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85118-B763-4E2A-B803-D1FEA43B368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725FB8-A97D-47EB-815A-08E146922454}" type="datetimeFigureOut">
              <a:rPr lang="en-US" smtClean="0"/>
              <a:pPr/>
              <a:t>9/4/2023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85118-B763-4E2A-B803-D1FEA43B368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725FB8-A97D-47EB-815A-08E146922454}" type="datetimeFigureOut">
              <a:rPr lang="en-US" smtClean="0"/>
              <a:pPr/>
              <a:t>9/4/2023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85118-B763-4E2A-B803-D1FEA43B368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725FB8-A97D-47EB-815A-08E146922454}" type="datetimeFigureOut">
              <a:rPr lang="en-US" smtClean="0"/>
              <a:pPr/>
              <a:t>9/4/2023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85118-B763-4E2A-B803-D1FEA43B368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725FB8-A97D-47EB-815A-08E146922454}" type="datetimeFigureOut">
              <a:rPr lang="en-US" smtClean="0"/>
              <a:pPr/>
              <a:t>9/4/2023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485118-B763-4E2A-B803-D1FEA43B368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725FB8-A97D-47EB-815A-08E146922454}" type="datetimeFigureOut">
              <a:rPr lang="en-US" smtClean="0"/>
              <a:pPr/>
              <a:t>9/4/2023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485118-B763-4E2A-B803-D1FEA43B368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725FB8-A97D-47EB-815A-08E146922454}" type="datetimeFigureOut">
              <a:rPr lang="en-US" smtClean="0"/>
              <a:pPr/>
              <a:t>9/4/2023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485118-B763-4E2A-B803-D1FEA43B368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725FB8-A97D-47EB-815A-08E146922454}" type="datetimeFigureOut">
              <a:rPr lang="en-US" smtClean="0"/>
              <a:pPr/>
              <a:t>9/4/2023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485118-B763-4E2A-B803-D1FEA43B368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725FB8-A97D-47EB-815A-08E146922454}" type="datetimeFigureOut">
              <a:rPr lang="en-US" smtClean="0"/>
              <a:pPr/>
              <a:t>9/4/2023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485118-B763-4E2A-B803-D1FEA43B368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725FB8-A97D-47EB-815A-08E146922454}" type="datetimeFigureOut">
              <a:rPr lang="en-US" smtClean="0"/>
              <a:pPr/>
              <a:t>9/4/2023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485118-B763-4E2A-B803-D1FEA43B368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725FB8-A97D-47EB-815A-08E146922454}" type="datetimeFigureOut">
              <a:rPr lang="en-US" smtClean="0"/>
              <a:pPr/>
              <a:t>9/4/2023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485118-B763-4E2A-B803-D1FEA43B368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GB" sz="3200" dirty="0" smtClean="0"/>
              <a:t>1</a:t>
            </a:r>
            <a:r>
              <a:rPr lang="en-GB" sz="3200" baseline="30000" dirty="0" smtClean="0"/>
              <a:t>st</a:t>
            </a:r>
            <a:r>
              <a:rPr lang="en-GB" sz="3200" dirty="0" smtClean="0"/>
              <a:t> National Economic conference</a:t>
            </a:r>
            <a:br>
              <a:rPr lang="en-GB" sz="3200" dirty="0" smtClean="0"/>
            </a:br>
            <a:r>
              <a:rPr lang="en-GB" sz="2200" dirty="0" smtClean="0"/>
              <a:t>‘’Towards a diversified, inclusive and sustainable economic growth’’</a:t>
            </a:r>
            <a:br>
              <a:rPr lang="en-GB" sz="2200" dirty="0" smtClean="0"/>
            </a:br>
            <a:r>
              <a:rPr lang="en-GB" sz="2200" dirty="0" smtClean="0"/>
              <a:t>4 – 8 September, 2023</a:t>
            </a:r>
            <a:endParaRPr lang="en-GB" sz="2200" dirty="0"/>
          </a:p>
        </p:txBody>
      </p:sp>
      <p:sp>
        <p:nvSpPr>
          <p:cNvPr id="3" name="Content Placeholder 2"/>
          <p:cNvSpPr>
            <a:spLocks noGrp="1"/>
          </p:cNvSpPr>
          <p:nvPr>
            <p:ph idx="1"/>
          </p:nvPr>
        </p:nvSpPr>
        <p:spPr/>
        <p:txBody>
          <a:bodyPr>
            <a:normAutofit fontScale="92500" lnSpcReduction="20000"/>
          </a:bodyPr>
          <a:lstStyle/>
          <a:p>
            <a:pPr marL="0" indent="0">
              <a:lnSpc>
                <a:spcPct val="107000"/>
              </a:lnSpc>
              <a:spcAft>
                <a:spcPts val="800"/>
              </a:spcAft>
              <a:buNone/>
            </a:pPr>
            <a:r>
              <a:rPr lang="en-GB" dirty="0" smtClean="0"/>
              <a:t>Ministry of Finance and Planning, Republic of South Sudan</a:t>
            </a:r>
          </a:p>
          <a:p>
            <a:pPr marL="0" indent="0">
              <a:lnSpc>
                <a:spcPct val="107000"/>
              </a:lnSpc>
              <a:spcAft>
                <a:spcPts val="800"/>
              </a:spcAft>
              <a:buNone/>
            </a:pPr>
            <a:endParaRPr lang="en-GB" dirty="0"/>
          </a:p>
          <a:p>
            <a:pPr marL="0" indent="0">
              <a:lnSpc>
                <a:spcPct val="107000"/>
              </a:lnSpc>
              <a:spcAft>
                <a:spcPts val="800"/>
              </a:spcAft>
              <a:buNone/>
            </a:pPr>
            <a:r>
              <a:rPr lang="en-GB" dirty="0" smtClean="0"/>
              <a:t>Physical </a:t>
            </a:r>
            <a:r>
              <a:rPr lang="en-GB" dirty="0"/>
              <a:t>Capital Formation: Focusing on Infrastructure and </a:t>
            </a:r>
            <a:r>
              <a:rPr lang="en-GB" dirty="0" smtClean="0"/>
              <a:t>Energy </a:t>
            </a:r>
            <a:r>
              <a:rPr lang="en-GB" smtClean="0"/>
              <a:t>(Hydropower).</a:t>
            </a:r>
            <a:endParaRPr lang="en-GB" dirty="0" smtClean="0"/>
          </a:p>
          <a:p>
            <a:pPr marL="0" indent="0">
              <a:lnSpc>
                <a:spcPct val="107000"/>
              </a:lnSpc>
              <a:spcAft>
                <a:spcPts val="800"/>
              </a:spcAft>
              <a:buNone/>
            </a:pPr>
            <a:endParaRPr lang="en-GB" dirty="0" smtClean="0"/>
          </a:p>
          <a:p>
            <a:pPr marL="0" indent="0">
              <a:lnSpc>
                <a:spcPct val="107000"/>
              </a:lnSpc>
              <a:spcAft>
                <a:spcPts val="800"/>
              </a:spcAft>
              <a:buNone/>
            </a:pPr>
            <a:r>
              <a:rPr lang="en-GB" dirty="0" smtClean="0">
                <a:latin typeface="Calibri" panose="020F0502020204030204" pitchFamily="34" charset="0"/>
                <a:ea typeface="Calibri" panose="020F0502020204030204" pitchFamily="34" charset="0"/>
                <a:cs typeface="Times New Roman" panose="02020603050405020304" pitchFamily="18" charset="0"/>
              </a:rPr>
              <a:t>Presented by</a:t>
            </a:r>
            <a:r>
              <a:rPr lang="en-GB" dirty="0">
                <a:latin typeface="Calibri" panose="020F0502020204030204" pitchFamily="34" charset="0"/>
                <a:ea typeface="Calibri" panose="020F0502020204030204" pitchFamily="34" charset="0"/>
                <a:cs typeface="Times New Roman" panose="02020603050405020304" pitchFamily="18" charset="0"/>
              </a:rPr>
              <a:t>: </a:t>
            </a:r>
            <a:endParaRPr lang="en-GB" dirty="0" smtClean="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dirty="0" smtClean="0">
                <a:latin typeface="Calibri" panose="020F0502020204030204" pitchFamily="34" charset="0"/>
                <a:ea typeface="Calibri" panose="020F0502020204030204" pitchFamily="34" charset="0"/>
                <a:cs typeface="Times New Roman" panose="02020603050405020304" pitchFamily="18" charset="0"/>
              </a:rPr>
              <a:t>Eng. </a:t>
            </a:r>
            <a:r>
              <a:rPr lang="en-GB" dirty="0">
                <a:latin typeface="Calibri" panose="020F0502020204030204" pitchFamily="34" charset="0"/>
                <a:ea typeface="Calibri" panose="020F0502020204030204" pitchFamily="34" charset="0"/>
                <a:cs typeface="Times New Roman" panose="02020603050405020304" pitchFamily="18" charset="0"/>
              </a:rPr>
              <a:t>Emmanuel </a:t>
            </a:r>
            <a:r>
              <a:rPr lang="en-GB" dirty="0" err="1">
                <a:latin typeface="Calibri" panose="020F0502020204030204" pitchFamily="34" charset="0"/>
                <a:ea typeface="Calibri" panose="020F0502020204030204" pitchFamily="34" charset="0"/>
                <a:cs typeface="Times New Roman" panose="02020603050405020304" pitchFamily="18" charset="0"/>
              </a:rPr>
              <a:t>Lokiri</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Komuri</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0926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GB" sz="3100" dirty="0" smtClean="0"/>
              <a:t>Location of </a:t>
            </a:r>
            <a:r>
              <a:rPr lang="en-GB" sz="3100" dirty="0" err="1" smtClean="0"/>
              <a:t>Lakki</a:t>
            </a:r>
            <a:r>
              <a:rPr lang="en-GB" sz="3100" dirty="0" smtClean="0"/>
              <a:t> HPP</a:t>
            </a:r>
            <a:r>
              <a:rPr lang="en-GB" dirty="0" smtClean="0"/>
              <a:t/>
            </a:r>
            <a:br>
              <a:rPr lang="en-GB" dirty="0" smtClean="0"/>
            </a:br>
            <a:r>
              <a:rPr lang="en-GB" sz="2000" dirty="0"/>
              <a:t>VIEW ACROSS RIVER NEAR LAKKI DAM CENTERLINE</a:t>
            </a:r>
            <a:br>
              <a:rPr lang="en-GB" sz="2000" dirty="0"/>
            </a:br>
            <a:endParaRPr lang="en-GB" sz="2000" dirty="0"/>
          </a:p>
        </p:txBody>
      </p:sp>
      <p:pic>
        <p:nvPicPr>
          <p:cNvPr id="4" name="Content Placeholder 3"/>
          <p:cNvPicPr>
            <a:picLocks noGrp="1"/>
          </p:cNvPicPr>
          <p:nvPr>
            <p:ph idx="1"/>
          </p:nvPr>
        </p:nvPicPr>
        <p:blipFill>
          <a:blip r:embed="rId2" cstate="print"/>
          <a:srcRect/>
          <a:stretch>
            <a:fillRect/>
          </a:stretch>
        </p:blipFill>
        <p:spPr bwMode="auto">
          <a:xfrm>
            <a:off x="2181224" y="1066801"/>
            <a:ext cx="5591175" cy="5486400"/>
          </a:xfrm>
          <a:prstGeom prst="rect">
            <a:avLst/>
          </a:prstGeom>
          <a:noFill/>
          <a:ln w="9525">
            <a:noFill/>
            <a:miter lim="800000"/>
            <a:headEnd/>
            <a:tailEnd/>
          </a:ln>
        </p:spPr>
      </p:pic>
    </p:spTree>
    <p:extLst>
      <p:ext uri="{BB962C8B-B14F-4D97-AF65-F5344CB8AC3E}">
        <p14:creationId xmlns:p14="http://schemas.microsoft.com/office/powerpoint/2010/main" val="887825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100" dirty="0" smtClean="0"/>
              <a:t>Location of </a:t>
            </a:r>
            <a:r>
              <a:rPr lang="en-GB" sz="3100" dirty="0" err="1" smtClean="0"/>
              <a:t>Shukoli</a:t>
            </a:r>
            <a:r>
              <a:rPr lang="en-GB" sz="3100" dirty="0" smtClean="0"/>
              <a:t/>
            </a:r>
            <a:br>
              <a:rPr lang="en-GB" sz="3100" dirty="0" smtClean="0"/>
            </a:br>
            <a:r>
              <a:rPr lang="en-GB" sz="2000" dirty="0" smtClean="0"/>
              <a:t>view of river</a:t>
            </a:r>
            <a:r>
              <a:rPr lang="en-US" sz="2000" i="1" dirty="0" smtClean="0"/>
              <a:t>channel </a:t>
            </a:r>
            <a:r>
              <a:rPr lang="en-US" sz="2000" i="1" dirty="0"/>
              <a:t>from right bank downstream of centerline </a:t>
            </a:r>
            <a:endParaRPr lang="en-GB" sz="2000" dirty="0"/>
          </a:p>
        </p:txBody>
      </p:sp>
      <p:pic>
        <p:nvPicPr>
          <p:cNvPr id="4" name="Content Placeholder 3"/>
          <p:cNvPicPr>
            <a:picLocks noGrp="1"/>
          </p:cNvPicPr>
          <p:nvPr>
            <p:ph idx="1"/>
          </p:nvPr>
        </p:nvPicPr>
        <p:blipFill>
          <a:blip r:embed="rId2" cstate="print"/>
          <a:srcRect/>
          <a:stretch>
            <a:fillRect/>
          </a:stretch>
        </p:blipFill>
        <p:spPr bwMode="auto">
          <a:xfrm>
            <a:off x="1905000" y="1417638"/>
            <a:ext cx="5562600" cy="5059362"/>
          </a:xfrm>
          <a:prstGeom prst="rect">
            <a:avLst/>
          </a:prstGeom>
          <a:noFill/>
          <a:ln w="9525">
            <a:noFill/>
            <a:miter lim="800000"/>
            <a:headEnd/>
            <a:tailEnd/>
          </a:ln>
        </p:spPr>
      </p:pic>
    </p:spTree>
    <p:extLst>
      <p:ext uri="{BB962C8B-B14F-4D97-AF65-F5344CB8AC3E}">
        <p14:creationId xmlns:p14="http://schemas.microsoft.com/office/powerpoint/2010/main" val="3657299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Location of Medium &amp; Micro HPP:</a:t>
            </a:r>
            <a:br>
              <a:rPr lang="en-GB" sz="2800" dirty="0" smtClean="0"/>
            </a:br>
            <a:r>
              <a:rPr lang="en-GB" sz="2800" dirty="0" smtClean="0"/>
              <a:t>1. Location of Juba HPP (Juba barrage)</a:t>
            </a:r>
            <a:endParaRPr lang="en-GB" sz="28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42348" y="1600200"/>
            <a:ext cx="5259303" cy="4525963"/>
          </a:xfrm>
          <a:prstGeom prst="rect">
            <a:avLst/>
          </a:prstGeom>
          <a:noFill/>
          <a:ln>
            <a:noFill/>
          </a:ln>
        </p:spPr>
      </p:pic>
    </p:spTree>
    <p:extLst>
      <p:ext uri="{BB962C8B-B14F-4D97-AF65-F5344CB8AC3E}">
        <p14:creationId xmlns:p14="http://schemas.microsoft.com/office/powerpoint/2010/main" val="969321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GB" sz="2800" dirty="0"/>
              <a:t>Location of Medium &amp; Micro HPP:</a:t>
            </a:r>
            <a:br>
              <a:rPr lang="en-GB" sz="2800" dirty="0"/>
            </a:br>
            <a:r>
              <a:rPr lang="en-GB" sz="2000" dirty="0" smtClean="0"/>
              <a:t>2. Location of </a:t>
            </a:r>
            <a:r>
              <a:rPr lang="en-GB" sz="2000" dirty="0" err="1" smtClean="0"/>
              <a:t>Kinyeti</a:t>
            </a:r>
            <a:r>
              <a:rPr lang="en-GB" sz="2000" dirty="0" smtClean="0"/>
              <a:t> HPP</a:t>
            </a:r>
            <a:endParaRPr lang="en-GB" sz="20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28223" y="914400"/>
            <a:ext cx="7287554" cy="5211763"/>
          </a:xfrm>
          <a:prstGeom prst="rect">
            <a:avLst/>
          </a:prstGeom>
          <a:noFill/>
          <a:ln>
            <a:noFill/>
          </a:ln>
        </p:spPr>
      </p:pic>
    </p:spTree>
    <p:extLst>
      <p:ext uri="{BB962C8B-B14F-4D97-AF65-F5344CB8AC3E}">
        <p14:creationId xmlns:p14="http://schemas.microsoft.com/office/powerpoint/2010/main" val="1770513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GB" sz="2800" dirty="0"/>
              <a:t>Location of Medium &amp; Micro HPP:</a:t>
            </a:r>
            <a:br>
              <a:rPr lang="en-GB" sz="2800" dirty="0"/>
            </a:br>
            <a:r>
              <a:rPr lang="en-GB" sz="2000" dirty="0" smtClean="0"/>
              <a:t>3. Location of Sue HPP</a:t>
            </a:r>
            <a:endParaRPr lang="en-GB" sz="20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0200" y="914400"/>
            <a:ext cx="6096000" cy="5562600"/>
          </a:xfrm>
          <a:prstGeom prst="rect">
            <a:avLst/>
          </a:prstGeom>
          <a:noFill/>
          <a:ln>
            <a:noFill/>
          </a:ln>
        </p:spPr>
      </p:pic>
    </p:spTree>
    <p:extLst>
      <p:ext uri="{BB962C8B-B14F-4D97-AF65-F5344CB8AC3E}">
        <p14:creationId xmlns:p14="http://schemas.microsoft.com/office/powerpoint/2010/main" val="2236657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GB" sz="2800" dirty="0" smtClean="0"/>
              <a:t>Studies carried out for the HPP</a:t>
            </a:r>
            <a:br>
              <a:rPr lang="en-GB" sz="2800" dirty="0" smtClean="0"/>
            </a:br>
            <a:r>
              <a:rPr lang="en-GB" sz="2800" dirty="0" smtClean="0"/>
              <a:t>(Major HPP)</a:t>
            </a:r>
            <a:endParaRPr lang="en-GB" sz="2800" dirty="0"/>
          </a:p>
        </p:txBody>
      </p:sp>
      <p:sp>
        <p:nvSpPr>
          <p:cNvPr id="3" name="Content Placeholder 2"/>
          <p:cNvSpPr>
            <a:spLocks noGrp="1"/>
          </p:cNvSpPr>
          <p:nvPr>
            <p:ph idx="1"/>
          </p:nvPr>
        </p:nvSpPr>
        <p:spPr>
          <a:xfrm>
            <a:off x="457200" y="1066800"/>
            <a:ext cx="8229600" cy="5059363"/>
          </a:xfrm>
        </p:spPr>
        <p:txBody>
          <a:bodyPr>
            <a:normAutofit fontScale="47500" lnSpcReduction="20000"/>
          </a:bodyPr>
          <a:lstStyle/>
          <a:p>
            <a:r>
              <a:rPr lang="en-GB" dirty="0"/>
              <a:t>The Dam Implementation Unit (DIU) of the Ministry of Electricity and Dams (formerly of </a:t>
            </a:r>
            <a:r>
              <a:rPr lang="en-GB" dirty="0" smtClean="0"/>
              <a:t>the Presidency of the Republic of the Sudan), had engaged SMEC International Pty Ltd to provide consulting services for </a:t>
            </a:r>
            <a:r>
              <a:rPr lang="en-GB" dirty="0" err="1" smtClean="0"/>
              <a:t>Bedden</a:t>
            </a:r>
            <a:r>
              <a:rPr lang="en-GB" dirty="0" smtClean="0"/>
              <a:t>, </a:t>
            </a:r>
            <a:r>
              <a:rPr lang="en-GB" dirty="0" err="1" smtClean="0"/>
              <a:t>Lakki</a:t>
            </a:r>
            <a:r>
              <a:rPr lang="en-GB" dirty="0" smtClean="0"/>
              <a:t>, </a:t>
            </a:r>
            <a:r>
              <a:rPr lang="en-GB" dirty="0" err="1" smtClean="0"/>
              <a:t>Shukoli</a:t>
            </a:r>
            <a:r>
              <a:rPr lang="en-GB" dirty="0" smtClean="0"/>
              <a:t> and </a:t>
            </a:r>
            <a:r>
              <a:rPr lang="en-GB" dirty="0" err="1" smtClean="0"/>
              <a:t>Fula</a:t>
            </a:r>
            <a:r>
              <a:rPr lang="en-GB" dirty="0" smtClean="0"/>
              <a:t> Hydropower Projects (collectively known as Bahr el-Jebel Hydro Power Project or the Project). The contract was awarded and signed on 27 August 2008 in Juba. The signing ceremony was witnessed by the former president of the Sudan, Omer Hassan Ahmed El </a:t>
            </a:r>
            <a:r>
              <a:rPr lang="en-GB" dirty="0" err="1" smtClean="0"/>
              <a:t>Beshir</a:t>
            </a:r>
            <a:r>
              <a:rPr lang="en-GB" dirty="0" smtClean="0"/>
              <a:t> and the President of South Sudan, H.E </a:t>
            </a:r>
            <a:r>
              <a:rPr lang="en-GB" dirty="0" err="1" smtClean="0"/>
              <a:t>Salva</a:t>
            </a:r>
            <a:r>
              <a:rPr lang="en-GB" dirty="0" smtClean="0"/>
              <a:t> </a:t>
            </a:r>
            <a:r>
              <a:rPr lang="en-GB" dirty="0" err="1" smtClean="0"/>
              <a:t>Kiir</a:t>
            </a:r>
            <a:r>
              <a:rPr lang="en-GB" dirty="0" smtClean="0"/>
              <a:t> </a:t>
            </a:r>
            <a:r>
              <a:rPr lang="en-GB" dirty="0" err="1" smtClean="0"/>
              <a:t>Miyardit</a:t>
            </a:r>
            <a:r>
              <a:rPr lang="en-GB" dirty="0" smtClean="0"/>
              <a:t>. </a:t>
            </a:r>
          </a:p>
          <a:p>
            <a:r>
              <a:rPr lang="en-GB" dirty="0" smtClean="0"/>
              <a:t>The </a:t>
            </a:r>
            <a:r>
              <a:rPr lang="en-GB" dirty="0"/>
              <a:t>studies were later completed in 2010.</a:t>
            </a:r>
          </a:p>
          <a:p>
            <a:endParaRPr lang="en-GB" dirty="0"/>
          </a:p>
          <a:p>
            <a:r>
              <a:rPr lang="en-GB" dirty="0" smtClean="0"/>
              <a:t>The  studies for four major </a:t>
            </a:r>
            <a:r>
              <a:rPr lang="en-GB" dirty="0"/>
              <a:t>hydropower sites located along the Bahr el Jebel </a:t>
            </a:r>
            <a:r>
              <a:rPr lang="en-GB" dirty="0" smtClean="0"/>
              <a:t>were commissioned by </a:t>
            </a:r>
            <a:r>
              <a:rPr lang="en-GB" dirty="0"/>
              <a:t>the Dams Implementation under the then government of the </a:t>
            </a:r>
            <a:r>
              <a:rPr lang="en-GB" dirty="0" smtClean="0"/>
              <a:t>Sudan. The studies were done comprehensively </a:t>
            </a:r>
            <a:r>
              <a:rPr lang="en-GB" dirty="0"/>
              <a:t>to the level of Detailed Feasibility Studies, ESIA &amp; RAP, design &amp; tender documents. </a:t>
            </a:r>
          </a:p>
          <a:p>
            <a:r>
              <a:rPr lang="en-GB" dirty="0"/>
              <a:t>The Detailed Feasibility studies supported by:</a:t>
            </a:r>
          </a:p>
          <a:p>
            <a:pPr lvl="0">
              <a:buFont typeface="Wingdings" panose="05000000000000000000" pitchFamily="2" charset="2"/>
              <a:buChar char="ü"/>
            </a:pPr>
            <a:r>
              <a:rPr lang="en-GB" dirty="0"/>
              <a:t>Detailed bathymetric surveys, </a:t>
            </a:r>
            <a:r>
              <a:rPr lang="en-GB" dirty="0" err="1"/>
              <a:t>orthophoto</a:t>
            </a:r>
            <a:r>
              <a:rPr lang="en-GB" dirty="0"/>
              <a:t> mapping &amp; </a:t>
            </a:r>
            <a:r>
              <a:rPr lang="en-GB" dirty="0" err="1"/>
              <a:t>Lidar</a:t>
            </a:r>
            <a:r>
              <a:rPr lang="en-GB" dirty="0"/>
              <a:t> (IGN France)</a:t>
            </a:r>
          </a:p>
          <a:p>
            <a:pPr lvl="0">
              <a:buFont typeface="Wingdings" panose="05000000000000000000" pitchFamily="2" charset="2"/>
              <a:buChar char="ü"/>
            </a:pPr>
            <a:r>
              <a:rPr lang="en-GB" dirty="0"/>
              <a:t>Geological studies (</a:t>
            </a:r>
            <a:r>
              <a:rPr lang="en-GB" dirty="0" err="1"/>
              <a:t>Geotracks</a:t>
            </a:r>
            <a:r>
              <a:rPr lang="en-GB" dirty="0"/>
              <a:t> in association with </a:t>
            </a:r>
            <a:r>
              <a:rPr lang="en-GB" dirty="0" err="1"/>
              <a:t>Dr.</a:t>
            </a:r>
            <a:r>
              <a:rPr lang="en-GB" dirty="0"/>
              <a:t> </a:t>
            </a:r>
            <a:r>
              <a:rPr lang="en-GB" dirty="0" err="1"/>
              <a:t>Tilib</a:t>
            </a:r>
            <a:r>
              <a:rPr lang="en-GB" dirty="0"/>
              <a:t>)</a:t>
            </a:r>
          </a:p>
          <a:p>
            <a:pPr lvl="0">
              <a:buFont typeface="Wingdings" panose="05000000000000000000" pitchFamily="2" charset="2"/>
              <a:buChar char="ü"/>
            </a:pPr>
            <a:r>
              <a:rPr lang="en-GB" dirty="0"/>
              <a:t>Geotechnical investigations (NCGI), </a:t>
            </a:r>
          </a:p>
          <a:p>
            <a:pPr lvl="0">
              <a:buFont typeface="Wingdings" panose="05000000000000000000" pitchFamily="2" charset="2"/>
              <a:buChar char="ü"/>
            </a:pPr>
            <a:r>
              <a:rPr lang="en-GB" dirty="0"/>
              <a:t>Seismic studies (CARRIE of Germany)</a:t>
            </a:r>
          </a:p>
          <a:p>
            <a:pPr lvl="0">
              <a:buFont typeface="Wingdings" panose="05000000000000000000" pitchFamily="2" charset="2"/>
              <a:buChar char="ü"/>
            </a:pPr>
            <a:r>
              <a:rPr lang="en-GB" dirty="0"/>
              <a:t>Topographic surveys (Photo Map).</a:t>
            </a:r>
          </a:p>
          <a:p>
            <a:pPr lvl="0">
              <a:buFont typeface="Wingdings" panose="05000000000000000000" pitchFamily="2" charset="2"/>
              <a:buChar char="ü"/>
            </a:pPr>
            <a:r>
              <a:rPr lang="en-GB" dirty="0"/>
              <a:t>Seismic hazard analysis and design parameters (British Geological Survey)</a:t>
            </a:r>
          </a:p>
          <a:p>
            <a:pPr lvl="0">
              <a:buFont typeface="Wingdings" panose="05000000000000000000" pitchFamily="2" charset="2"/>
              <a:buChar char="ü"/>
            </a:pPr>
            <a:r>
              <a:rPr lang="en-GB" dirty="0"/>
              <a:t>PMP estimates for the catchment from Lake Albert outlet to Juba (UK Meteorology Office)</a:t>
            </a:r>
          </a:p>
          <a:p>
            <a:r>
              <a:rPr lang="en-GB" dirty="0"/>
              <a:t>ESIA and RAP studies were completed, public consultation was also conducted then.</a:t>
            </a:r>
          </a:p>
          <a:p>
            <a:r>
              <a:rPr lang="en-GB" dirty="0"/>
              <a:t>Tender Design &amp; Tender Documents were completed and </a:t>
            </a:r>
            <a:r>
              <a:rPr lang="en-GB" dirty="0" err="1"/>
              <a:t>Bedden</a:t>
            </a:r>
            <a:r>
              <a:rPr lang="en-GB" dirty="0"/>
              <a:t> was tendered</a:t>
            </a:r>
          </a:p>
          <a:p>
            <a:endParaRPr lang="en-GB" dirty="0"/>
          </a:p>
        </p:txBody>
      </p:sp>
    </p:spTree>
    <p:extLst>
      <p:ext uri="{BB962C8B-B14F-4D97-AF65-F5344CB8AC3E}">
        <p14:creationId xmlns:p14="http://schemas.microsoft.com/office/powerpoint/2010/main" val="1640492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GB" sz="2800" dirty="0" smtClean="0"/>
              <a:t>Studies for the Medium &amp; mini HPP</a:t>
            </a:r>
            <a:br>
              <a:rPr lang="en-GB" sz="2800" dirty="0" smtClean="0"/>
            </a:br>
            <a:r>
              <a:rPr lang="en-GB" sz="1800" dirty="0" smtClean="0"/>
              <a:t>(Juba, Sue &amp; </a:t>
            </a:r>
            <a:r>
              <a:rPr lang="en-GB" sz="1800" dirty="0" err="1" smtClean="0"/>
              <a:t>Kinyeti</a:t>
            </a:r>
            <a:r>
              <a:rPr lang="en-GB" sz="1800" dirty="0" smtClean="0"/>
              <a:t>)</a:t>
            </a:r>
            <a:endParaRPr lang="en-GB" sz="1800" dirty="0"/>
          </a:p>
        </p:txBody>
      </p:sp>
      <p:sp>
        <p:nvSpPr>
          <p:cNvPr id="3" name="Content Placeholder 2"/>
          <p:cNvSpPr>
            <a:spLocks noGrp="1"/>
          </p:cNvSpPr>
          <p:nvPr>
            <p:ph idx="1"/>
          </p:nvPr>
        </p:nvSpPr>
        <p:spPr>
          <a:xfrm>
            <a:off x="457200" y="1143000"/>
            <a:ext cx="8229600" cy="4983163"/>
          </a:xfrm>
        </p:spPr>
        <p:txBody>
          <a:bodyPr>
            <a:normAutofit fontScale="70000" lnSpcReduction="20000"/>
          </a:bodyPr>
          <a:lstStyle/>
          <a:p>
            <a:r>
              <a:rPr lang="en-GB" dirty="0"/>
              <a:t>on </a:t>
            </a:r>
            <a:r>
              <a:rPr lang="en-GB" dirty="0" smtClean="0"/>
              <a:t>August </a:t>
            </a:r>
            <a:r>
              <a:rPr lang="en-GB" dirty="0"/>
              <a:t>27, 2008, the contract for consulting services for the feasibility studies and design for Juba, Sue and </a:t>
            </a:r>
            <a:r>
              <a:rPr lang="en-GB" dirty="0" err="1"/>
              <a:t>Kinyeti</a:t>
            </a:r>
            <a:r>
              <a:rPr lang="en-GB" dirty="0"/>
              <a:t> Hydropower Projects (a contract for “Engineering Consulting Services for Review of Previous Studies &amp; data, Pre-Feasibility and Feasibility Studies, Tender Design and Tender Documents for Juba, Sue &amp; </a:t>
            </a:r>
            <a:r>
              <a:rPr lang="en-GB" dirty="0" err="1"/>
              <a:t>Kinyeti</a:t>
            </a:r>
            <a:r>
              <a:rPr lang="en-GB" dirty="0"/>
              <a:t> Hydropower Projects in Southern Sudan” was signed in Juba between the Dams Implementation Unit (DIU), of the Presidency of the Republic of Sudan, and SINOHYDRO with YREC (Yellow River Engineering Consulting Co. Ltd) as the </a:t>
            </a:r>
            <a:r>
              <a:rPr lang="en-GB" dirty="0" smtClean="0"/>
              <a:t>designer. </a:t>
            </a:r>
            <a:endParaRPr lang="en-GB" dirty="0"/>
          </a:p>
          <a:p>
            <a:r>
              <a:rPr lang="en-GB" dirty="0"/>
              <a:t>The  studies for </a:t>
            </a:r>
            <a:r>
              <a:rPr lang="en-GB" dirty="0" smtClean="0"/>
              <a:t>the medium and mini </a:t>
            </a:r>
            <a:r>
              <a:rPr lang="en-GB" dirty="0"/>
              <a:t>hydropower sites located along the Bahr el </a:t>
            </a:r>
            <a:r>
              <a:rPr lang="en-GB" dirty="0" smtClean="0"/>
              <a:t>Jebel, Sue and </a:t>
            </a:r>
            <a:r>
              <a:rPr lang="en-GB" dirty="0" err="1" smtClean="0"/>
              <a:t>Kinyeti</a:t>
            </a:r>
            <a:r>
              <a:rPr lang="en-GB" dirty="0" smtClean="0"/>
              <a:t> </a:t>
            </a:r>
            <a:r>
              <a:rPr lang="en-GB" dirty="0"/>
              <a:t>were commissioned by the Dams Implementation under the then government of the </a:t>
            </a:r>
            <a:r>
              <a:rPr lang="en-GB" dirty="0" smtClean="0"/>
              <a:t>Sudan, the studies were </a:t>
            </a:r>
            <a:r>
              <a:rPr lang="en-GB" dirty="0"/>
              <a:t>done comprehensively to the level of Detailed Feasibility Studies, ESIA &amp; RAP, design &amp; tender documents</a:t>
            </a:r>
          </a:p>
        </p:txBody>
      </p:sp>
    </p:spTree>
    <p:extLst>
      <p:ext uri="{BB962C8B-B14F-4D97-AF65-F5344CB8AC3E}">
        <p14:creationId xmlns:p14="http://schemas.microsoft.com/office/powerpoint/2010/main" val="21534141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GB" sz="2800" dirty="0" smtClean="0"/>
              <a:t>Ceremony for signing of the Southern Sudan HPP</a:t>
            </a:r>
            <a:br>
              <a:rPr lang="en-GB" sz="2800" dirty="0" smtClean="0"/>
            </a:br>
            <a:r>
              <a:rPr lang="en-GB" sz="2800" dirty="0" smtClean="0"/>
              <a:t>(extracts)</a:t>
            </a:r>
            <a:endParaRPr lang="en-GB" sz="2800" dirty="0"/>
          </a:p>
        </p:txBody>
      </p:sp>
      <p:pic>
        <p:nvPicPr>
          <p:cNvPr id="4" name="Content Placeholder 3" descr="F:\زيارة رئيس الجمهورية لجوبا وحضور توقيع عقود دراسات سدود جنوب السودان 27-8-2008\DSC_3803.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066800"/>
            <a:ext cx="7620000" cy="5791200"/>
          </a:xfrm>
          <a:prstGeom prst="rect">
            <a:avLst/>
          </a:prstGeom>
          <a:noFill/>
          <a:ln>
            <a:noFill/>
          </a:ln>
        </p:spPr>
      </p:pic>
    </p:spTree>
    <p:extLst>
      <p:ext uri="{BB962C8B-B14F-4D97-AF65-F5344CB8AC3E}">
        <p14:creationId xmlns:p14="http://schemas.microsoft.com/office/powerpoint/2010/main" val="3195730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100" dirty="0"/>
              <a:t>Bahr el Jebel hydropower plant </a:t>
            </a:r>
            <a:r>
              <a:rPr lang="en-GB" sz="3100" dirty="0" smtClean="0"/>
              <a:t>potentials</a:t>
            </a:r>
            <a:br>
              <a:rPr lang="en-GB" sz="3100" dirty="0" smtClean="0"/>
            </a:br>
            <a:r>
              <a:rPr lang="en-GB" sz="3100" dirty="0" smtClean="0"/>
              <a:t>(capacities, FSL &amp; Costs)</a:t>
            </a:r>
            <a:r>
              <a:rPr lang="en-GB" sz="3100" dirty="0"/>
              <a:t/>
            </a:r>
            <a:br>
              <a:rPr lang="en-GB" sz="3100" dirty="0"/>
            </a:br>
            <a:endParaRPr lang="en-GB" sz="31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04835847"/>
              </p:ext>
            </p:extLst>
          </p:nvPr>
        </p:nvGraphicFramePr>
        <p:xfrm>
          <a:off x="609600" y="1417638"/>
          <a:ext cx="7848600" cy="4983162"/>
        </p:xfrm>
        <a:graphic>
          <a:graphicData uri="http://schemas.openxmlformats.org/drawingml/2006/table">
            <a:tbl>
              <a:tblPr firstRow="1" firstCol="1" bandRow="1">
                <a:tableStyleId>{5C22544A-7EE6-4342-B048-85BDC9FD1C3A}</a:tableStyleId>
              </a:tblPr>
              <a:tblGrid>
                <a:gridCol w="1973926"/>
                <a:gridCol w="1478481"/>
                <a:gridCol w="1478481"/>
                <a:gridCol w="1478481"/>
                <a:gridCol w="1439231"/>
              </a:tblGrid>
              <a:tr h="443677">
                <a:tc>
                  <a:txBody>
                    <a:bodyPr/>
                    <a:lstStyle/>
                    <a:p>
                      <a:pPr>
                        <a:lnSpc>
                          <a:spcPct val="107000"/>
                        </a:lnSpc>
                        <a:spcAft>
                          <a:spcPts val="0"/>
                        </a:spcAft>
                      </a:pPr>
                      <a:r>
                        <a:rPr lang="en-GB"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dirty="0" err="1">
                          <a:effectLst/>
                        </a:rPr>
                        <a:t>Fula</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Shukoli</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Lakki</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Bedden</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907897">
                <a:tc>
                  <a:txBody>
                    <a:bodyPr/>
                    <a:lstStyle/>
                    <a:p>
                      <a:pPr>
                        <a:lnSpc>
                          <a:spcPct val="107000"/>
                        </a:lnSpc>
                        <a:spcAft>
                          <a:spcPts val="0"/>
                        </a:spcAft>
                      </a:pPr>
                      <a:r>
                        <a:rPr lang="en-GB" sz="1600" dirty="0">
                          <a:effectLst/>
                        </a:rPr>
                        <a:t>Installed capacity (MW)</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dirty="0">
                          <a:effectLst/>
                        </a:rPr>
                        <a:t>1092</a:t>
                      </a:r>
                    </a:p>
                    <a:p>
                      <a:pPr>
                        <a:lnSpc>
                          <a:spcPct val="107000"/>
                        </a:lnSpc>
                        <a:spcAft>
                          <a:spcPts val="0"/>
                        </a:spcAft>
                      </a:pPr>
                      <a:r>
                        <a:rPr lang="en-GB" sz="1600" dirty="0">
                          <a:effectLst/>
                        </a:rPr>
                        <a:t>(6x182MW)</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dirty="0">
                          <a:effectLst/>
                        </a:rPr>
                        <a:t>291</a:t>
                      </a:r>
                    </a:p>
                    <a:p>
                      <a:pPr>
                        <a:lnSpc>
                          <a:spcPct val="107000"/>
                        </a:lnSpc>
                        <a:spcAft>
                          <a:spcPts val="0"/>
                        </a:spcAft>
                      </a:pPr>
                      <a:r>
                        <a:rPr lang="en-GB" sz="1600" dirty="0">
                          <a:effectLst/>
                        </a:rPr>
                        <a:t>(6x48.5MW)</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456</a:t>
                      </a:r>
                    </a:p>
                    <a:p>
                      <a:pPr>
                        <a:lnSpc>
                          <a:spcPct val="107000"/>
                        </a:lnSpc>
                        <a:spcAft>
                          <a:spcPts val="0"/>
                        </a:spcAft>
                      </a:pPr>
                      <a:r>
                        <a:rPr lang="en-GB" sz="1600">
                          <a:effectLst/>
                        </a:rPr>
                        <a:t>(4x76MW)</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780</a:t>
                      </a:r>
                    </a:p>
                    <a:p>
                      <a:pPr>
                        <a:lnSpc>
                          <a:spcPct val="107000"/>
                        </a:lnSpc>
                        <a:spcAft>
                          <a:spcPts val="0"/>
                        </a:spcAft>
                      </a:pPr>
                      <a:r>
                        <a:rPr lang="en-GB" sz="1600">
                          <a:effectLst/>
                        </a:rPr>
                        <a:t>(4x130MW)</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907897">
                <a:tc>
                  <a:txBody>
                    <a:bodyPr/>
                    <a:lstStyle/>
                    <a:p>
                      <a:pPr>
                        <a:lnSpc>
                          <a:spcPct val="107000"/>
                        </a:lnSpc>
                        <a:spcAft>
                          <a:spcPts val="0"/>
                        </a:spcAft>
                      </a:pPr>
                      <a:r>
                        <a:rPr lang="en-GB" sz="1600">
                          <a:effectLst/>
                        </a:rPr>
                        <a:t>Distance from Uganda border (km)</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33</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dirty="0">
                          <a:effectLst/>
                        </a:rPr>
                        <a:t>46</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dirty="0">
                          <a:effectLst/>
                        </a:rPr>
                        <a:t>71</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136</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907897">
                <a:tc>
                  <a:txBody>
                    <a:bodyPr/>
                    <a:lstStyle/>
                    <a:p>
                      <a:pPr>
                        <a:lnSpc>
                          <a:spcPct val="107000"/>
                        </a:lnSpc>
                        <a:spcAft>
                          <a:spcPts val="0"/>
                        </a:spcAft>
                      </a:pPr>
                      <a:r>
                        <a:rPr lang="en-GB" sz="1600">
                          <a:effectLst/>
                        </a:rPr>
                        <a:t>Full supply Level (Masl)</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610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dirty="0">
                          <a:effectLst/>
                        </a:rPr>
                        <a:t>552</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dirty="0">
                          <a:effectLst/>
                        </a:rPr>
                        <a:t>536</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510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907897">
                <a:tc>
                  <a:txBody>
                    <a:bodyPr/>
                    <a:lstStyle/>
                    <a:p>
                      <a:pPr>
                        <a:lnSpc>
                          <a:spcPct val="107000"/>
                        </a:lnSpc>
                        <a:spcAft>
                          <a:spcPts val="0"/>
                        </a:spcAft>
                      </a:pPr>
                      <a:r>
                        <a:rPr lang="en-GB" sz="1600">
                          <a:effectLst/>
                        </a:rPr>
                        <a:t>Turbine Type</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Vertical Francis turbine</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Vertical Karplan</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dirty="0">
                          <a:effectLst/>
                        </a:rPr>
                        <a:t>Semi-Spiral vertical Kaplan</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dirty="0">
                          <a:effectLst/>
                        </a:rPr>
                        <a:t>Kaplan Turbines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907897">
                <a:tc>
                  <a:txBody>
                    <a:bodyPr/>
                    <a:lstStyle/>
                    <a:p>
                      <a:pPr>
                        <a:lnSpc>
                          <a:spcPct val="107000"/>
                        </a:lnSpc>
                        <a:spcAft>
                          <a:spcPts val="0"/>
                        </a:spcAft>
                      </a:pPr>
                      <a:r>
                        <a:rPr lang="en-GB" sz="1600">
                          <a:effectLst/>
                        </a:rPr>
                        <a:t>Estimated cost (2010 estimates)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1.558 billion USD</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dirty="0" smtClean="0">
                          <a:effectLst/>
                        </a:rPr>
                        <a:t>820.22 </a:t>
                      </a:r>
                      <a:r>
                        <a:rPr lang="en-GB" sz="1600" dirty="0">
                          <a:effectLst/>
                        </a:rPr>
                        <a:t>Million USD</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1.025 billion USD</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dirty="0">
                          <a:effectLst/>
                        </a:rPr>
                        <a:t>1.452 billion USD</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788271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GB" sz="2800" dirty="0" smtClean="0"/>
              <a:t>Medium &amp; mini HPP potentials</a:t>
            </a:r>
            <a:br>
              <a:rPr lang="en-GB" sz="2800" dirty="0" smtClean="0"/>
            </a:br>
            <a:r>
              <a:rPr lang="en-GB" sz="2800" dirty="0" smtClean="0"/>
              <a:t>(Juba, Sue &amp; </a:t>
            </a:r>
            <a:r>
              <a:rPr lang="en-GB" sz="2800" dirty="0" err="1" smtClean="0"/>
              <a:t>Kinyetti</a:t>
            </a:r>
            <a:r>
              <a:rPr lang="en-GB" sz="2800" dirty="0" smtClean="0"/>
              <a:t>)</a:t>
            </a:r>
            <a:endParaRPr lang="en-GB"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20902089"/>
              </p:ext>
            </p:extLst>
          </p:nvPr>
        </p:nvGraphicFramePr>
        <p:xfrm>
          <a:off x="152400" y="1981200"/>
          <a:ext cx="8077200" cy="3352800"/>
        </p:xfrm>
        <a:graphic>
          <a:graphicData uri="http://schemas.openxmlformats.org/drawingml/2006/table">
            <a:tbl>
              <a:tblPr firstRow="1" firstCol="1" bandRow="1">
                <a:tableStyleId>{5C22544A-7EE6-4342-B048-85BDC9FD1C3A}</a:tableStyleId>
              </a:tblPr>
              <a:tblGrid>
                <a:gridCol w="2271713"/>
                <a:gridCol w="1729352"/>
                <a:gridCol w="1370843"/>
                <a:gridCol w="1370843"/>
                <a:gridCol w="1334449"/>
              </a:tblGrid>
              <a:tr h="1117600">
                <a:tc>
                  <a:txBody>
                    <a:bodyPr/>
                    <a:lstStyle/>
                    <a:p>
                      <a:pPr>
                        <a:lnSpc>
                          <a:spcPct val="107000"/>
                        </a:lnSpc>
                        <a:spcAft>
                          <a:spcPts val="0"/>
                        </a:spcAft>
                      </a:pPr>
                      <a:r>
                        <a:rPr lang="en-GB"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dirty="0">
                          <a:effectLst/>
                        </a:rPr>
                        <a:t>Juba HPP</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dirty="0">
                          <a:effectLst/>
                        </a:rPr>
                        <a:t>Sue HPP</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Kinyeti run of the river HPP</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Kaia</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117600">
                <a:tc>
                  <a:txBody>
                    <a:bodyPr/>
                    <a:lstStyle/>
                    <a:p>
                      <a:pPr>
                        <a:lnSpc>
                          <a:spcPct val="107000"/>
                        </a:lnSpc>
                        <a:spcAft>
                          <a:spcPts val="0"/>
                        </a:spcAft>
                      </a:pPr>
                      <a:r>
                        <a:rPr lang="en-GB" sz="1600">
                          <a:effectLst/>
                        </a:rPr>
                        <a:t>Installed capacity (MW)</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dirty="0">
                          <a:effectLst/>
                        </a:rPr>
                        <a:t>120MW</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dirty="0" smtClean="0">
                          <a:effectLst/>
                        </a:rPr>
                        <a:t>15MW</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dirty="0" smtClean="0">
                          <a:effectLst/>
                        </a:rPr>
                        <a:t>1.95 MW</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dirty="0">
                          <a:effectLst/>
                        </a:rPr>
                        <a:t>13.5MW</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117600">
                <a:tc>
                  <a:txBody>
                    <a:bodyPr/>
                    <a:lstStyle/>
                    <a:p>
                      <a:pPr>
                        <a:lnSpc>
                          <a:spcPct val="107000"/>
                        </a:lnSpc>
                        <a:spcAft>
                          <a:spcPts val="0"/>
                        </a:spcAft>
                      </a:pPr>
                      <a:r>
                        <a:rPr lang="en-GB" sz="1600">
                          <a:effectLst/>
                        </a:rPr>
                        <a:t>Estimated Cost (2010)</a:t>
                      </a:r>
                    </a:p>
                    <a:p>
                      <a:pPr>
                        <a:lnSpc>
                          <a:spcPct val="107000"/>
                        </a:lnSpc>
                        <a:spcAft>
                          <a:spcPts val="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452.72 million USD</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dirty="0">
                          <a:effectLst/>
                        </a:rPr>
                        <a:t>279.525 million USD</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dirty="0">
                          <a:effectLst/>
                        </a:rPr>
                        <a:t>17.125 million UDS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dirty="0" err="1">
                          <a:effectLst/>
                        </a:rPr>
                        <a:t>Bonifica</a:t>
                      </a:r>
                      <a:r>
                        <a:rPr lang="en-GB" sz="1600" dirty="0">
                          <a:effectLst/>
                        </a:rPr>
                        <a:t> 1983</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637993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000" dirty="0"/>
              <a:t>1</a:t>
            </a:r>
            <a:r>
              <a:rPr lang="en-GB" sz="2000" baseline="30000" dirty="0"/>
              <a:t>st</a:t>
            </a:r>
            <a:r>
              <a:rPr lang="en-GB" sz="2000" dirty="0"/>
              <a:t> National Economic conference</a:t>
            </a:r>
            <a:br>
              <a:rPr lang="en-GB" sz="2000" dirty="0"/>
            </a:br>
            <a:r>
              <a:rPr lang="en-GB" sz="2000" dirty="0"/>
              <a:t>‘’Towards a diversified, inclusive and sustainable economic growth’’</a:t>
            </a:r>
            <a:br>
              <a:rPr lang="en-GB" sz="2000" dirty="0"/>
            </a:br>
            <a:r>
              <a:rPr lang="en-GB" sz="2000" dirty="0" smtClean="0"/>
              <a:t>Contents</a:t>
            </a:r>
            <a:endParaRPr lang="en-GB" sz="2000" dirty="0"/>
          </a:p>
        </p:txBody>
      </p:sp>
      <p:sp>
        <p:nvSpPr>
          <p:cNvPr id="3" name="Content Placeholder 2"/>
          <p:cNvSpPr>
            <a:spLocks noGrp="1"/>
          </p:cNvSpPr>
          <p:nvPr>
            <p:ph idx="1"/>
          </p:nvPr>
        </p:nvSpPr>
        <p:spPr/>
        <p:txBody>
          <a:bodyPr>
            <a:normAutofit fontScale="92500" lnSpcReduction="10000"/>
          </a:bodyPr>
          <a:lstStyle/>
          <a:p>
            <a:r>
              <a:rPr lang="en-GB" dirty="0" smtClean="0"/>
              <a:t>Introduction</a:t>
            </a:r>
          </a:p>
          <a:p>
            <a:r>
              <a:rPr lang="en-GB" dirty="0" smtClean="0"/>
              <a:t>Definitions</a:t>
            </a:r>
          </a:p>
          <a:p>
            <a:r>
              <a:rPr lang="en-GB" dirty="0" smtClean="0"/>
              <a:t>Tariffs and electricity coverage</a:t>
            </a:r>
          </a:p>
          <a:p>
            <a:r>
              <a:rPr lang="en-GB" dirty="0" smtClean="0"/>
              <a:t>Hydropower Potentials of South Sudan</a:t>
            </a:r>
          </a:p>
          <a:p>
            <a:r>
              <a:rPr lang="en-GB" dirty="0" smtClean="0"/>
              <a:t>Studies carried out for Major, Medium &amp; Mini hydropower projects</a:t>
            </a:r>
          </a:p>
          <a:p>
            <a:r>
              <a:rPr lang="en-GB" dirty="0" smtClean="0"/>
              <a:t>Capacities</a:t>
            </a:r>
          </a:p>
          <a:p>
            <a:r>
              <a:rPr lang="en-GB" dirty="0" smtClean="0"/>
              <a:t>Development options</a:t>
            </a:r>
          </a:p>
          <a:p>
            <a:r>
              <a:rPr lang="en-GB" dirty="0" smtClean="0"/>
              <a:t>recommendations</a:t>
            </a:r>
          </a:p>
          <a:p>
            <a:endParaRPr lang="en-GB" dirty="0"/>
          </a:p>
        </p:txBody>
      </p:sp>
    </p:spTree>
    <p:extLst>
      <p:ext uri="{BB962C8B-B14F-4D97-AF65-F5344CB8AC3E}">
        <p14:creationId xmlns:p14="http://schemas.microsoft.com/office/powerpoint/2010/main" val="30467619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t>Maximum demand forecast for South Sudan </a:t>
            </a:r>
            <a:r>
              <a:rPr lang="en-GB" sz="2800" dirty="0" smtClean="0"/>
              <a:t/>
            </a:r>
            <a:br>
              <a:rPr lang="en-GB" sz="2800" dirty="0" smtClean="0"/>
            </a:br>
            <a:r>
              <a:rPr lang="en-GB" sz="2800" dirty="0" smtClean="0"/>
              <a:t>(</a:t>
            </a:r>
            <a:r>
              <a:rPr lang="en-GB" sz="2800" dirty="0"/>
              <a:t>SMEC 2010)</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15544705"/>
              </p:ext>
            </p:extLst>
          </p:nvPr>
        </p:nvGraphicFramePr>
        <p:xfrm>
          <a:off x="457197" y="1828799"/>
          <a:ext cx="8229602" cy="4419600"/>
        </p:xfrm>
        <a:graphic>
          <a:graphicData uri="http://schemas.openxmlformats.org/drawingml/2006/table">
            <a:tbl>
              <a:tblPr firstRow="1" firstCol="1" bandRow="1">
                <a:tableStyleId>{5C22544A-7EE6-4342-B048-85BDC9FD1C3A}</a:tableStyleId>
              </a:tblPr>
              <a:tblGrid>
                <a:gridCol w="2654345"/>
                <a:gridCol w="1115226"/>
                <a:gridCol w="1115226"/>
                <a:gridCol w="1115226"/>
                <a:gridCol w="1114353"/>
                <a:gridCol w="1115226"/>
              </a:tblGrid>
              <a:tr h="368300">
                <a:tc>
                  <a:txBody>
                    <a:bodyPr/>
                    <a:lstStyle/>
                    <a:p>
                      <a:pPr>
                        <a:lnSpc>
                          <a:spcPct val="107000"/>
                        </a:lnSpc>
                        <a:spcAft>
                          <a:spcPts val="0"/>
                        </a:spcAft>
                      </a:pPr>
                      <a:r>
                        <a:rPr lang="en-GB" sz="1800" dirty="0">
                          <a:effectLst/>
                        </a:rPr>
                        <a:t>State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dirty="0">
                          <a:effectLst/>
                        </a:rPr>
                        <a:t>2010 MW</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a:effectLst/>
                        </a:rPr>
                        <a:t>2015 MW</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a:effectLst/>
                        </a:rPr>
                        <a:t>2020 MW</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a:effectLst/>
                        </a:rPr>
                        <a:t>2025 MW</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a:effectLst/>
                        </a:rPr>
                        <a:t>2030 MW</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68300">
                <a:tc>
                  <a:txBody>
                    <a:bodyPr/>
                    <a:lstStyle/>
                    <a:p>
                      <a:pPr>
                        <a:lnSpc>
                          <a:spcPct val="107000"/>
                        </a:lnSpc>
                        <a:spcAft>
                          <a:spcPts val="0"/>
                        </a:spcAft>
                      </a:pPr>
                      <a:r>
                        <a:rPr lang="en-GB" sz="1800" dirty="0">
                          <a:effectLst/>
                        </a:rPr>
                        <a:t>Upper Nile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a:effectLst/>
                        </a:rPr>
                        <a:t>6</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a:effectLst/>
                        </a:rPr>
                        <a:t>16</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a:effectLst/>
                        </a:rPr>
                        <a:t>43</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a:effectLst/>
                        </a:rPr>
                        <a:t>69</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a:effectLst/>
                        </a:rPr>
                        <a:t>138</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68300">
                <a:tc>
                  <a:txBody>
                    <a:bodyPr/>
                    <a:lstStyle/>
                    <a:p>
                      <a:pPr>
                        <a:lnSpc>
                          <a:spcPct val="107000"/>
                        </a:lnSpc>
                        <a:spcAft>
                          <a:spcPts val="0"/>
                        </a:spcAft>
                      </a:pPr>
                      <a:r>
                        <a:rPr lang="en-GB" sz="1800" dirty="0" err="1">
                          <a:effectLst/>
                        </a:rPr>
                        <a:t>Jonglei</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a:effectLst/>
                        </a:rPr>
                        <a:t>7</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a:effectLst/>
                        </a:rPr>
                        <a:t>17</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a:effectLst/>
                        </a:rPr>
                        <a:t>38</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a:effectLst/>
                        </a:rPr>
                        <a:t>63</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a:effectLst/>
                        </a:rPr>
                        <a:t>130</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68300">
                <a:tc>
                  <a:txBody>
                    <a:bodyPr/>
                    <a:lstStyle/>
                    <a:p>
                      <a:pPr>
                        <a:lnSpc>
                          <a:spcPct val="107000"/>
                        </a:lnSpc>
                        <a:spcAft>
                          <a:spcPts val="0"/>
                        </a:spcAft>
                      </a:pPr>
                      <a:r>
                        <a:rPr lang="en-GB" sz="1800" dirty="0">
                          <a:effectLst/>
                        </a:rPr>
                        <a:t>Unity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a:effectLst/>
                        </a:rPr>
                        <a:t>3</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a:effectLst/>
                        </a:rPr>
                        <a:t>7</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a:effectLst/>
                        </a:rPr>
                        <a:t>17</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a:effectLst/>
                        </a:rPr>
                        <a:t>28</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a:effectLst/>
                        </a:rPr>
                        <a:t>57</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68300">
                <a:tc>
                  <a:txBody>
                    <a:bodyPr/>
                    <a:lstStyle/>
                    <a:p>
                      <a:pPr>
                        <a:lnSpc>
                          <a:spcPct val="107000"/>
                        </a:lnSpc>
                        <a:spcAft>
                          <a:spcPts val="0"/>
                        </a:spcAft>
                      </a:pPr>
                      <a:r>
                        <a:rPr lang="en-GB" sz="1800" dirty="0" err="1">
                          <a:effectLst/>
                        </a:rPr>
                        <a:t>Warap</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dirty="0">
                          <a:effectLst/>
                        </a:rPr>
                        <a:t>6</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a:effectLst/>
                        </a:rPr>
                        <a:t>17</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a:effectLst/>
                        </a:rPr>
                        <a:t>34</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a:effectLst/>
                        </a:rPr>
                        <a:t>65</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a:effectLst/>
                        </a:rPr>
                        <a:t>125</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68300">
                <a:tc>
                  <a:txBody>
                    <a:bodyPr/>
                    <a:lstStyle/>
                    <a:p>
                      <a:pPr>
                        <a:lnSpc>
                          <a:spcPct val="107000"/>
                        </a:lnSpc>
                        <a:spcAft>
                          <a:spcPts val="0"/>
                        </a:spcAft>
                      </a:pPr>
                      <a:r>
                        <a:rPr lang="en-GB" sz="1800">
                          <a:effectLst/>
                        </a:rPr>
                        <a:t>Northern Bahr El Ghazal</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dirty="0">
                          <a:effectLst/>
                        </a:rPr>
                        <a:t>4</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a:effectLst/>
                        </a:rPr>
                        <a:t>14</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a:effectLst/>
                        </a:rPr>
                        <a:t>27</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a:effectLst/>
                        </a:rPr>
                        <a:t>52</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a:effectLst/>
                        </a:rPr>
                        <a:t>99</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68300">
                <a:tc>
                  <a:txBody>
                    <a:bodyPr/>
                    <a:lstStyle/>
                    <a:p>
                      <a:pPr>
                        <a:lnSpc>
                          <a:spcPct val="107000"/>
                        </a:lnSpc>
                        <a:spcAft>
                          <a:spcPts val="0"/>
                        </a:spcAft>
                      </a:pPr>
                      <a:r>
                        <a:rPr lang="en-GB" sz="1800">
                          <a:effectLst/>
                        </a:rPr>
                        <a:t>Western Bahr El Ghazal</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dirty="0">
                          <a:effectLst/>
                        </a:rPr>
                        <a:t>2</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dirty="0">
                          <a:effectLst/>
                        </a:rPr>
                        <a:t>5</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a:effectLst/>
                        </a:rPr>
                        <a:t>11</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a:effectLst/>
                        </a:rPr>
                        <a:t>17</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a:effectLst/>
                        </a:rPr>
                        <a:t>37</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68300">
                <a:tc>
                  <a:txBody>
                    <a:bodyPr/>
                    <a:lstStyle/>
                    <a:p>
                      <a:pPr>
                        <a:lnSpc>
                          <a:spcPct val="107000"/>
                        </a:lnSpc>
                        <a:spcAft>
                          <a:spcPts val="0"/>
                        </a:spcAft>
                      </a:pPr>
                      <a:r>
                        <a:rPr lang="en-GB" sz="1800">
                          <a:effectLst/>
                        </a:rPr>
                        <a:t>Lakes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a:effectLst/>
                        </a:rPr>
                        <a:t>4</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dirty="0">
                          <a:effectLst/>
                        </a:rPr>
                        <a:t>9</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a:effectLst/>
                        </a:rPr>
                        <a:t>21</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a:effectLst/>
                        </a:rPr>
                        <a:t>34</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a:effectLst/>
                        </a:rPr>
                        <a:t>70</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68300">
                <a:tc>
                  <a:txBody>
                    <a:bodyPr/>
                    <a:lstStyle/>
                    <a:p>
                      <a:pPr>
                        <a:lnSpc>
                          <a:spcPct val="107000"/>
                        </a:lnSpc>
                        <a:spcAft>
                          <a:spcPts val="0"/>
                        </a:spcAft>
                      </a:pPr>
                      <a:r>
                        <a:rPr lang="en-GB" sz="1800">
                          <a:effectLst/>
                        </a:rPr>
                        <a:t>Western Equatoria</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dirty="0">
                          <a:effectLst/>
                        </a:rPr>
                        <a:t>4</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dirty="0">
                          <a:effectLst/>
                        </a:rPr>
                        <a:t>11</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dirty="0">
                          <a:effectLst/>
                        </a:rPr>
                        <a:t>24</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a:effectLst/>
                        </a:rPr>
                        <a:t>40</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a:effectLst/>
                        </a:rPr>
                        <a:t>84</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68300">
                <a:tc>
                  <a:txBody>
                    <a:bodyPr/>
                    <a:lstStyle/>
                    <a:p>
                      <a:pPr>
                        <a:lnSpc>
                          <a:spcPct val="107000"/>
                        </a:lnSpc>
                        <a:spcAft>
                          <a:spcPts val="0"/>
                        </a:spcAft>
                      </a:pPr>
                      <a:r>
                        <a:rPr lang="en-GB" sz="1800">
                          <a:effectLst/>
                        </a:rPr>
                        <a:t>Central Equqtoria</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a:effectLst/>
                        </a:rPr>
                        <a:t>23</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a:effectLst/>
                        </a:rPr>
                        <a:t>45</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dirty="0">
                          <a:effectLst/>
                        </a:rPr>
                        <a:t>106</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a:effectLst/>
                        </a:rPr>
                        <a:t>173</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a:effectLst/>
                        </a:rPr>
                        <a:t>326</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68300">
                <a:tc>
                  <a:txBody>
                    <a:bodyPr/>
                    <a:lstStyle/>
                    <a:p>
                      <a:pPr>
                        <a:lnSpc>
                          <a:spcPct val="107000"/>
                        </a:lnSpc>
                        <a:spcAft>
                          <a:spcPts val="0"/>
                        </a:spcAft>
                      </a:pPr>
                      <a:r>
                        <a:rPr lang="en-GB" sz="1800">
                          <a:effectLst/>
                        </a:rPr>
                        <a:t>Eastern Equatoria</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a:effectLst/>
                        </a:rPr>
                        <a:t>6</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a:effectLst/>
                        </a:rPr>
                        <a:t>12</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dirty="0">
                          <a:effectLst/>
                        </a:rPr>
                        <a:t>31</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dirty="0">
                          <a:effectLst/>
                        </a:rPr>
                        <a:t>60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dirty="0">
                          <a:effectLst/>
                        </a:rPr>
                        <a:t>122</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68300">
                <a:tc>
                  <a:txBody>
                    <a:bodyPr/>
                    <a:lstStyle/>
                    <a:p>
                      <a:pPr>
                        <a:lnSpc>
                          <a:spcPct val="107000"/>
                        </a:lnSpc>
                        <a:spcAft>
                          <a:spcPts val="0"/>
                        </a:spcAft>
                      </a:pPr>
                      <a:r>
                        <a:rPr lang="en-GB" sz="1800" b="1" dirty="0">
                          <a:effectLst/>
                        </a:rPr>
                        <a:t>TOTAL</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b="1" dirty="0">
                          <a:effectLst/>
                        </a:rPr>
                        <a:t>66</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b="1" dirty="0">
                          <a:effectLst/>
                        </a:rPr>
                        <a:t>153</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b="1" dirty="0">
                          <a:effectLst/>
                        </a:rPr>
                        <a:t>351</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b="1" dirty="0">
                          <a:effectLst/>
                        </a:rPr>
                        <a:t>601</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b="1" dirty="0">
                          <a:effectLst/>
                        </a:rPr>
                        <a:t>1185</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42302914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GB" sz="3100" b="1" dirty="0"/>
              <a:t>DEVELOPMENT OPTIONS</a:t>
            </a:r>
            <a:r>
              <a:rPr lang="en-GB" sz="3100" b="1" dirty="0" smtClean="0"/>
              <a:t>:</a:t>
            </a:r>
            <a:endParaRPr lang="en-GB" dirty="0"/>
          </a:p>
        </p:txBody>
      </p:sp>
      <p:sp>
        <p:nvSpPr>
          <p:cNvPr id="3" name="Content Placeholder 2"/>
          <p:cNvSpPr>
            <a:spLocks noGrp="1"/>
          </p:cNvSpPr>
          <p:nvPr>
            <p:ph idx="1"/>
          </p:nvPr>
        </p:nvSpPr>
        <p:spPr>
          <a:xfrm>
            <a:off x="457200" y="990600"/>
            <a:ext cx="8229600" cy="5135563"/>
          </a:xfrm>
        </p:spPr>
        <p:txBody>
          <a:bodyPr>
            <a:normAutofit/>
          </a:bodyPr>
          <a:lstStyle/>
          <a:p>
            <a:r>
              <a:rPr lang="en-GB" sz="1900" b="1" dirty="0"/>
              <a:t>Short term program (1-2 years) should comprise of:</a:t>
            </a:r>
          </a:p>
          <a:p>
            <a:pPr>
              <a:buFont typeface="Wingdings" panose="05000000000000000000" pitchFamily="2" charset="2"/>
              <a:buChar char="ü"/>
            </a:pPr>
            <a:r>
              <a:rPr lang="en-GB" sz="1900" dirty="0"/>
              <a:t>Updating the studies for the Bahr el Jebel Hydropower Projects would be required for the development of the major hydropower plants; </a:t>
            </a:r>
          </a:p>
          <a:p>
            <a:pPr>
              <a:buFont typeface="Wingdings" panose="05000000000000000000" pitchFamily="2" charset="2"/>
              <a:buChar char="ü"/>
            </a:pPr>
            <a:r>
              <a:rPr lang="en-GB" sz="1900" dirty="0"/>
              <a:t>Updating the studies for Juba Regional grid is also required to be conducted;</a:t>
            </a:r>
          </a:p>
          <a:p>
            <a:pPr>
              <a:buFont typeface="Wingdings" panose="05000000000000000000" pitchFamily="2" charset="2"/>
              <a:buChar char="ü"/>
            </a:pPr>
            <a:r>
              <a:rPr lang="en-GB" sz="1900" dirty="0"/>
              <a:t>Updating the </a:t>
            </a:r>
            <a:r>
              <a:rPr lang="en-GB" sz="1900" dirty="0" smtClean="0"/>
              <a:t>studies </a:t>
            </a:r>
            <a:r>
              <a:rPr lang="en-GB" sz="1900" dirty="0"/>
              <a:t>for the medium and mini hydropower projects (Juba, Sue &amp; </a:t>
            </a:r>
            <a:r>
              <a:rPr lang="en-GB" sz="1900" dirty="0" err="1"/>
              <a:t>Kinyeti</a:t>
            </a:r>
            <a:r>
              <a:rPr lang="en-GB" sz="1900" dirty="0"/>
              <a:t>)</a:t>
            </a:r>
          </a:p>
          <a:p>
            <a:pPr>
              <a:buFont typeface="Wingdings" panose="05000000000000000000" pitchFamily="2" charset="2"/>
              <a:buChar char="ü"/>
            </a:pPr>
            <a:r>
              <a:rPr lang="en-GB" sz="1900" dirty="0"/>
              <a:t>Carryout detail studies for the interconnectors and the nation grid needs to be prioritised. </a:t>
            </a:r>
            <a:endParaRPr lang="en-GB" sz="1900" dirty="0" smtClean="0"/>
          </a:p>
          <a:p>
            <a:r>
              <a:rPr lang="en-GB" sz="1900" b="1" dirty="0"/>
              <a:t>The medium-to-long term program (2-10 years)</a:t>
            </a:r>
          </a:p>
          <a:p>
            <a:pPr>
              <a:buFont typeface="Wingdings" panose="05000000000000000000" pitchFamily="2" charset="2"/>
              <a:buChar char="ü"/>
            </a:pPr>
            <a:r>
              <a:rPr lang="en-GB" sz="1900" dirty="0"/>
              <a:t>develop the </a:t>
            </a:r>
            <a:r>
              <a:rPr lang="en-GB" sz="1900" dirty="0" err="1"/>
              <a:t>Bedden</a:t>
            </a:r>
            <a:r>
              <a:rPr lang="en-GB" sz="1900" dirty="0"/>
              <a:t> Hydropower Project; </a:t>
            </a:r>
            <a:endParaRPr lang="en-GB" sz="1900" dirty="0"/>
          </a:p>
          <a:p>
            <a:pPr>
              <a:buFont typeface="Wingdings" panose="05000000000000000000" pitchFamily="2" charset="2"/>
              <a:buChar char="ü"/>
            </a:pPr>
            <a:r>
              <a:rPr lang="en-GB" sz="1900" dirty="0"/>
              <a:t>Developing </a:t>
            </a:r>
            <a:r>
              <a:rPr lang="en-GB" sz="1900" dirty="0"/>
              <a:t>the medium and mini hydropower projects.</a:t>
            </a:r>
          </a:p>
          <a:p>
            <a:r>
              <a:rPr lang="en-GB" sz="1900" b="1" dirty="0"/>
              <a:t>Long term 10-20 years:</a:t>
            </a:r>
          </a:p>
          <a:p>
            <a:pPr>
              <a:buFont typeface="Wingdings" panose="05000000000000000000" pitchFamily="2" charset="2"/>
              <a:buChar char="ü"/>
            </a:pPr>
            <a:r>
              <a:rPr lang="en-GB" sz="1900" dirty="0"/>
              <a:t>develop </a:t>
            </a:r>
            <a:r>
              <a:rPr lang="en-GB" sz="1900" dirty="0" err="1"/>
              <a:t>Fula</a:t>
            </a:r>
            <a:r>
              <a:rPr lang="en-GB" sz="1900" dirty="0"/>
              <a:t>, </a:t>
            </a:r>
            <a:r>
              <a:rPr lang="en-GB" sz="1900" dirty="0" err="1"/>
              <a:t>Shukoli</a:t>
            </a:r>
            <a:r>
              <a:rPr lang="en-GB" sz="1900" dirty="0"/>
              <a:t> &amp; </a:t>
            </a:r>
            <a:r>
              <a:rPr lang="en-GB" sz="1900" dirty="0" err="1"/>
              <a:t>Lakki</a:t>
            </a:r>
            <a:r>
              <a:rPr lang="en-GB" sz="1900" dirty="0"/>
              <a:t> hydropower projects.</a:t>
            </a:r>
          </a:p>
          <a:p>
            <a:endParaRPr lang="en-GB" dirty="0"/>
          </a:p>
        </p:txBody>
      </p:sp>
    </p:spTree>
    <p:extLst>
      <p:ext uri="{BB962C8B-B14F-4D97-AF65-F5344CB8AC3E}">
        <p14:creationId xmlns:p14="http://schemas.microsoft.com/office/powerpoint/2010/main" val="12811665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
            <a:ext cx="8229600" cy="487362"/>
          </a:xfrm>
        </p:spPr>
        <p:txBody>
          <a:bodyPr>
            <a:normAutofit fontScale="90000"/>
          </a:bodyPr>
          <a:lstStyle/>
          <a:p>
            <a:r>
              <a:rPr lang="en-GB" sz="2800" b="1" dirty="0"/>
              <a:t>Why </a:t>
            </a:r>
            <a:r>
              <a:rPr lang="en-GB" sz="2800" b="1" dirty="0" err="1" smtClean="0"/>
              <a:t>Bedden</a:t>
            </a:r>
            <a:r>
              <a:rPr lang="en-GB" sz="2800" b="1" dirty="0" smtClean="0"/>
              <a:t> (Not </a:t>
            </a:r>
            <a:r>
              <a:rPr lang="en-GB" sz="2800" b="1" dirty="0" err="1" smtClean="0"/>
              <a:t>Fula</a:t>
            </a:r>
            <a:r>
              <a:rPr lang="en-GB" sz="2800" b="1" dirty="0" smtClean="0"/>
              <a:t>)?</a:t>
            </a:r>
            <a:endParaRPr lang="en-GB" sz="2800" dirty="0"/>
          </a:p>
        </p:txBody>
      </p:sp>
      <p:sp>
        <p:nvSpPr>
          <p:cNvPr id="3" name="Content Placeholder 2"/>
          <p:cNvSpPr>
            <a:spLocks noGrp="1"/>
          </p:cNvSpPr>
          <p:nvPr>
            <p:ph idx="1"/>
          </p:nvPr>
        </p:nvSpPr>
        <p:spPr>
          <a:xfrm>
            <a:off x="457200" y="517842"/>
            <a:ext cx="8229600" cy="5608321"/>
          </a:xfrm>
        </p:spPr>
        <p:txBody>
          <a:bodyPr>
            <a:noAutofit/>
          </a:bodyPr>
          <a:lstStyle/>
          <a:p>
            <a:r>
              <a:rPr lang="en-GB" sz="1400" dirty="0"/>
              <a:t>The </a:t>
            </a:r>
            <a:r>
              <a:rPr lang="en-GB" sz="1400" dirty="0" err="1"/>
              <a:t>Bedden</a:t>
            </a:r>
            <a:r>
              <a:rPr lang="en-GB" sz="1400" dirty="0"/>
              <a:t> Hydropower Project was selected by the DIU as the first scheme to prepare a Feasibility Study and for subsequent development because:</a:t>
            </a:r>
          </a:p>
          <a:p>
            <a:pPr lvl="0"/>
            <a:r>
              <a:rPr lang="en-GB" sz="1400" dirty="0"/>
              <a:t>Geotechnical investigation and testing were the most advanced;</a:t>
            </a:r>
          </a:p>
          <a:p>
            <a:pPr lvl="0"/>
            <a:r>
              <a:rPr lang="en-GB" sz="1400" dirty="0"/>
              <a:t>Economic benefits should accrue from agriculture, fishing and proximity to Juba;</a:t>
            </a:r>
          </a:p>
          <a:p>
            <a:pPr lvl="0"/>
            <a:r>
              <a:rPr lang="en-GB" sz="1400" dirty="0"/>
              <a:t>Access to site is the best of all schemes with the </a:t>
            </a:r>
            <a:r>
              <a:rPr lang="en-GB" sz="1400" dirty="0" err="1"/>
              <a:t>Rejaf</a:t>
            </a:r>
            <a:r>
              <a:rPr lang="en-GB" sz="1400" dirty="0"/>
              <a:t>- </a:t>
            </a:r>
            <a:r>
              <a:rPr lang="en-GB" sz="1400" dirty="0" err="1"/>
              <a:t>Lobonok</a:t>
            </a:r>
            <a:r>
              <a:rPr lang="en-GB" sz="1400" dirty="0"/>
              <a:t> road being upgraded then and the site </a:t>
            </a:r>
            <a:r>
              <a:rPr lang="en-GB" sz="1400" dirty="0" smtClean="0"/>
              <a:t>roads </a:t>
            </a:r>
            <a:r>
              <a:rPr lang="en-GB" sz="1400" dirty="0"/>
              <a:t>involving easy construction;</a:t>
            </a:r>
          </a:p>
          <a:p>
            <a:pPr lvl="0"/>
            <a:r>
              <a:rPr lang="en-GB" sz="1400" dirty="0"/>
              <a:t>Resettlement - the clear advantage was that minimal impact to homesteads or agricultural activity will result from the inundation by the reservoir, thus minimal resettlement issues. The extent of further public consultation required would be reduced and implementation of resettlement plans will not be present to potentially hinder the construction progress;</a:t>
            </a:r>
          </a:p>
          <a:p>
            <a:pPr lvl="0"/>
            <a:r>
              <a:rPr lang="en-GB" sz="1400" dirty="0"/>
              <a:t>There were no villages in close proximity downstream of the project so noise and dust should not pose a problem; care will be needed with the development of the Jebel </a:t>
            </a:r>
            <a:r>
              <a:rPr lang="en-GB" sz="1400" dirty="0" err="1"/>
              <a:t>Bungu</a:t>
            </a:r>
            <a:r>
              <a:rPr lang="en-GB" sz="1400" dirty="0"/>
              <a:t> quarry;</a:t>
            </a:r>
          </a:p>
          <a:p>
            <a:pPr lvl="0"/>
            <a:r>
              <a:rPr lang="en-GB" sz="1400" dirty="0"/>
              <a:t>The Project is within Juba County of Central </a:t>
            </a:r>
            <a:r>
              <a:rPr lang="en-GB" sz="1400" dirty="0" err="1"/>
              <a:t>Equatoria</a:t>
            </a:r>
            <a:r>
              <a:rPr lang="en-GB" sz="1400" dirty="0"/>
              <a:t> State;</a:t>
            </a:r>
          </a:p>
          <a:p>
            <a:pPr lvl="0"/>
            <a:r>
              <a:rPr lang="en-GB" sz="1400" dirty="0"/>
              <a:t>Except for riparian vegetation, the remaining vegetation is largely grassland, scrubland and degraded areas;</a:t>
            </a:r>
          </a:p>
          <a:p>
            <a:pPr lvl="0"/>
            <a:r>
              <a:rPr lang="en-GB" sz="1400" dirty="0"/>
              <a:t>There is ready access to construction materials such as sand, clay and granite which can be opened up by local contractors under the Early Works Contract;</a:t>
            </a:r>
          </a:p>
          <a:p>
            <a:pPr lvl="0"/>
            <a:r>
              <a:rPr lang="en-GB" sz="1400" dirty="0"/>
              <a:t> No National Park issues thereby reducing risks associated with time required to fully evaluate the environmental risks, change legislation and secure permits amongst others;</a:t>
            </a:r>
          </a:p>
          <a:p>
            <a:pPr lvl="0"/>
            <a:r>
              <a:rPr lang="en-GB" sz="1400" dirty="0"/>
              <a:t> Except for the hippopotamus, which will find other habitats within the reservoir area, all other mammals and birds in </a:t>
            </a:r>
            <a:r>
              <a:rPr lang="en-GB" sz="1400" dirty="0" err="1"/>
              <a:t>Bedden</a:t>
            </a:r>
            <a:r>
              <a:rPr lang="en-GB" sz="1400" dirty="0"/>
              <a:t> area are listed by IUCN as “Least Concern’ species; threatened species are evident in the other schemes</a:t>
            </a:r>
          </a:p>
          <a:p>
            <a:r>
              <a:rPr lang="en-GB" sz="1400" dirty="0"/>
              <a:t>Hence, the Dams Implementation Unit had tendered the Main Civil works Contract (C2) &amp; the Preparatory works Contract (C1) to seven prequalified international Contractors.</a:t>
            </a:r>
          </a:p>
          <a:p>
            <a:r>
              <a:rPr lang="en-GB" sz="1400" dirty="0"/>
              <a:t> </a:t>
            </a:r>
            <a:r>
              <a:rPr lang="en-GB" sz="1400" dirty="0" smtClean="0"/>
              <a:t>The </a:t>
            </a:r>
            <a:r>
              <a:rPr lang="en-GB" sz="1400" dirty="0"/>
              <a:t>procurement for Contract C2: Main Civil Works and Associated </a:t>
            </a:r>
            <a:r>
              <a:rPr lang="en-GB" sz="1400" dirty="0" err="1"/>
              <a:t>Hydromechanical</a:t>
            </a:r>
            <a:r>
              <a:rPr lang="en-GB" sz="1400" dirty="0"/>
              <a:t> Works of the </a:t>
            </a:r>
            <a:r>
              <a:rPr lang="en-GB" sz="1400" dirty="0" err="1"/>
              <a:t>Bedden</a:t>
            </a:r>
            <a:r>
              <a:rPr lang="en-GB" sz="1400" dirty="0"/>
              <a:t> Hydropower Project had been conducted jointly by the Dams Implementation Unit and SMEC International Pty Ltd.</a:t>
            </a:r>
          </a:p>
          <a:p>
            <a:r>
              <a:rPr lang="en-GB" sz="1400" dirty="0"/>
              <a:t> </a:t>
            </a:r>
            <a:r>
              <a:rPr lang="en-GB" sz="1400" dirty="0" smtClean="0"/>
              <a:t>The </a:t>
            </a:r>
            <a:r>
              <a:rPr lang="en-GB" sz="1400" dirty="0"/>
              <a:t>Tender Documents were made available to seven prequalified contractors on 12 August 2010. The ‘Pre-Tender Meeting and Site Visit’ was attended by five contractors on 18-20 September 2010 in Juba, each of whom submitted their Tenders on 28 October 2010.</a:t>
            </a:r>
          </a:p>
          <a:p>
            <a:r>
              <a:rPr lang="en-GB" sz="1400" dirty="0"/>
              <a:t> </a:t>
            </a:r>
            <a:r>
              <a:rPr lang="en-GB" sz="1400" dirty="0" smtClean="0"/>
              <a:t>During </a:t>
            </a:r>
            <a:r>
              <a:rPr lang="en-GB" sz="1400" dirty="0"/>
              <a:t>the evaluation of the Technical Tenders, one of the five Tenders was evaluated to be insufficiently responsive to the Tender Documents and therefore not technically qualified to perform the Contract.</a:t>
            </a:r>
          </a:p>
          <a:p>
            <a:r>
              <a:rPr lang="en-GB" sz="1400" dirty="0"/>
              <a:t> </a:t>
            </a:r>
            <a:r>
              <a:rPr lang="en-GB" sz="1400" dirty="0" smtClean="0"/>
              <a:t>The </a:t>
            </a:r>
            <a:r>
              <a:rPr lang="en-GB" sz="1400" dirty="0"/>
              <a:t>Financial proposals from four contractors (one Italian &amp; 3 Chinese) were later opened and evaluated by the evaluation committee members from DIU and SMEC. </a:t>
            </a:r>
          </a:p>
          <a:p>
            <a:r>
              <a:rPr lang="en-GB" sz="1400" dirty="0"/>
              <a:t> </a:t>
            </a:r>
            <a:r>
              <a:rPr lang="en-GB" sz="1400" dirty="0" smtClean="0"/>
              <a:t>The </a:t>
            </a:r>
            <a:r>
              <a:rPr lang="en-GB" sz="1400" dirty="0"/>
              <a:t>letter of award to the successful bidder was withheld. The Contract could not be awarded due to the succession of the South from the North.</a:t>
            </a:r>
          </a:p>
          <a:p>
            <a:r>
              <a:rPr lang="en-GB" sz="1400" dirty="0"/>
              <a:t> </a:t>
            </a:r>
            <a:r>
              <a:rPr lang="en-GB" sz="1400" dirty="0" smtClean="0"/>
              <a:t>Prequalification </a:t>
            </a:r>
            <a:r>
              <a:rPr lang="en-GB" sz="1400" dirty="0"/>
              <a:t>of Contractors for the Power house Electrical &amp; mechanical contracts (E1) and Transmission Lines Contract (E2) was completed. E1 &amp; E2 Tenders were scheduled to be issued to the prequalified firms but DIU also stopped the process for the same reason above.</a:t>
            </a:r>
          </a:p>
          <a:p>
            <a:endParaRPr lang="en-GB" sz="1400" dirty="0"/>
          </a:p>
        </p:txBody>
      </p:sp>
    </p:spTree>
    <p:extLst>
      <p:ext uri="{BB962C8B-B14F-4D97-AF65-F5344CB8AC3E}">
        <p14:creationId xmlns:p14="http://schemas.microsoft.com/office/powerpoint/2010/main" val="18448924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Autofit/>
          </a:bodyPr>
          <a:lstStyle/>
          <a:p>
            <a:r>
              <a:rPr lang="en-GB" sz="2800" dirty="0"/>
              <a:t>BEDDEN HPP FEATURES</a:t>
            </a:r>
            <a:r>
              <a:rPr lang="en-GB" sz="2800" dirty="0" smtClean="0"/>
              <a:t>:</a:t>
            </a:r>
            <a:endParaRPr lang="en-GB" sz="2800" dirty="0"/>
          </a:p>
        </p:txBody>
      </p:sp>
      <p:sp>
        <p:nvSpPr>
          <p:cNvPr id="3" name="Content Placeholder 2"/>
          <p:cNvSpPr>
            <a:spLocks noGrp="1"/>
          </p:cNvSpPr>
          <p:nvPr>
            <p:ph idx="1"/>
          </p:nvPr>
        </p:nvSpPr>
        <p:spPr>
          <a:xfrm>
            <a:off x="457200" y="762000"/>
            <a:ext cx="8229600" cy="5364163"/>
          </a:xfrm>
        </p:spPr>
        <p:txBody>
          <a:bodyPr>
            <a:normAutofit/>
          </a:bodyPr>
          <a:lstStyle/>
          <a:p>
            <a:r>
              <a:rPr lang="en-GB" sz="1600" dirty="0"/>
              <a:t>The </a:t>
            </a:r>
            <a:r>
              <a:rPr lang="en-GB" sz="1600" dirty="0" err="1"/>
              <a:t>Bedden</a:t>
            </a:r>
            <a:r>
              <a:rPr lang="en-GB" sz="1600" dirty="0"/>
              <a:t> Dam is a concrete gravity dam with a central clay core rock fill embankment on both sides. The concrete section comprises:</a:t>
            </a:r>
          </a:p>
          <a:p>
            <a:pPr lvl="0"/>
            <a:r>
              <a:rPr lang="en-GB" sz="1600" dirty="0"/>
              <a:t>A four low level outlets for emergency drawdown;</a:t>
            </a:r>
          </a:p>
          <a:p>
            <a:pPr lvl="0"/>
            <a:r>
              <a:rPr lang="en-GB" sz="1600" dirty="0"/>
              <a:t>A crest gated spillway section with six radial gates for flood discharge;</a:t>
            </a:r>
          </a:p>
          <a:p>
            <a:pPr lvl="0"/>
            <a:r>
              <a:rPr lang="en-GB" sz="1600" dirty="0"/>
              <a:t>A non-overflow concrete sections between structures and</a:t>
            </a:r>
          </a:p>
          <a:p>
            <a:pPr lvl="0"/>
            <a:r>
              <a:rPr lang="en-GB" sz="1600" dirty="0"/>
              <a:t>Power house and water supply outlet structure adjacent to the right bank.</a:t>
            </a:r>
          </a:p>
          <a:p>
            <a:r>
              <a:rPr lang="en-GB" sz="1600" dirty="0"/>
              <a:t>The powerhouse abstracts water directly from the reservoir through the six power intakes.</a:t>
            </a:r>
          </a:p>
          <a:p>
            <a:endParaRPr lang="en-GB" sz="1600" dirty="0"/>
          </a:p>
          <a:p>
            <a:r>
              <a:rPr lang="en-GB" sz="1600" dirty="0"/>
              <a:t>The powerhouse has a total installed capacity of 780 MW. It house </a:t>
            </a:r>
            <a:r>
              <a:rPr lang="en-GB" sz="1600" dirty="0" smtClean="0"/>
              <a:t>6 x 130 </a:t>
            </a:r>
            <a:r>
              <a:rPr lang="en-GB" sz="1600" dirty="0"/>
              <a:t>MW Kaplan turbines and six 150 MVA generators with a recommended generating voltage of 11kV </a:t>
            </a:r>
            <a:r>
              <a:rPr lang="en-GB" sz="1600" dirty="0" smtClean="0"/>
              <a:t>to 18kV</a:t>
            </a:r>
            <a:r>
              <a:rPr lang="en-GB" sz="1600" dirty="0"/>
              <a:t>. </a:t>
            </a:r>
          </a:p>
          <a:p>
            <a:r>
              <a:rPr lang="en-GB" sz="1600" dirty="0"/>
              <a:t> </a:t>
            </a:r>
            <a:r>
              <a:rPr lang="en-GB" sz="1600" dirty="0" smtClean="0"/>
              <a:t>The </a:t>
            </a:r>
            <a:r>
              <a:rPr lang="en-GB" sz="1600" dirty="0"/>
              <a:t>main transformers are conventional single phase, oil filled, natural oil circulation and forced air cooled making up a set of three phase transformers for each generating unit.</a:t>
            </a:r>
          </a:p>
          <a:p>
            <a:r>
              <a:rPr lang="en-GB" sz="1600" dirty="0" smtClean="0"/>
              <a:t>The </a:t>
            </a:r>
            <a:r>
              <a:rPr lang="en-GB" sz="1600" dirty="0"/>
              <a:t>220 kV double circuit transmission line will connects the Project to substation at Juba East. The route length is just 25.4 km long.</a:t>
            </a:r>
          </a:p>
          <a:p>
            <a:endParaRPr lang="en-GB" dirty="0"/>
          </a:p>
        </p:txBody>
      </p:sp>
    </p:spTree>
    <p:extLst>
      <p:ext uri="{BB962C8B-B14F-4D97-AF65-F5344CB8AC3E}">
        <p14:creationId xmlns:p14="http://schemas.microsoft.com/office/powerpoint/2010/main" val="30753666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en-GB" sz="2800" dirty="0" smtClean="0"/>
              <a:t>Brief of </a:t>
            </a:r>
            <a:r>
              <a:rPr lang="en-GB" sz="2800" dirty="0" err="1" smtClean="0"/>
              <a:t>Bedden</a:t>
            </a:r>
            <a:r>
              <a:rPr lang="en-GB" sz="2800" dirty="0" smtClean="0"/>
              <a:t> HPP</a:t>
            </a:r>
            <a:endParaRPr lang="en-GB" sz="2800" dirty="0"/>
          </a:p>
        </p:txBody>
      </p:sp>
      <p:pic>
        <p:nvPicPr>
          <p:cNvPr id="4" name="Picture 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8691" y="838200"/>
            <a:ext cx="75184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 name="Rectangle 3"/>
          <p:cNvSpPr>
            <a:spLocks noChangeArrowheads="1"/>
          </p:cNvSpPr>
          <p:nvPr/>
        </p:nvSpPr>
        <p:spPr bwMode="auto">
          <a:xfrm>
            <a:off x="3417888" y="5446652"/>
            <a:ext cx="5727700" cy="1105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06" tIns="89967" rIns="91406" bIns="89967" anchor="ctr">
            <a:spAutoFit/>
          </a:bodyPr>
          <a:lstStyle>
            <a:lvl1pPr marL="342900" indent="-342900" eaLnBrk="0" hangingPunct="0">
              <a:defRPr sz="3000">
                <a:solidFill>
                  <a:schemeClr val="bg1"/>
                </a:solidFill>
                <a:latin typeface="Arial" panose="020B0604020202020204" pitchFamily="34" charset="0"/>
                <a:ea typeface="宋体" panose="02010600030101010101" pitchFamily="2" charset="-122"/>
              </a:defRPr>
            </a:lvl1pPr>
            <a:lvl2pPr marL="742950" indent="-285750" eaLnBrk="0" hangingPunct="0">
              <a:defRPr sz="3000">
                <a:solidFill>
                  <a:schemeClr val="bg1"/>
                </a:solidFill>
                <a:latin typeface="Arial" panose="020B0604020202020204" pitchFamily="34" charset="0"/>
                <a:ea typeface="宋体" panose="02010600030101010101" pitchFamily="2" charset="-122"/>
              </a:defRPr>
            </a:lvl2pPr>
            <a:lvl3pPr marL="1143000" indent="-228600" eaLnBrk="0" hangingPunct="0">
              <a:defRPr sz="3000">
                <a:solidFill>
                  <a:schemeClr val="bg1"/>
                </a:solidFill>
                <a:latin typeface="Arial" panose="020B0604020202020204" pitchFamily="34" charset="0"/>
                <a:ea typeface="宋体" panose="02010600030101010101" pitchFamily="2" charset="-122"/>
              </a:defRPr>
            </a:lvl3pPr>
            <a:lvl4pPr marL="1600200" indent="-228600" eaLnBrk="0" hangingPunct="0">
              <a:defRPr sz="3000">
                <a:solidFill>
                  <a:schemeClr val="bg1"/>
                </a:solidFill>
                <a:latin typeface="Arial" panose="020B0604020202020204" pitchFamily="34" charset="0"/>
                <a:ea typeface="宋体" panose="02010600030101010101" pitchFamily="2" charset="-122"/>
              </a:defRPr>
            </a:lvl4pPr>
            <a:lvl5pPr marL="2057400" indent="-228600" eaLnBrk="0" hangingPunct="0">
              <a:defRPr sz="3000">
                <a:solidFill>
                  <a:schemeClr val="bg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bg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bg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bg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bg1"/>
                </a:solidFill>
                <a:latin typeface="Arial" panose="020B0604020202020204" pitchFamily="34" charset="0"/>
                <a:ea typeface="宋体" panose="02010600030101010101" pitchFamily="2" charset="-122"/>
              </a:defRPr>
            </a:lvl9pPr>
          </a:lstStyle>
          <a:p>
            <a:pPr>
              <a:spcBef>
                <a:spcPct val="0"/>
              </a:spcBef>
              <a:buClr>
                <a:schemeClr val="hlink"/>
              </a:buClr>
              <a:buSzPct val="60000"/>
              <a:buFont typeface="Wingdings" panose="05000000000000000000" pitchFamily="2" charset="2"/>
              <a:buNone/>
            </a:pPr>
            <a:r>
              <a:rPr lang="en-US" altLang="zh-CN" sz="2000" b="1" dirty="0">
                <a:ea typeface="黑体" panose="02010609060101010101" pitchFamily="49" charset="-122"/>
              </a:rPr>
              <a:t>Catchment area         450,000km</a:t>
            </a:r>
            <a:r>
              <a:rPr lang="en-US" altLang="zh-CN" sz="2000" b="1" baseline="30000" dirty="0">
                <a:ea typeface="黑体" panose="02010609060101010101" pitchFamily="49" charset="-122"/>
              </a:rPr>
              <a:t>2</a:t>
            </a:r>
            <a:r>
              <a:rPr lang="en-US" altLang="zh-CN" sz="2000" b="1" dirty="0">
                <a:ea typeface="黑体" panose="02010609060101010101" pitchFamily="49" charset="-122"/>
              </a:rPr>
              <a:t> </a:t>
            </a:r>
          </a:p>
          <a:p>
            <a:pPr>
              <a:spcBef>
                <a:spcPct val="0"/>
              </a:spcBef>
              <a:buClr>
                <a:schemeClr val="hlink"/>
              </a:buClr>
              <a:buSzPct val="60000"/>
              <a:buFont typeface="Wingdings" panose="05000000000000000000" pitchFamily="2" charset="2"/>
              <a:buNone/>
            </a:pPr>
            <a:r>
              <a:rPr lang="en-US" altLang="zh-CN" sz="2000" b="1" dirty="0">
                <a:ea typeface="黑体" panose="02010609060101010101" pitchFamily="49" charset="-122"/>
              </a:rPr>
              <a:t>Annual mean runoff   33.36 billion m</a:t>
            </a:r>
            <a:r>
              <a:rPr lang="en-US" altLang="zh-CN" sz="2000" b="1" baseline="30000" dirty="0">
                <a:ea typeface="黑体" panose="02010609060101010101" pitchFamily="49" charset="-122"/>
              </a:rPr>
              <a:t>3</a:t>
            </a:r>
          </a:p>
          <a:p>
            <a:pPr>
              <a:spcBef>
                <a:spcPct val="0"/>
              </a:spcBef>
              <a:buClr>
                <a:schemeClr val="hlink"/>
              </a:buClr>
              <a:buSzPct val="60000"/>
              <a:buFont typeface="Wingdings" panose="05000000000000000000" pitchFamily="2" charset="2"/>
              <a:buNone/>
            </a:pPr>
            <a:r>
              <a:rPr lang="en-US" altLang="zh-CN" sz="2000" b="1" dirty="0">
                <a:ea typeface="黑体" panose="02010609060101010101" pitchFamily="49" charset="-122"/>
              </a:rPr>
              <a:t>Installed capacity      </a:t>
            </a:r>
            <a:r>
              <a:rPr lang="en-US" altLang="zh-CN" sz="2000" b="1" dirty="0" smtClean="0">
                <a:ea typeface="黑体" panose="02010609060101010101" pitchFamily="49" charset="-122"/>
              </a:rPr>
              <a:t>780MW(6×130MW)</a:t>
            </a:r>
            <a:endParaRPr lang="en-US" altLang="zh-CN" sz="2000" b="1" dirty="0">
              <a:ea typeface="黑体" panose="02010609060101010101" pitchFamily="49" charset="-122"/>
            </a:endParaRPr>
          </a:p>
        </p:txBody>
      </p:sp>
    </p:spTree>
    <p:extLst>
      <p:ext uri="{BB962C8B-B14F-4D97-AF65-F5344CB8AC3E}">
        <p14:creationId xmlns:p14="http://schemas.microsoft.com/office/powerpoint/2010/main" val="42381748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noChangeArrowheads="1"/>
          </p:cNvSpPr>
          <p:nvPr>
            <p:ph type="title"/>
          </p:nvPr>
        </p:nvSpPr>
        <p:spPr bwMode="auto">
          <a:xfrm>
            <a:off x="457200" y="601404"/>
            <a:ext cx="8229600" cy="489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06" tIns="89967" rIns="91406" bIns="89967" anchor="ctr">
            <a:spAutoFit/>
          </a:bodyPr>
          <a:lstStyle>
            <a:lvl1pPr marL="342900" indent="-342900" eaLnBrk="0" hangingPunct="0">
              <a:defRPr sz="3000">
                <a:solidFill>
                  <a:schemeClr val="bg1"/>
                </a:solidFill>
                <a:latin typeface="Arial" panose="020B0604020202020204" pitchFamily="34" charset="0"/>
                <a:ea typeface="宋体" panose="02010600030101010101" pitchFamily="2" charset="-122"/>
              </a:defRPr>
            </a:lvl1pPr>
            <a:lvl2pPr marL="742950" indent="-285750" eaLnBrk="0" hangingPunct="0">
              <a:defRPr sz="3000">
                <a:solidFill>
                  <a:schemeClr val="bg1"/>
                </a:solidFill>
                <a:latin typeface="Arial" panose="020B0604020202020204" pitchFamily="34" charset="0"/>
                <a:ea typeface="宋体" panose="02010600030101010101" pitchFamily="2" charset="-122"/>
              </a:defRPr>
            </a:lvl2pPr>
            <a:lvl3pPr marL="1143000" indent="-228600" eaLnBrk="0" hangingPunct="0">
              <a:defRPr sz="3000">
                <a:solidFill>
                  <a:schemeClr val="bg1"/>
                </a:solidFill>
                <a:latin typeface="Arial" panose="020B0604020202020204" pitchFamily="34" charset="0"/>
                <a:ea typeface="宋体" panose="02010600030101010101" pitchFamily="2" charset="-122"/>
              </a:defRPr>
            </a:lvl3pPr>
            <a:lvl4pPr marL="1600200" indent="-228600" eaLnBrk="0" hangingPunct="0">
              <a:defRPr sz="3000">
                <a:solidFill>
                  <a:schemeClr val="bg1"/>
                </a:solidFill>
                <a:latin typeface="Arial" panose="020B0604020202020204" pitchFamily="34" charset="0"/>
                <a:ea typeface="宋体" panose="02010600030101010101" pitchFamily="2" charset="-122"/>
              </a:defRPr>
            </a:lvl4pPr>
            <a:lvl5pPr marL="2057400" indent="-228600" eaLnBrk="0" hangingPunct="0">
              <a:defRPr sz="3000">
                <a:solidFill>
                  <a:schemeClr val="bg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bg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bg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bg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bg1"/>
                </a:solidFill>
                <a:latin typeface="Arial" panose="020B0604020202020204" pitchFamily="34" charset="0"/>
                <a:ea typeface="宋体" panose="02010600030101010101" pitchFamily="2" charset="-122"/>
              </a:defRPr>
            </a:lvl9pPr>
          </a:lstStyle>
          <a:p>
            <a:pPr algn="l">
              <a:spcBef>
                <a:spcPct val="0"/>
              </a:spcBef>
              <a:buClr>
                <a:schemeClr val="hlink"/>
              </a:buClr>
              <a:buSzPct val="60000"/>
              <a:buFont typeface="Wingdings" panose="05000000000000000000" pitchFamily="2" charset="2"/>
              <a:buNone/>
            </a:pPr>
            <a:r>
              <a:rPr lang="en-US" altLang="zh-CN" sz="2000" b="1" dirty="0" err="1" smtClean="0">
                <a:solidFill>
                  <a:schemeClr val="tx1"/>
                </a:solidFill>
                <a:ea typeface="黑体" panose="02010609060101010101" pitchFamily="49" charset="-122"/>
              </a:rPr>
              <a:t>Bedden</a:t>
            </a:r>
            <a:r>
              <a:rPr lang="en-US" altLang="zh-CN" sz="2000" b="1" dirty="0" smtClean="0">
                <a:solidFill>
                  <a:schemeClr val="tx1"/>
                </a:solidFill>
                <a:ea typeface="黑体" panose="02010609060101010101" pitchFamily="49" charset="-122"/>
              </a:rPr>
              <a:t> geotechnical drilling location</a:t>
            </a:r>
            <a:endParaRPr lang="en-US" altLang="zh-CN" sz="2000" b="1" dirty="0">
              <a:solidFill>
                <a:schemeClr val="tx1"/>
              </a:solidFill>
              <a:ea typeface="黑体" panose="02010609060101010101" pitchFamily="49" charset="-122"/>
            </a:endParaRPr>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090872"/>
            <a:ext cx="6338142" cy="521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69595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en-GB" sz="2800" dirty="0"/>
              <a:t>BEDDEN HPP ENVIRONMENTAL &amp; SOCIAL IMPACTS:</a:t>
            </a:r>
          </a:p>
        </p:txBody>
      </p:sp>
      <p:sp>
        <p:nvSpPr>
          <p:cNvPr id="3" name="Content Placeholder 2"/>
          <p:cNvSpPr>
            <a:spLocks noGrp="1"/>
          </p:cNvSpPr>
          <p:nvPr>
            <p:ph idx="1"/>
          </p:nvPr>
        </p:nvSpPr>
        <p:spPr>
          <a:xfrm>
            <a:off x="457200" y="990600"/>
            <a:ext cx="8229600" cy="5135563"/>
          </a:xfrm>
        </p:spPr>
        <p:txBody>
          <a:bodyPr>
            <a:normAutofit/>
          </a:bodyPr>
          <a:lstStyle/>
          <a:p>
            <a:r>
              <a:rPr lang="en-GB" sz="1800" dirty="0" err="1"/>
              <a:t>Bedden</a:t>
            </a:r>
            <a:r>
              <a:rPr lang="en-GB" sz="1800" dirty="0"/>
              <a:t> Hydropower Project is well placed with respect to environmental and social implications during development and operation.</a:t>
            </a:r>
          </a:p>
          <a:p>
            <a:r>
              <a:rPr lang="en-GB" sz="1800" dirty="0"/>
              <a:t>Very few people in 2010 live in the future reservoir area or downstream within the Project impact area; care will need to be taken with the development of the Jebel </a:t>
            </a:r>
            <a:r>
              <a:rPr lang="en-GB" sz="1800" dirty="0" err="1"/>
              <a:t>Bunggu</a:t>
            </a:r>
            <a:r>
              <a:rPr lang="en-GB" sz="1800" dirty="0"/>
              <a:t> quarry for concrete aggregates. The mitigation measures are discussed in </a:t>
            </a:r>
            <a:r>
              <a:rPr lang="en-GB" sz="1800" dirty="0" err="1"/>
              <a:t>Bedden</a:t>
            </a:r>
            <a:r>
              <a:rPr lang="en-GB" sz="1800" dirty="0"/>
              <a:t> ESIA report.</a:t>
            </a:r>
          </a:p>
          <a:p>
            <a:r>
              <a:rPr lang="en-GB" sz="1800" dirty="0"/>
              <a:t>Benefits will accrue from the Project through the development of commercial fishing and sustained </a:t>
            </a:r>
            <a:r>
              <a:rPr lang="en-GB" sz="1800" dirty="0" smtClean="0"/>
              <a:t>agriculture…...</a:t>
            </a:r>
            <a:endParaRPr lang="en-GB" sz="1800" dirty="0"/>
          </a:p>
          <a:p>
            <a:endParaRPr lang="en-GB" dirty="0"/>
          </a:p>
        </p:txBody>
      </p:sp>
    </p:spTree>
    <p:extLst>
      <p:ext uri="{BB962C8B-B14F-4D97-AF65-F5344CB8AC3E}">
        <p14:creationId xmlns:p14="http://schemas.microsoft.com/office/powerpoint/2010/main" val="3653103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en-GB" sz="2800" i="1" dirty="0" err="1"/>
              <a:t>Bedden</a:t>
            </a:r>
            <a:r>
              <a:rPr lang="en-GB" sz="2800" i="1" dirty="0"/>
              <a:t> HPP Project Cost and Economics</a:t>
            </a:r>
            <a:r>
              <a:rPr lang="en-GB" sz="2800" i="1" dirty="0" smtClean="0"/>
              <a:t>:</a:t>
            </a:r>
            <a:endParaRPr lang="en-GB" sz="2800" dirty="0"/>
          </a:p>
        </p:txBody>
      </p:sp>
      <p:sp>
        <p:nvSpPr>
          <p:cNvPr id="3" name="Content Placeholder 2"/>
          <p:cNvSpPr>
            <a:spLocks noGrp="1"/>
          </p:cNvSpPr>
          <p:nvPr>
            <p:ph idx="1"/>
          </p:nvPr>
        </p:nvSpPr>
        <p:spPr>
          <a:xfrm>
            <a:off x="457200" y="990600"/>
            <a:ext cx="8229600" cy="5135563"/>
          </a:xfrm>
        </p:spPr>
        <p:txBody>
          <a:bodyPr>
            <a:normAutofit fontScale="47500" lnSpcReduction="20000"/>
          </a:bodyPr>
          <a:lstStyle/>
          <a:p>
            <a:r>
              <a:rPr lang="en-GB" dirty="0"/>
              <a:t>The total cost for </a:t>
            </a:r>
            <a:r>
              <a:rPr lang="en-GB" dirty="0" err="1"/>
              <a:t>Bedden</a:t>
            </a:r>
            <a:r>
              <a:rPr lang="en-GB" dirty="0"/>
              <a:t> Hydroelectric Project has been estimated based on early 2010 prices at $1,452.22 million.</a:t>
            </a:r>
          </a:p>
          <a:p>
            <a:pPr marL="0" indent="0">
              <a:buNone/>
            </a:pPr>
            <a:r>
              <a:rPr lang="en-GB" dirty="0"/>
              <a:t> </a:t>
            </a:r>
          </a:p>
          <a:p>
            <a:r>
              <a:rPr lang="en-GB" dirty="0"/>
              <a:t>The Civil design and construction and electromechanical equipment design, manufacturing, delivery, installation and commissioning of 6 units are expected to be completed within 5 years. Energy will be available from the first unit at the end of Year 4 of the construction period. </a:t>
            </a:r>
          </a:p>
          <a:p>
            <a:r>
              <a:rPr lang="en-GB" dirty="0"/>
              <a:t>The financial cash flow (</a:t>
            </a:r>
            <a:r>
              <a:rPr lang="en-GB" dirty="0" err="1"/>
              <a:t>Capex</a:t>
            </a:r>
            <a:r>
              <a:rPr lang="en-GB" dirty="0"/>
              <a:t>) would be:</a:t>
            </a:r>
          </a:p>
          <a:p>
            <a:r>
              <a:rPr lang="en-GB" dirty="0"/>
              <a:t> 259,229,122 USD for the first year; </a:t>
            </a:r>
          </a:p>
          <a:p>
            <a:r>
              <a:rPr lang="en-GB" dirty="0"/>
              <a:t>254,223,838 USD for the second year; </a:t>
            </a:r>
          </a:p>
          <a:p>
            <a:r>
              <a:rPr lang="en-GB" dirty="0"/>
              <a:t>290,443,955 UDD for the third year; </a:t>
            </a:r>
          </a:p>
          <a:p>
            <a:r>
              <a:rPr lang="en-GB" dirty="0"/>
              <a:t>232,405,282 USD for the fourth year; </a:t>
            </a:r>
          </a:p>
          <a:p>
            <a:r>
              <a:rPr lang="en-GB" dirty="0"/>
              <a:t>234,475,482 USD for the fifth year; and  </a:t>
            </a:r>
          </a:p>
          <a:p>
            <a:r>
              <a:rPr lang="en-GB" dirty="0"/>
              <a:t>181,442,094 USD for the sixth year.</a:t>
            </a:r>
          </a:p>
          <a:p>
            <a:endParaRPr lang="en-GB" dirty="0"/>
          </a:p>
          <a:p>
            <a:r>
              <a:rPr lang="en-GB" dirty="0"/>
              <a:t>The financing of the Project </a:t>
            </a:r>
            <a:r>
              <a:rPr lang="en-GB" dirty="0" smtClean="0"/>
              <a:t>then was </a:t>
            </a:r>
            <a:r>
              <a:rPr lang="en-GB" dirty="0"/>
              <a:t>assumed to be Government debt through development loans from funding agencies</a:t>
            </a:r>
            <a:r>
              <a:rPr lang="en-GB" dirty="0" smtClean="0"/>
              <a:t>.</a:t>
            </a:r>
          </a:p>
          <a:p>
            <a:endParaRPr lang="en-GB" dirty="0"/>
          </a:p>
          <a:p>
            <a:r>
              <a:rPr lang="en-GB" dirty="0"/>
              <a:t>The baseline financial analysis shows for a Project FIRR of 15% real, </a:t>
            </a:r>
            <a:endParaRPr lang="en-GB" dirty="0" smtClean="0"/>
          </a:p>
          <a:p>
            <a:r>
              <a:rPr lang="en-GB" dirty="0" smtClean="0"/>
              <a:t>the </a:t>
            </a:r>
            <a:r>
              <a:rPr lang="en-GB" dirty="0"/>
              <a:t>delivered cost of energy to the Juba East Substation is USD 0.12 per kWh.</a:t>
            </a:r>
          </a:p>
          <a:p>
            <a:endParaRPr lang="en-GB" dirty="0"/>
          </a:p>
        </p:txBody>
      </p:sp>
    </p:spTree>
    <p:extLst>
      <p:ext uri="{BB962C8B-B14F-4D97-AF65-F5344CB8AC3E}">
        <p14:creationId xmlns:p14="http://schemas.microsoft.com/office/powerpoint/2010/main" val="14967769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GB" sz="2800" i="1" dirty="0" err="1"/>
              <a:t>Bedden</a:t>
            </a:r>
            <a:r>
              <a:rPr lang="en-GB" sz="2800" i="1" dirty="0"/>
              <a:t> HPP construction planning </a:t>
            </a:r>
            <a:r>
              <a:rPr lang="en-GB" sz="2800" i="1" dirty="0" smtClean="0"/>
              <a:t>:</a:t>
            </a:r>
            <a:endParaRPr lang="en-GB" sz="2800" dirty="0"/>
          </a:p>
        </p:txBody>
      </p:sp>
      <p:sp>
        <p:nvSpPr>
          <p:cNvPr id="3" name="Content Placeholder 2"/>
          <p:cNvSpPr>
            <a:spLocks noGrp="1"/>
          </p:cNvSpPr>
          <p:nvPr>
            <p:ph idx="1"/>
          </p:nvPr>
        </p:nvSpPr>
        <p:spPr>
          <a:xfrm>
            <a:off x="457200" y="762000"/>
            <a:ext cx="8229600" cy="5364163"/>
          </a:xfrm>
        </p:spPr>
        <p:txBody>
          <a:bodyPr>
            <a:normAutofit/>
          </a:bodyPr>
          <a:lstStyle/>
          <a:p>
            <a:r>
              <a:rPr lang="en-GB" sz="1800" dirty="0"/>
              <a:t>A 72-month implementation programme has been proposed for </a:t>
            </a:r>
            <a:r>
              <a:rPr lang="en-GB" sz="1800" dirty="0" err="1"/>
              <a:t>Bedden</a:t>
            </a:r>
            <a:r>
              <a:rPr lang="en-GB" sz="1800" dirty="0"/>
              <a:t> Dam project.</a:t>
            </a:r>
          </a:p>
          <a:p>
            <a:r>
              <a:rPr lang="en-GB" sz="1800" dirty="0"/>
              <a:t>This comprises the following:</a:t>
            </a:r>
          </a:p>
          <a:p>
            <a:pPr lvl="0"/>
            <a:r>
              <a:rPr lang="en-GB" sz="1800" dirty="0"/>
              <a:t>Review of Feasibility Study, Tender Documentation, Tendering - 12 </a:t>
            </a:r>
            <a:r>
              <a:rPr lang="en-GB" sz="1800" dirty="0" smtClean="0"/>
              <a:t>months</a:t>
            </a:r>
          </a:p>
          <a:p>
            <a:pPr lvl="0"/>
            <a:endParaRPr lang="en-GB" sz="1800" dirty="0"/>
          </a:p>
          <a:p>
            <a:pPr lvl="0"/>
            <a:r>
              <a:rPr lang="en-GB" sz="1800" dirty="0"/>
              <a:t>Detail Civil design and construction, and Electromechanical equipment design, manufacturing, delivery, installation and commissioning - 60 </a:t>
            </a:r>
            <a:r>
              <a:rPr lang="en-GB" sz="1800" dirty="0" smtClean="0"/>
              <a:t>months</a:t>
            </a:r>
          </a:p>
          <a:p>
            <a:pPr lvl="0"/>
            <a:endParaRPr lang="en-GB" sz="1800" dirty="0"/>
          </a:p>
          <a:p>
            <a:r>
              <a:rPr lang="en-GB" sz="1800" dirty="0"/>
              <a:t>The critical path is through the following sequence of works:</a:t>
            </a:r>
          </a:p>
          <a:p>
            <a:pPr lvl="0"/>
            <a:r>
              <a:rPr lang="en-GB" sz="1800" dirty="0"/>
              <a:t>Detailed engineering;</a:t>
            </a:r>
          </a:p>
          <a:p>
            <a:pPr lvl="0"/>
            <a:r>
              <a:rPr lang="en-GB" sz="1800" dirty="0"/>
              <a:t>Diversion coffer dams;</a:t>
            </a:r>
          </a:p>
          <a:p>
            <a:pPr lvl="0"/>
            <a:r>
              <a:rPr lang="en-GB" sz="1800" dirty="0"/>
              <a:t>Overflow spillway;</a:t>
            </a:r>
          </a:p>
          <a:p>
            <a:pPr lvl="0"/>
            <a:r>
              <a:rPr lang="en-GB" sz="1800" dirty="0"/>
              <a:t>Orifice spillway;</a:t>
            </a:r>
          </a:p>
          <a:p>
            <a:pPr lvl="0"/>
            <a:r>
              <a:rPr lang="en-GB" sz="1800" dirty="0"/>
              <a:t>Powerhouse civil works; and</a:t>
            </a:r>
          </a:p>
          <a:p>
            <a:pPr lvl="0"/>
            <a:r>
              <a:rPr lang="en-GB" sz="1800" dirty="0"/>
              <a:t>Electrical &amp; mechanical equipment manufacturing, installation and commissioning.</a:t>
            </a:r>
          </a:p>
          <a:p>
            <a:endParaRPr lang="en-GB" dirty="0"/>
          </a:p>
        </p:txBody>
      </p:sp>
    </p:spTree>
    <p:extLst>
      <p:ext uri="{BB962C8B-B14F-4D97-AF65-F5344CB8AC3E}">
        <p14:creationId xmlns:p14="http://schemas.microsoft.com/office/powerpoint/2010/main" val="15899342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GB" sz="2800" dirty="0"/>
              <a:t>JUBA REGIONAL GRID:</a:t>
            </a:r>
          </a:p>
        </p:txBody>
      </p:sp>
      <p:sp>
        <p:nvSpPr>
          <p:cNvPr id="3" name="Content Placeholder 2"/>
          <p:cNvSpPr>
            <a:spLocks noGrp="1"/>
          </p:cNvSpPr>
          <p:nvPr>
            <p:ph idx="1"/>
          </p:nvPr>
        </p:nvSpPr>
        <p:spPr>
          <a:xfrm>
            <a:off x="457200" y="762000"/>
            <a:ext cx="8229600" cy="5364163"/>
          </a:xfrm>
        </p:spPr>
        <p:txBody>
          <a:bodyPr>
            <a:normAutofit fontScale="25000" lnSpcReduction="20000"/>
          </a:bodyPr>
          <a:lstStyle/>
          <a:p>
            <a:r>
              <a:rPr lang="en-GB" sz="5600" dirty="0"/>
              <a:t>The development of </a:t>
            </a:r>
            <a:r>
              <a:rPr lang="en-GB" sz="5600" dirty="0" err="1"/>
              <a:t>Bedden</a:t>
            </a:r>
            <a:r>
              <a:rPr lang="en-GB" sz="5600" dirty="0"/>
              <a:t> would entails that the Juba Regional Grid has to be developed concurrently with the construction of </a:t>
            </a:r>
            <a:r>
              <a:rPr lang="en-GB" sz="5600" dirty="0" err="1"/>
              <a:t>Bedden</a:t>
            </a:r>
            <a:r>
              <a:rPr lang="en-GB" sz="5600" dirty="0"/>
              <a:t> Hydropower Dam.</a:t>
            </a:r>
          </a:p>
          <a:p>
            <a:r>
              <a:rPr lang="en-GB" sz="5600" dirty="0"/>
              <a:t>The recommended configuration was that </a:t>
            </a:r>
            <a:r>
              <a:rPr lang="en-GB" sz="5600" dirty="0" err="1"/>
              <a:t>Bedden</a:t>
            </a:r>
            <a:r>
              <a:rPr lang="en-GB" sz="5600" dirty="0"/>
              <a:t> Power Station would directly be connected to the Juba East substation by a 220 kV double circuit transmission line. </a:t>
            </a:r>
          </a:p>
          <a:p>
            <a:r>
              <a:rPr lang="en-GB" sz="5600" dirty="0"/>
              <a:t>While in the nearest future, </a:t>
            </a:r>
            <a:r>
              <a:rPr lang="en-GB" sz="5600" dirty="0" err="1"/>
              <a:t>Fula</a:t>
            </a:r>
            <a:r>
              <a:rPr lang="en-GB" sz="5600" dirty="0"/>
              <a:t> would be connected to </a:t>
            </a:r>
            <a:r>
              <a:rPr lang="en-GB" sz="5600" dirty="0" err="1"/>
              <a:t>Shukoli</a:t>
            </a:r>
            <a:r>
              <a:rPr lang="en-GB" sz="5600" dirty="0"/>
              <a:t> and then to </a:t>
            </a:r>
            <a:r>
              <a:rPr lang="en-GB" sz="5600" dirty="0" err="1"/>
              <a:t>Lakki</a:t>
            </a:r>
            <a:r>
              <a:rPr lang="en-GB" sz="5600" dirty="0"/>
              <a:t> Power Station switchyard by two 500 kV single circuits. Two 500 kV single circuit transmission lines from </a:t>
            </a:r>
            <a:r>
              <a:rPr lang="en-GB" sz="5600" dirty="0" err="1"/>
              <a:t>Lakki</a:t>
            </a:r>
            <a:r>
              <a:rPr lang="en-GB" sz="5600" dirty="0"/>
              <a:t> switchyard will carry the total </a:t>
            </a:r>
            <a:r>
              <a:rPr lang="en-GB" sz="5600" dirty="0" smtClean="0"/>
              <a:t>load to </a:t>
            </a:r>
            <a:r>
              <a:rPr lang="en-GB" sz="5600" dirty="0"/>
              <a:t>a ‘Common Station’ located at Juba East in the outskirts of Juba. </a:t>
            </a:r>
          </a:p>
          <a:p>
            <a:endParaRPr lang="en-GB" sz="5600" dirty="0"/>
          </a:p>
          <a:p>
            <a:r>
              <a:rPr lang="en-GB" sz="5600" dirty="0"/>
              <a:t> It was envisaged that the excess power would be transmitted to Northern Sudan by a 500 kV HVDC double circuit line, for which the required DC terminal station would be nominally located adjacent to the Common Station. </a:t>
            </a:r>
          </a:p>
          <a:p>
            <a:endParaRPr lang="en-GB" sz="5600" dirty="0"/>
          </a:p>
          <a:p>
            <a:r>
              <a:rPr lang="en-GB" sz="5600" dirty="0"/>
              <a:t>The supply of power to JRG is from the Juba East substation. A double circuit 220 kV transmission line would connect Juba East to Juba West. The proposed Juba Barrage Project would also be connected to Juba West. Juba and </a:t>
            </a:r>
            <a:r>
              <a:rPr lang="en-GB" sz="5600" dirty="0" err="1"/>
              <a:t>Mongala</a:t>
            </a:r>
            <a:r>
              <a:rPr lang="en-GB" sz="5600" dirty="0"/>
              <a:t> would be supplied by 33 kV feeders from both Juba East and Juba West. </a:t>
            </a:r>
          </a:p>
          <a:p>
            <a:endParaRPr lang="en-GB" sz="5600" dirty="0"/>
          </a:p>
          <a:p>
            <a:r>
              <a:rPr lang="en-GB" sz="5600" dirty="0"/>
              <a:t>Juba West will supply </a:t>
            </a:r>
            <a:r>
              <a:rPr lang="en-GB" sz="5600" dirty="0" err="1"/>
              <a:t>Mundri</a:t>
            </a:r>
            <a:r>
              <a:rPr lang="en-GB" sz="5600" dirty="0"/>
              <a:t> load by one 220kV double circuit transmission line. The </a:t>
            </a:r>
            <a:r>
              <a:rPr lang="en-GB" sz="5600" dirty="0" err="1"/>
              <a:t>Mundri</a:t>
            </a:r>
            <a:r>
              <a:rPr lang="en-GB" sz="5600" dirty="0"/>
              <a:t> load was estimated as small but a double circuit line was justified since </a:t>
            </a:r>
            <a:r>
              <a:rPr lang="en-GB" sz="5600" dirty="0" err="1"/>
              <a:t>Mundri</a:t>
            </a:r>
            <a:r>
              <a:rPr lang="en-GB" sz="5600" dirty="0"/>
              <a:t> will be the future link for supply in the </a:t>
            </a:r>
            <a:r>
              <a:rPr lang="en-GB" sz="5600" dirty="0" err="1"/>
              <a:t>Rumbek</a:t>
            </a:r>
            <a:r>
              <a:rPr lang="en-GB" sz="5600" dirty="0"/>
              <a:t> - </a:t>
            </a:r>
            <a:r>
              <a:rPr lang="en-GB" sz="5600" dirty="0" err="1"/>
              <a:t>Wau</a:t>
            </a:r>
            <a:r>
              <a:rPr lang="en-GB" sz="5600" dirty="0"/>
              <a:t> direction and </a:t>
            </a:r>
            <a:r>
              <a:rPr lang="en-GB" sz="5600" dirty="0" err="1"/>
              <a:t>Meridi</a:t>
            </a:r>
            <a:r>
              <a:rPr lang="en-GB" sz="5600" dirty="0"/>
              <a:t> – </a:t>
            </a:r>
            <a:r>
              <a:rPr lang="en-GB" sz="5600" dirty="0" err="1"/>
              <a:t>Yambio</a:t>
            </a:r>
            <a:r>
              <a:rPr lang="en-GB" sz="5600" dirty="0"/>
              <a:t> direction. </a:t>
            </a:r>
          </a:p>
          <a:p>
            <a:r>
              <a:rPr lang="en-GB" sz="5600" dirty="0"/>
              <a:t>A 110 kV double circuit transmission line would supply the loads at </a:t>
            </a:r>
            <a:r>
              <a:rPr lang="en-GB" sz="5600" dirty="0" err="1"/>
              <a:t>Yei</a:t>
            </a:r>
            <a:r>
              <a:rPr lang="en-GB" sz="5600" dirty="0"/>
              <a:t> substation. 33 kV feeders will supply the counties between Juba and </a:t>
            </a:r>
            <a:r>
              <a:rPr lang="en-GB" sz="5600" dirty="0" err="1"/>
              <a:t>Yei</a:t>
            </a:r>
            <a:r>
              <a:rPr lang="en-GB" sz="5600" dirty="0"/>
              <a:t>. </a:t>
            </a:r>
          </a:p>
          <a:p>
            <a:endParaRPr lang="en-GB" sz="5600" dirty="0"/>
          </a:p>
          <a:p>
            <a:r>
              <a:rPr lang="en-GB" sz="5600" dirty="0"/>
              <a:t>Juba East was proposed to supply </a:t>
            </a:r>
            <a:r>
              <a:rPr lang="en-GB" sz="5600" dirty="0" err="1"/>
              <a:t>Torit</a:t>
            </a:r>
            <a:r>
              <a:rPr lang="en-GB" sz="5600" dirty="0"/>
              <a:t> by a double circuit 110 kV double circuit line. If cement factories and lime kilns will be developed in </a:t>
            </a:r>
            <a:r>
              <a:rPr lang="en-GB" sz="5600" dirty="0" err="1"/>
              <a:t>Kapoeta</a:t>
            </a:r>
            <a:r>
              <a:rPr lang="en-GB" sz="5600" dirty="0"/>
              <a:t>, a 220 kV circuit line would be appropriate to connect Juba East to </a:t>
            </a:r>
            <a:r>
              <a:rPr lang="en-GB" sz="5600" dirty="0" err="1"/>
              <a:t>Torit</a:t>
            </a:r>
            <a:r>
              <a:rPr lang="en-GB" sz="5600" dirty="0"/>
              <a:t> and further to </a:t>
            </a:r>
            <a:r>
              <a:rPr lang="en-GB" sz="5600" dirty="0" err="1"/>
              <a:t>Kapoeta</a:t>
            </a:r>
            <a:r>
              <a:rPr lang="en-GB" sz="5600" dirty="0"/>
              <a:t> (subject to studies). 33 kV feeders would supply the counties between Juba and </a:t>
            </a:r>
            <a:r>
              <a:rPr lang="en-GB" sz="5600" dirty="0" err="1"/>
              <a:t>Nimule</a:t>
            </a:r>
            <a:r>
              <a:rPr lang="en-GB" sz="5600" dirty="0"/>
              <a:t> (with support from the appropriate power station auxiliary supplies) and Juba to </a:t>
            </a:r>
            <a:r>
              <a:rPr lang="en-GB" sz="5600" dirty="0" err="1"/>
              <a:t>Torit</a:t>
            </a:r>
            <a:r>
              <a:rPr lang="en-GB" sz="5600" dirty="0"/>
              <a:t> and beyond. </a:t>
            </a:r>
          </a:p>
          <a:p>
            <a:endParaRPr lang="en-GB" sz="5600" dirty="0"/>
          </a:p>
          <a:p>
            <a:r>
              <a:rPr lang="en-GB" sz="5600" dirty="0"/>
              <a:t>A 220 kV circuit line would connect Juba East to </a:t>
            </a:r>
            <a:r>
              <a:rPr lang="en-GB" sz="5600" dirty="0" err="1"/>
              <a:t>Bor</a:t>
            </a:r>
            <a:r>
              <a:rPr lang="en-GB" sz="5600" dirty="0"/>
              <a:t> town.</a:t>
            </a:r>
          </a:p>
          <a:p>
            <a:endParaRPr lang="en-GB" sz="5600" dirty="0"/>
          </a:p>
          <a:p>
            <a:r>
              <a:rPr lang="en-GB" sz="5600" dirty="0"/>
              <a:t>It was envisaged that some double circuit lines will be strung initially as single circuit lines. </a:t>
            </a:r>
          </a:p>
          <a:p>
            <a:endParaRPr lang="en-GB" dirty="0"/>
          </a:p>
        </p:txBody>
      </p:sp>
    </p:spTree>
    <p:extLst>
      <p:ext uri="{BB962C8B-B14F-4D97-AF65-F5344CB8AC3E}">
        <p14:creationId xmlns:p14="http://schemas.microsoft.com/office/powerpoint/2010/main" val="2820508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GB" sz="2800" dirty="0" smtClean="0"/>
              <a:t>Definitions</a:t>
            </a:r>
            <a:endParaRPr lang="en-GB" sz="2800" dirty="0"/>
          </a:p>
        </p:txBody>
      </p:sp>
      <p:sp>
        <p:nvSpPr>
          <p:cNvPr id="3" name="Content Placeholder 2"/>
          <p:cNvSpPr>
            <a:spLocks noGrp="1"/>
          </p:cNvSpPr>
          <p:nvPr>
            <p:ph idx="1"/>
          </p:nvPr>
        </p:nvSpPr>
        <p:spPr>
          <a:xfrm>
            <a:off x="457200" y="838200"/>
            <a:ext cx="8229600" cy="5287963"/>
          </a:xfrm>
        </p:spPr>
        <p:txBody>
          <a:bodyPr>
            <a:normAutofit fontScale="92500" lnSpcReduction="10000"/>
          </a:bodyPr>
          <a:lstStyle/>
          <a:p>
            <a:pPr marL="0" indent="0">
              <a:buNone/>
            </a:pPr>
            <a:r>
              <a:rPr lang="en-GB" sz="1600" dirty="0"/>
              <a:t>Infrastructure and Energy infrastructure </a:t>
            </a:r>
            <a:r>
              <a:rPr lang="en-GB" sz="1600" dirty="0" smtClean="0"/>
              <a:t>is </a:t>
            </a:r>
            <a:r>
              <a:rPr lang="en-GB" sz="1600" dirty="0"/>
              <a:t>key for any modern and growing society.</a:t>
            </a:r>
          </a:p>
          <a:p>
            <a:r>
              <a:rPr lang="en-GB" sz="1600" dirty="0" smtClean="0"/>
              <a:t>What is Infrastructure?</a:t>
            </a:r>
          </a:p>
          <a:p>
            <a:pPr marL="0" indent="0">
              <a:buNone/>
            </a:pPr>
            <a:r>
              <a:rPr lang="en-GB" sz="1600" dirty="0"/>
              <a:t>Infrastructure is the basic physical and organisational structure and facilities and capital equipment needed for the functioning of a country (or society or enterprise).</a:t>
            </a:r>
          </a:p>
          <a:p>
            <a:pPr marL="0" indent="0">
              <a:buNone/>
            </a:pPr>
            <a:r>
              <a:rPr lang="en-GB" sz="1600" dirty="0"/>
              <a:t>They include communication equipment, communication systems;</a:t>
            </a:r>
          </a:p>
          <a:p>
            <a:pPr marL="0" indent="0">
              <a:buNone/>
            </a:pPr>
            <a:r>
              <a:rPr lang="en-GB" sz="1600" dirty="0"/>
              <a:t>Fire station, firehouse;</a:t>
            </a:r>
          </a:p>
          <a:p>
            <a:pPr marL="0" indent="0">
              <a:buNone/>
            </a:pPr>
            <a:r>
              <a:rPr lang="en-GB" sz="1600" dirty="0" smtClean="0"/>
              <a:t>Oil &amp; Gas systems;</a:t>
            </a:r>
            <a:endParaRPr lang="en-GB" sz="1600" dirty="0"/>
          </a:p>
          <a:p>
            <a:pPr marL="0" indent="0">
              <a:buNone/>
            </a:pPr>
            <a:r>
              <a:rPr lang="en-GB" sz="1600" dirty="0" smtClean="0"/>
              <a:t>Power system (generation, transmission &amp; distribution);</a:t>
            </a:r>
            <a:endParaRPr lang="en-GB" sz="1600" dirty="0"/>
          </a:p>
          <a:p>
            <a:pPr marL="0" indent="0">
              <a:buNone/>
            </a:pPr>
            <a:r>
              <a:rPr lang="en-GB" sz="1600" dirty="0"/>
              <a:t>Public </a:t>
            </a:r>
            <a:r>
              <a:rPr lang="en-GB" sz="1600" dirty="0" smtClean="0"/>
              <a:t>works (school system, hospitals, public buildings, recreational facilities, malls…</a:t>
            </a:r>
            <a:r>
              <a:rPr lang="en-GB" sz="1600" dirty="0" err="1" smtClean="0"/>
              <a:t>etec</a:t>
            </a:r>
            <a:r>
              <a:rPr lang="en-GB" sz="1600" dirty="0" smtClean="0"/>
              <a:t>)</a:t>
            </a:r>
            <a:endParaRPr lang="en-GB" sz="1600" dirty="0"/>
          </a:p>
          <a:p>
            <a:pPr marL="0" indent="0">
              <a:buNone/>
            </a:pPr>
            <a:r>
              <a:rPr lang="en-GB" sz="1600" dirty="0"/>
              <a:t>Sewage </a:t>
            </a:r>
            <a:r>
              <a:rPr lang="en-GB" sz="1600" dirty="0" smtClean="0"/>
              <a:t>system &amp; </a:t>
            </a:r>
            <a:r>
              <a:rPr lang="en-GB" sz="1600" dirty="0"/>
              <a:t>sewerage works;</a:t>
            </a:r>
          </a:p>
          <a:p>
            <a:pPr marL="0" indent="0">
              <a:buNone/>
            </a:pPr>
            <a:r>
              <a:rPr lang="en-GB" sz="1600" dirty="0"/>
              <a:t>Transportation </a:t>
            </a:r>
            <a:r>
              <a:rPr lang="en-GB" sz="1600" dirty="0" smtClean="0"/>
              <a:t>system (roads, bridges, airports, railways….);</a:t>
            </a:r>
            <a:endParaRPr lang="en-GB" sz="1600" dirty="0"/>
          </a:p>
          <a:p>
            <a:pPr marL="0" indent="0">
              <a:buNone/>
            </a:pPr>
            <a:r>
              <a:rPr lang="en-GB" sz="1600" dirty="0" smtClean="0"/>
              <a:t>Water systems (water supply, water treatment, pump stations, irrigation works, water impoundment structures…..)</a:t>
            </a:r>
          </a:p>
          <a:p>
            <a:pPr marL="0" indent="0">
              <a:buNone/>
            </a:pPr>
            <a:r>
              <a:rPr lang="en-GB" sz="1600" dirty="0" smtClean="0"/>
              <a:t>Communication systems (ICT, data centres..)</a:t>
            </a:r>
            <a:endParaRPr lang="en-GB" sz="1600" dirty="0"/>
          </a:p>
          <a:p>
            <a:pPr marL="0" indent="0">
              <a:buNone/>
            </a:pPr>
            <a:r>
              <a:rPr lang="en-GB" sz="1600" dirty="0"/>
              <a:t>Stores; …..</a:t>
            </a:r>
          </a:p>
          <a:p>
            <a:r>
              <a:rPr lang="en-GB" sz="1600" dirty="0"/>
              <a:t>What is </a:t>
            </a:r>
            <a:r>
              <a:rPr lang="en-GB" sz="1600" dirty="0" smtClean="0"/>
              <a:t>energy?</a:t>
            </a:r>
            <a:endParaRPr lang="en-GB" sz="1600" dirty="0"/>
          </a:p>
          <a:p>
            <a:pPr marL="0" indent="0">
              <a:buNone/>
            </a:pPr>
            <a:r>
              <a:rPr lang="en-GB" sz="1600" dirty="0"/>
              <a:t>Energy in physics is defined as the capacity for doing work. It may exist in potential, kinetic, thermal, electrical, chemical, and nuclear or other various forms.</a:t>
            </a:r>
          </a:p>
          <a:p>
            <a:pPr marL="0" indent="0">
              <a:buNone/>
            </a:pPr>
            <a:r>
              <a:rPr lang="en-GB" sz="1500" dirty="0"/>
              <a:t>Hydropower, or hydroelectric power is one of the oldest and largest sources of renewable energy, which uses the flow of moving water to generate electricity. </a:t>
            </a:r>
            <a:r>
              <a:rPr lang="en-GB" sz="1500" dirty="0"/>
              <a:t>In 2020 hydropower supplied 17% of global electricity generation, the third largest after coal and natural gas </a:t>
            </a:r>
            <a:r>
              <a:rPr lang="en-GB" sz="1500" dirty="0" smtClean="0"/>
              <a:t>(according to the International </a:t>
            </a:r>
            <a:r>
              <a:rPr lang="en-GB" sz="1500" dirty="0"/>
              <a:t>Energy Agency’s hydropower special market report).</a:t>
            </a:r>
          </a:p>
          <a:p>
            <a:endParaRPr lang="en-GB" dirty="0"/>
          </a:p>
        </p:txBody>
      </p:sp>
    </p:spTree>
    <p:extLst>
      <p:ext uri="{BB962C8B-B14F-4D97-AF65-F5344CB8AC3E}">
        <p14:creationId xmlns:p14="http://schemas.microsoft.com/office/powerpoint/2010/main" val="21326519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en-GB" sz="2800" b="1" dirty="0"/>
              <a:t>Estimated Costs of BEJHP Stage1 Transmission </a:t>
            </a:r>
            <a:r>
              <a:rPr lang="en-GB" sz="2800" b="1" dirty="0" smtClean="0"/>
              <a:t>Lines</a:t>
            </a:r>
            <a:endParaRPr lang="en-GB" sz="2800" dirty="0"/>
          </a:p>
        </p:txBody>
      </p:sp>
      <p:sp>
        <p:nvSpPr>
          <p:cNvPr id="3" name="Content Placeholder 2"/>
          <p:cNvSpPr>
            <a:spLocks noGrp="1"/>
          </p:cNvSpPr>
          <p:nvPr>
            <p:ph idx="1"/>
          </p:nvPr>
        </p:nvSpPr>
        <p:spPr>
          <a:xfrm>
            <a:off x="457200" y="990600"/>
            <a:ext cx="8229600" cy="5135563"/>
          </a:xfrm>
        </p:spPr>
        <p:txBody>
          <a:bodyPr/>
          <a:lstStyle/>
          <a:p>
            <a:endParaRPr lang="en-GB" dirty="0" smtClean="0"/>
          </a:p>
          <a:p>
            <a:endParaRPr lang="en-GB" dirty="0"/>
          </a:p>
          <a:p>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1162458556"/>
              </p:ext>
            </p:extLst>
          </p:nvPr>
        </p:nvGraphicFramePr>
        <p:xfrm>
          <a:off x="685800" y="1143000"/>
          <a:ext cx="7543800" cy="4343397"/>
        </p:xfrm>
        <a:graphic>
          <a:graphicData uri="http://schemas.openxmlformats.org/drawingml/2006/table">
            <a:tbl>
              <a:tblPr firstRow="1" firstCol="1" bandRow="1">
                <a:tableStyleId>{5C22544A-7EE6-4342-B048-85BDC9FD1C3A}</a:tableStyleId>
              </a:tblPr>
              <a:tblGrid>
                <a:gridCol w="4384374"/>
                <a:gridCol w="1542061"/>
                <a:gridCol w="1617365"/>
              </a:tblGrid>
              <a:tr h="669380">
                <a:tc>
                  <a:txBody>
                    <a:bodyPr/>
                    <a:lstStyle/>
                    <a:p>
                      <a:pPr>
                        <a:lnSpc>
                          <a:spcPct val="107000"/>
                        </a:lnSpc>
                        <a:spcAft>
                          <a:spcPts val="0"/>
                        </a:spcAft>
                      </a:pPr>
                      <a:r>
                        <a:rPr lang="en-GB" sz="1400" dirty="0">
                          <a:effectLst/>
                        </a:rPr>
                        <a:t>Stage 1stage 1 circuits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a:effectLst/>
                        </a:rPr>
                        <a:t>Length (km)</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a:effectLst/>
                        </a:rPr>
                        <a:t>Estimated cost (million USD)</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69380">
                <a:tc>
                  <a:txBody>
                    <a:bodyPr/>
                    <a:lstStyle/>
                    <a:p>
                      <a:pPr>
                        <a:lnSpc>
                          <a:spcPct val="107000"/>
                        </a:lnSpc>
                        <a:spcAft>
                          <a:spcPts val="0"/>
                        </a:spcAft>
                      </a:pPr>
                      <a:r>
                        <a:rPr lang="en-GB" sz="1400" dirty="0">
                          <a:effectLst/>
                        </a:rPr>
                        <a:t>Juba East-Juba West, 220 kV Transmission Line#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a:effectLst/>
                        </a:rPr>
                        <a:t>10 </a:t>
                      </a:r>
                    </a:p>
                    <a:p>
                      <a:pPr>
                        <a:lnSpc>
                          <a:spcPct val="107000"/>
                        </a:lnSpc>
                        <a:spcAft>
                          <a:spcPts val="0"/>
                        </a:spcAft>
                      </a:pPr>
                      <a:r>
                        <a:rPr lang="en-GB" sz="1400">
                          <a:effectLst/>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a:effectLst/>
                        </a:rPr>
                        <a:t>2.64</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69380">
                <a:tc>
                  <a:txBody>
                    <a:bodyPr/>
                    <a:lstStyle/>
                    <a:p>
                      <a:pPr>
                        <a:lnSpc>
                          <a:spcPct val="107000"/>
                        </a:lnSpc>
                        <a:spcAft>
                          <a:spcPts val="0"/>
                        </a:spcAft>
                      </a:pPr>
                      <a:r>
                        <a:rPr lang="en-GB" sz="1400" dirty="0">
                          <a:effectLst/>
                        </a:rPr>
                        <a:t>Juba West-</a:t>
                      </a:r>
                      <a:r>
                        <a:rPr lang="en-GB" sz="1400" dirty="0" err="1">
                          <a:effectLst/>
                        </a:rPr>
                        <a:t>Mundri</a:t>
                      </a:r>
                      <a:r>
                        <a:rPr lang="en-GB" sz="1400" dirty="0">
                          <a:effectLst/>
                        </a:rPr>
                        <a:t>, 220 kV Transmission Line </a:t>
                      </a:r>
                    </a:p>
                    <a:p>
                      <a:pPr>
                        <a:lnSpc>
                          <a:spcPct val="107000"/>
                        </a:lnSpc>
                        <a:spcAft>
                          <a:spcPts val="0"/>
                        </a:spcAft>
                      </a:pPr>
                      <a:r>
                        <a:rPr lang="en-GB" sz="1400" dirty="0">
                          <a:effectLst/>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a:effectLst/>
                        </a:rPr>
                        <a:t>171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a:effectLst/>
                        </a:rPr>
                        <a:t>36.9</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27117">
                <a:tc>
                  <a:txBody>
                    <a:bodyPr/>
                    <a:lstStyle/>
                    <a:p>
                      <a:pPr>
                        <a:lnSpc>
                          <a:spcPct val="107000"/>
                        </a:lnSpc>
                        <a:spcAft>
                          <a:spcPts val="0"/>
                        </a:spcAft>
                      </a:pPr>
                      <a:r>
                        <a:rPr lang="en-GB" sz="1400" dirty="0">
                          <a:effectLst/>
                        </a:rPr>
                        <a:t>Juba West-</a:t>
                      </a:r>
                      <a:r>
                        <a:rPr lang="en-GB" sz="1400" dirty="0" err="1">
                          <a:effectLst/>
                        </a:rPr>
                        <a:t>Yei</a:t>
                      </a:r>
                      <a:r>
                        <a:rPr lang="en-GB" sz="1400" dirty="0">
                          <a:effectLst/>
                        </a:rPr>
                        <a:t>, 110 kV Transmission Line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effectLst/>
                        </a:rPr>
                        <a:t>136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a:effectLst/>
                        </a:rPr>
                        <a:t>23.13</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69380">
                <a:tc>
                  <a:txBody>
                    <a:bodyPr/>
                    <a:lstStyle/>
                    <a:p>
                      <a:pPr>
                        <a:lnSpc>
                          <a:spcPct val="107000"/>
                        </a:lnSpc>
                        <a:spcAft>
                          <a:spcPts val="0"/>
                        </a:spcAft>
                      </a:pPr>
                      <a:r>
                        <a:rPr lang="en-GB" sz="1400" dirty="0">
                          <a:effectLst/>
                        </a:rPr>
                        <a:t>Juba East-</a:t>
                      </a:r>
                      <a:r>
                        <a:rPr lang="en-GB" sz="1400" dirty="0" err="1">
                          <a:effectLst/>
                        </a:rPr>
                        <a:t>Torit</a:t>
                      </a:r>
                      <a:r>
                        <a:rPr lang="en-GB" sz="1400" dirty="0">
                          <a:effectLst/>
                        </a:rPr>
                        <a:t> ,110 kV Transmission Line * </a:t>
                      </a:r>
                    </a:p>
                    <a:p>
                      <a:pPr>
                        <a:lnSpc>
                          <a:spcPct val="107000"/>
                        </a:lnSpc>
                        <a:spcAft>
                          <a:spcPts val="0"/>
                        </a:spcAft>
                      </a:pPr>
                      <a:r>
                        <a:rPr lang="en-GB" sz="1400" dirty="0">
                          <a:effectLst/>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effectLst/>
                        </a:rPr>
                        <a:t>122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a:effectLst/>
                        </a:rPr>
                        <a:t>20.75</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69380">
                <a:tc>
                  <a:txBody>
                    <a:bodyPr/>
                    <a:lstStyle/>
                    <a:p>
                      <a:pPr>
                        <a:lnSpc>
                          <a:spcPct val="107000"/>
                        </a:lnSpc>
                        <a:spcAft>
                          <a:spcPts val="0"/>
                        </a:spcAft>
                      </a:pPr>
                      <a:r>
                        <a:rPr lang="en-GB" sz="1400">
                          <a:effectLst/>
                        </a:rPr>
                        <a:t>Juba East-Bedden, 220 kV Transmission Line</a:t>
                      </a:r>
                    </a:p>
                    <a:p>
                      <a:pPr>
                        <a:lnSpc>
                          <a:spcPct val="107000"/>
                        </a:lnSpc>
                        <a:spcAft>
                          <a:spcPts val="0"/>
                        </a:spcAft>
                      </a:pPr>
                      <a:r>
                        <a:rPr lang="en-GB" sz="1400">
                          <a:effectLst/>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effectLst/>
                        </a:rPr>
                        <a:t>26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effectLst/>
                        </a:rPr>
                        <a:t>8.00</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69380">
                <a:tc>
                  <a:txBody>
                    <a:bodyPr/>
                    <a:lstStyle/>
                    <a:p>
                      <a:pPr>
                        <a:lnSpc>
                          <a:spcPct val="107000"/>
                        </a:lnSpc>
                        <a:spcAft>
                          <a:spcPts val="0"/>
                        </a:spcAft>
                      </a:pPr>
                      <a:r>
                        <a:rPr lang="en-GB" sz="1400" b="1" dirty="0">
                          <a:effectLst/>
                        </a:rPr>
                        <a:t>Stage 1 Total Transmission Lines Cost </a:t>
                      </a:r>
                    </a:p>
                    <a:p>
                      <a:pPr>
                        <a:lnSpc>
                          <a:spcPct val="107000"/>
                        </a:lnSpc>
                        <a:spcAft>
                          <a:spcPts val="0"/>
                        </a:spcAft>
                      </a:pPr>
                      <a:r>
                        <a:rPr lang="en-GB" sz="1400" b="1" dirty="0">
                          <a:effectLst/>
                        </a:rPr>
                        <a:t> </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b="1" dirty="0">
                          <a:effectLst/>
                        </a:rPr>
                        <a:t> </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b="1" dirty="0">
                          <a:effectLst/>
                        </a:rPr>
                        <a:t>91.42</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2006438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GB" sz="2800" b="1" dirty="0"/>
              <a:t>Estimated Costs of BEJHP Stage1 </a:t>
            </a:r>
            <a:r>
              <a:rPr lang="en-GB" sz="2800" b="1" dirty="0" smtClean="0"/>
              <a:t>substations</a:t>
            </a:r>
            <a:endParaRPr lang="en-GB"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50700239"/>
              </p:ext>
            </p:extLst>
          </p:nvPr>
        </p:nvGraphicFramePr>
        <p:xfrm>
          <a:off x="838200" y="2209799"/>
          <a:ext cx="7467600" cy="2971800"/>
        </p:xfrm>
        <a:graphic>
          <a:graphicData uri="http://schemas.openxmlformats.org/drawingml/2006/table">
            <a:tbl>
              <a:tblPr firstRow="1" firstCol="1" bandRow="1">
                <a:tableStyleId>{5C22544A-7EE6-4342-B048-85BDC9FD1C3A}</a:tableStyleId>
              </a:tblPr>
              <a:tblGrid>
                <a:gridCol w="3733800"/>
                <a:gridCol w="3733800"/>
              </a:tblGrid>
              <a:tr h="371475">
                <a:tc>
                  <a:txBody>
                    <a:bodyPr/>
                    <a:lstStyle/>
                    <a:p>
                      <a:pPr>
                        <a:lnSpc>
                          <a:spcPct val="107000"/>
                        </a:lnSpc>
                        <a:spcAft>
                          <a:spcPts val="0"/>
                        </a:spcAft>
                      </a:pPr>
                      <a:r>
                        <a:rPr lang="en-GB" sz="1400" dirty="0">
                          <a:effectLst/>
                        </a:rPr>
                        <a:t>Stage I substations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a:effectLst/>
                        </a:rPr>
                        <a:t>Estimated cost (million USD)</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1475">
                <a:tc>
                  <a:txBody>
                    <a:bodyPr/>
                    <a:lstStyle/>
                    <a:p>
                      <a:pPr>
                        <a:lnSpc>
                          <a:spcPct val="107000"/>
                        </a:lnSpc>
                        <a:spcAft>
                          <a:spcPts val="0"/>
                        </a:spcAft>
                      </a:pPr>
                      <a:r>
                        <a:rPr lang="en-GB" sz="1400" dirty="0">
                          <a:effectLst/>
                        </a:rPr>
                        <a:t>Juba East 220/110/33 kV</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a:effectLst/>
                        </a:rPr>
                        <a:t>40.08</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1475">
                <a:tc>
                  <a:txBody>
                    <a:bodyPr/>
                    <a:lstStyle/>
                    <a:p>
                      <a:pPr>
                        <a:lnSpc>
                          <a:spcPct val="107000"/>
                        </a:lnSpc>
                        <a:spcAft>
                          <a:spcPts val="0"/>
                        </a:spcAft>
                      </a:pPr>
                      <a:r>
                        <a:rPr lang="en-GB" sz="1400" dirty="0">
                          <a:effectLst/>
                        </a:rPr>
                        <a:t>Juba West 220/110/33 kV</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a:effectLst/>
                        </a:rPr>
                        <a:t>34.35</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1475">
                <a:tc>
                  <a:txBody>
                    <a:bodyPr/>
                    <a:lstStyle/>
                    <a:p>
                      <a:pPr>
                        <a:lnSpc>
                          <a:spcPct val="107000"/>
                        </a:lnSpc>
                        <a:spcAft>
                          <a:spcPts val="0"/>
                        </a:spcAft>
                      </a:pPr>
                      <a:r>
                        <a:rPr lang="en-GB" sz="1400" dirty="0" err="1">
                          <a:effectLst/>
                        </a:rPr>
                        <a:t>Mundri</a:t>
                      </a:r>
                      <a:r>
                        <a:rPr lang="en-GB" sz="1400" dirty="0">
                          <a:effectLst/>
                        </a:rPr>
                        <a:t>* 220/33 kV</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a:effectLst/>
                        </a:rPr>
                        <a:t>10.48</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1475">
                <a:tc>
                  <a:txBody>
                    <a:bodyPr/>
                    <a:lstStyle/>
                    <a:p>
                      <a:pPr>
                        <a:lnSpc>
                          <a:spcPct val="107000"/>
                        </a:lnSpc>
                        <a:spcAft>
                          <a:spcPts val="0"/>
                        </a:spcAft>
                      </a:pPr>
                      <a:r>
                        <a:rPr lang="en-GB" sz="1400" dirty="0" err="1">
                          <a:effectLst/>
                        </a:rPr>
                        <a:t>Yei</a:t>
                      </a:r>
                      <a:r>
                        <a:rPr lang="en-GB" sz="1400" dirty="0">
                          <a:effectLst/>
                        </a:rPr>
                        <a:t>* 110/33 kV</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a:effectLst/>
                        </a:rPr>
                        <a:t>5.81</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1475">
                <a:tc>
                  <a:txBody>
                    <a:bodyPr/>
                    <a:lstStyle/>
                    <a:p>
                      <a:pPr>
                        <a:lnSpc>
                          <a:spcPct val="107000"/>
                        </a:lnSpc>
                        <a:spcAft>
                          <a:spcPts val="0"/>
                        </a:spcAft>
                      </a:pPr>
                      <a:r>
                        <a:rPr lang="en-GB" sz="1400" dirty="0" err="1">
                          <a:effectLst/>
                        </a:rPr>
                        <a:t>Torit</a:t>
                      </a:r>
                      <a:r>
                        <a:rPr lang="en-GB" sz="1400" dirty="0">
                          <a:effectLst/>
                        </a:rPr>
                        <a:t>* 110/33 kV</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a:effectLst/>
                        </a:rPr>
                        <a:t>6.12</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1475">
                <a:tc>
                  <a:txBody>
                    <a:bodyPr/>
                    <a:lstStyle/>
                    <a:p>
                      <a:pPr>
                        <a:lnSpc>
                          <a:spcPct val="107000"/>
                        </a:lnSpc>
                        <a:spcAft>
                          <a:spcPts val="0"/>
                        </a:spcAft>
                      </a:pPr>
                      <a:r>
                        <a:rPr lang="en-GB" sz="1400" dirty="0" err="1">
                          <a:effectLst/>
                        </a:rPr>
                        <a:t>Bedden</a:t>
                      </a:r>
                      <a:r>
                        <a:rPr lang="en-GB" sz="1400" dirty="0">
                          <a:effectLst/>
                        </a:rPr>
                        <a:t># 220 kV</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effectLst/>
                        </a:rPr>
                        <a:t>11.55</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1475">
                <a:tc>
                  <a:txBody>
                    <a:bodyPr/>
                    <a:lstStyle/>
                    <a:p>
                      <a:pPr>
                        <a:lnSpc>
                          <a:spcPct val="107000"/>
                        </a:lnSpc>
                        <a:spcAft>
                          <a:spcPts val="0"/>
                        </a:spcAft>
                      </a:pPr>
                      <a:r>
                        <a:rPr lang="en-GB" sz="1400" b="1" dirty="0">
                          <a:effectLst/>
                        </a:rPr>
                        <a:t>Stage 1 Total Substation Cost</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b="1" dirty="0">
                          <a:effectLst/>
                        </a:rPr>
                        <a:t>108.39</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Rectangle 4"/>
          <p:cNvSpPr/>
          <p:nvPr/>
        </p:nvSpPr>
        <p:spPr>
          <a:xfrm>
            <a:off x="2286000" y="5715000"/>
            <a:ext cx="4572000" cy="646331"/>
          </a:xfrm>
          <a:prstGeom prst="rect">
            <a:avLst/>
          </a:prstGeom>
        </p:spPr>
        <p:txBody>
          <a:bodyPr>
            <a:spAutoFit/>
          </a:bodyPr>
          <a:lstStyle/>
          <a:p>
            <a:r>
              <a:rPr lang="en-GB" b="1" i="1" dirty="0" smtClean="0">
                <a:solidFill>
                  <a:srgbClr val="333333"/>
                </a:solidFill>
                <a:latin typeface="Calibri" panose="020F0502020204030204" pitchFamily="34" charset="0"/>
                <a:ea typeface="Times New Roman" panose="02020603050405020304" pitchFamily="18" charset="0"/>
                <a:cs typeface="Segoe UI" panose="020B0502040204020203" pitchFamily="34" charset="0"/>
              </a:rPr>
              <a:t>Total </a:t>
            </a:r>
            <a:r>
              <a:rPr lang="en-GB" b="1" i="1" dirty="0">
                <a:solidFill>
                  <a:srgbClr val="333333"/>
                </a:solidFill>
                <a:latin typeface="Calibri" panose="020F0502020204030204" pitchFamily="34" charset="0"/>
                <a:ea typeface="Times New Roman" panose="02020603050405020304" pitchFamily="18" charset="0"/>
                <a:cs typeface="Segoe UI" panose="020B0502040204020203" pitchFamily="34" charset="0"/>
              </a:rPr>
              <a:t>Cost of Full BEJHP Transmission System would be 432 million USD (Stage 1 and 2)</a:t>
            </a:r>
            <a:endParaRPr lang="en-GB" b="1" i="1" dirty="0"/>
          </a:p>
        </p:txBody>
      </p:sp>
    </p:spTree>
    <p:extLst>
      <p:ext uri="{BB962C8B-B14F-4D97-AF65-F5344CB8AC3E}">
        <p14:creationId xmlns:p14="http://schemas.microsoft.com/office/powerpoint/2010/main" val="25302300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GB" sz="2800" dirty="0"/>
              <a:t>BENEFITS OF THE BAHR EL JEBEL HPP</a:t>
            </a:r>
            <a:r>
              <a:rPr lang="en-GB" sz="2800" dirty="0" smtClean="0"/>
              <a:t>:</a:t>
            </a:r>
            <a:endParaRPr lang="en-GB" sz="2800" dirty="0"/>
          </a:p>
        </p:txBody>
      </p:sp>
      <p:sp>
        <p:nvSpPr>
          <p:cNvPr id="3" name="Content Placeholder 2"/>
          <p:cNvSpPr>
            <a:spLocks noGrp="1"/>
          </p:cNvSpPr>
          <p:nvPr>
            <p:ph idx="1"/>
          </p:nvPr>
        </p:nvSpPr>
        <p:spPr>
          <a:xfrm>
            <a:off x="457200" y="762000"/>
            <a:ext cx="8229600" cy="5364163"/>
          </a:xfrm>
        </p:spPr>
        <p:txBody>
          <a:bodyPr>
            <a:normAutofit fontScale="25000" lnSpcReduction="20000"/>
          </a:bodyPr>
          <a:lstStyle/>
          <a:p>
            <a:r>
              <a:rPr lang="en-GB" sz="7200" dirty="0"/>
              <a:t>The benefits of the development of the hydropower potential on the Bahr el-Jebel and other tributaries are summarised below:</a:t>
            </a:r>
          </a:p>
          <a:p>
            <a:pPr lvl="0"/>
            <a:r>
              <a:rPr lang="en-GB" sz="7200" dirty="0"/>
              <a:t>The development of each dam would contribute to national and State’s economic development and improved quality of life through provision of reliable power supply at the lowest possible cost;</a:t>
            </a:r>
          </a:p>
          <a:p>
            <a:pPr lvl="0"/>
            <a:r>
              <a:rPr lang="en-GB" sz="7200" dirty="0"/>
              <a:t>Provision of an environmentally friendly energy source (reduced GHG emissions);</a:t>
            </a:r>
          </a:p>
          <a:p>
            <a:pPr lvl="0"/>
            <a:r>
              <a:rPr lang="en-GB" sz="7200" dirty="0"/>
              <a:t>Regulate flows of the Bahr el-Jebel River and improve flood control in the area of </a:t>
            </a:r>
            <a:r>
              <a:rPr lang="en-GB" sz="7200" dirty="0" err="1"/>
              <a:t>Jonglei</a:t>
            </a:r>
            <a:r>
              <a:rPr lang="en-GB" sz="7200" dirty="0"/>
              <a:t> especially </a:t>
            </a:r>
            <a:r>
              <a:rPr lang="en-GB" sz="7200" dirty="0" err="1"/>
              <a:t>Bor</a:t>
            </a:r>
            <a:r>
              <a:rPr lang="en-GB" sz="7200" dirty="0"/>
              <a:t> town;</a:t>
            </a:r>
          </a:p>
          <a:p>
            <a:pPr lvl="0"/>
            <a:r>
              <a:rPr lang="en-GB" sz="7200" dirty="0"/>
              <a:t>Promote development and reduce unemployment in the surrounding urban areas, either directly through implementation of the Project or the development of industries and business supported by the reliable power supply created by the Project, this in turn would promote peace as the youth would have jobs;</a:t>
            </a:r>
          </a:p>
          <a:p>
            <a:pPr lvl="0"/>
            <a:r>
              <a:rPr lang="en-GB" sz="7200" dirty="0"/>
              <a:t>Access to energy </a:t>
            </a:r>
            <a:r>
              <a:rPr lang="en-GB" sz="7200" dirty="0" smtClean="0"/>
              <a:t>is </a:t>
            </a:r>
            <a:r>
              <a:rPr lang="en-GB" sz="7200" dirty="0"/>
              <a:t>central to issues such as security, climate change, food security, strengthening the economy, improvement in education, improvement in health just to mention a few.</a:t>
            </a:r>
          </a:p>
          <a:p>
            <a:pPr lvl="0"/>
            <a:r>
              <a:rPr lang="en-GB" sz="7200" dirty="0"/>
              <a:t>The development of the BEJHPP would incentivise digitization of South Sudan.</a:t>
            </a:r>
          </a:p>
          <a:p>
            <a:pPr lvl="0"/>
            <a:r>
              <a:rPr lang="en-GB" sz="7200" dirty="0"/>
              <a:t>Promote particular industries that have been identified as potential beneficiaries of the reliable power supply created by the Project such as mining of the rich mineral resources in the surrounding areas and development of the fisheries industry, </a:t>
            </a:r>
            <a:r>
              <a:rPr lang="en-GB" sz="7200" dirty="0" err="1"/>
              <a:t>Kapoeta</a:t>
            </a:r>
            <a:r>
              <a:rPr lang="en-GB" sz="7200" dirty="0"/>
              <a:t> cement plant, paper industries, oil processing industries, steel industries…;</a:t>
            </a:r>
          </a:p>
          <a:p>
            <a:pPr lvl="0"/>
            <a:r>
              <a:rPr lang="en-GB" sz="7200" dirty="0"/>
              <a:t>The development of the immediate reservoir area for recreational and tourism uses; </a:t>
            </a:r>
          </a:p>
          <a:p>
            <a:pPr lvl="0"/>
            <a:r>
              <a:rPr lang="en-GB" sz="7200" dirty="0"/>
              <a:t> The rural electrification development would provide the local communities with access to the reliable power supply created by the Project;  and</a:t>
            </a:r>
          </a:p>
          <a:p>
            <a:pPr lvl="0"/>
            <a:r>
              <a:rPr lang="en-GB" sz="7200" dirty="0"/>
              <a:t>Recharge of underground water.</a:t>
            </a:r>
          </a:p>
          <a:p>
            <a:endParaRPr lang="en-GB" dirty="0"/>
          </a:p>
        </p:txBody>
      </p:sp>
    </p:spTree>
    <p:extLst>
      <p:ext uri="{BB962C8B-B14F-4D97-AF65-F5344CB8AC3E}">
        <p14:creationId xmlns:p14="http://schemas.microsoft.com/office/powerpoint/2010/main" val="26419275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en-GB" sz="2800" dirty="0"/>
              <a:t>Industries that would benefit from </a:t>
            </a:r>
            <a:r>
              <a:rPr lang="en-GB" sz="2800" dirty="0" smtClean="0"/>
              <a:t>hydropower </a:t>
            </a:r>
            <a:endParaRPr lang="en-GB" sz="2800" dirty="0"/>
          </a:p>
        </p:txBody>
      </p:sp>
      <p:sp>
        <p:nvSpPr>
          <p:cNvPr id="3" name="Content Placeholder 2"/>
          <p:cNvSpPr>
            <a:spLocks noGrp="1"/>
          </p:cNvSpPr>
          <p:nvPr>
            <p:ph idx="1"/>
          </p:nvPr>
        </p:nvSpPr>
        <p:spPr>
          <a:xfrm>
            <a:off x="457200" y="838200"/>
            <a:ext cx="8229600" cy="5287963"/>
          </a:xfrm>
        </p:spPr>
        <p:txBody>
          <a:bodyPr>
            <a:normAutofit/>
          </a:bodyPr>
          <a:lstStyle/>
          <a:p>
            <a:r>
              <a:rPr lang="en-GB" sz="1800" dirty="0"/>
              <a:t>The development of the Bahr el Jebel Hydropower Projects could be a turning point for development </a:t>
            </a:r>
            <a:r>
              <a:rPr lang="en-GB" sz="1800" dirty="0" smtClean="0"/>
              <a:t>of:</a:t>
            </a:r>
          </a:p>
          <a:p>
            <a:r>
              <a:rPr lang="en-GB" sz="1800" dirty="0" smtClean="0"/>
              <a:t> </a:t>
            </a:r>
            <a:r>
              <a:rPr lang="en-GB" sz="1800" dirty="0"/>
              <a:t>cement &amp; lime factories in areas like </a:t>
            </a:r>
            <a:r>
              <a:rPr lang="en-GB" sz="1800" dirty="0" err="1"/>
              <a:t>Kapoeta</a:t>
            </a:r>
            <a:r>
              <a:rPr lang="en-GB" sz="1800" dirty="0" smtClean="0"/>
              <a:t>,</a:t>
            </a:r>
          </a:p>
          <a:p>
            <a:r>
              <a:rPr lang="en-GB" sz="1800" dirty="0" smtClean="0"/>
              <a:t> </a:t>
            </a:r>
            <a:r>
              <a:rPr lang="en-GB" sz="1800" dirty="0"/>
              <a:t>glass factories; </a:t>
            </a:r>
            <a:endParaRPr lang="en-GB" sz="1800" dirty="0" smtClean="0"/>
          </a:p>
          <a:p>
            <a:r>
              <a:rPr lang="en-GB" sz="1800" dirty="0" smtClean="0"/>
              <a:t>paper </a:t>
            </a:r>
            <a:r>
              <a:rPr lang="en-GB" sz="1800" dirty="0"/>
              <a:t>factories, </a:t>
            </a:r>
            <a:endParaRPr lang="en-GB" sz="1800" dirty="0" smtClean="0"/>
          </a:p>
          <a:p>
            <a:r>
              <a:rPr lang="en-GB" sz="1800" dirty="0" smtClean="0"/>
              <a:t>oil </a:t>
            </a:r>
            <a:r>
              <a:rPr lang="en-GB" sz="1800" dirty="0"/>
              <a:t>processing factories, </a:t>
            </a:r>
            <a:endParaRPr lang="en-GB" sz="1800" dirty="0" smtClean="0"/>
          </a:p>
          <a:p>
            <a:r>
              <a:rPr lang="en-GB" sz="1800" dirty="0" smtClean="0"/>
              <a:t>mango </a:t>
            </a:r>
            <a:r>
              <a:rPr lang="en-GB" sz="1800" dirty="0"/>
              <a:t>juice canning factories, </a:t>
            </a:r>
            <a:endParaRPr lang="en-GB" sz="1800" dirty="0" smtClean="0"/>
          </a:p>
          <a:p>
            <a:r>
              <a:rPr lang="en-GB" sz="1800" dirty="0" smtClean="0"/>
              <a:t>steel </a:t>
            </a:r>
            <a:r>
              <a:rPr lang="en-GB" sz="1800" dirty="0"/>
              <a:t>factories, </a:t>
            </a:r>
            <a:endParaRPr lang="en-GB" sz="1800" dirty="0" smtClean="0"/>
          </a:p>
          <a:p>
            <a:r>
              <a:rPr lang="en-GB" sz="1800" dirty="0" err="1" smtClean="0"/>
              <a:t>Mongalla</a:t>
            </a:r>
            <a:r>
              <a:rPr lang="en-GB" sz="1800" dirty="0" smtClean="0"/>
              <a:t> </a:t>
            </a:r>
            <a:r>
              <a:rPr lang="en-GB" sz="1800" dirty="0"/>
              <a:t>sugar factory, </a:t>
            </a:r>
            <a:endParaRPr lang="en-GB" sz="1800" dirty="0" smtClean="0"/>
          </a:p>
          <a:p>
            <a:r>
              <a:rPr lang="en-GB" sz="1800" dirty="0" smtClean="0"/>
              <a:t>fish </a:t>
            </a:r>
            <a:r>
              <a:rPr lang="en-GB" sz="1800" dirty="0"/>
              <a:t>canning factories, </a:t>
            </a:r>
            <a:endParaRPr lang="en-GB" sz="1800" dirty="0" smtClean="0"/>
          </a:p>
          <a:p>
            <a:r>
              <a:rPr lang="en-GB" sz="1800" dirty="0" smtClean="0"/>
              <a:t>gold </a:t>
            </a:r>
            <a:r>
              <a:rPr lang="en-GB" sz="1800" dirty="0"/>
              <a:t>refineries and other factories just to mention a few.</a:t>
            </a:r>
          </a:p>
          <a:p>
            <a:endParaRPr lang="en-GB" dirty="0"/>
          </a:p>
        </p:txBody>
      </p:sp>
    </p:spTree>
    <p:extLst>
      <p:ext uri="{BB962C8B-B14F-4D97-AF65-F5344CB8AC3E}">
        <p14:creationId xmlns:p14="http://schemas.microsoft.com/office/powerpoint/2010/main" val="31458934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GB" sz="2800" dirty="0" smtClean="0"/>
              <a:t>RECOMMENDATIONS:</a:t>
            </a:r>
            <a:endParaRPr lang="en-GB" sz="2800" dirty="0"/>
          </a:p>
        </p:txBody>
      </p:sp>
      <p:sp>
        <p:nvSpPr>
          <p:cNvPr id="3" name="Content Placeholder 2"/>
          <p:cNvSpPr>
            <a:spLocks noGrp="1"/>
          </p:cNvSpPr>
          <p:nvPr>
            <p:ph idx="1"/>
          </p:nvPr>
        </p:nvSpPr>
        <p:spPr>
          <a:xfrm>
            <a:off x="457200" y="838200"/>
            <a:ext cx="8229600" cy="5287963"/>
          </a:xfrm>
        </p:spPr>
        <p:txBody>
          <a:bodyPr>
            <a:normAutofit fontScale="25000" lnSpcReduction="20000"/>
          </a:bodyPr>
          <a:lstStyle/>
          <a:p>
            <a:r>
              <a:rPr lang="en-GB" sz="7200" dirty="0" smtClean="0"/>
              <a:t>Government </a:t>
            </a:r>
            <a:r>
              <a:rPr lang="en-GB" sz="7200" dirty="0"/>
              <a:t>should </a:t>
            </a:r>
            <a:r>
              <a:rPr lang="en-GB" sz="7200" dirty="0" smtClean="0"/>
              <a:t> </a:t>
            </a:r>
            <a:r>
              <a:rPr lang="en-GB" sz="7200" dirty="0"/>
              <a:t>create an enabling environment for private </a:t>
            </a:r>
            <a:r>
              <a:rPr lang="en-GB" sz="7200" dirty="0" smtClean="0"/>
              <a:t>sector investment </a:t>
            </a:r>
            <a:r>
              <a:rPr lang="en-GB" sz="7200" dirty="0"/>
              <a:t>in power generation within South Sudan; restructure SSEC and strengthen laws and regulations governing the electricity power sector.</a:t>
            </a:r>
          </a:p>
          <a:p>
            <a:endParaRPr lang="en-GB" sz="7200" dirty="0" smtClean="0"/>
          </a:p>
          <a:p>
            <a:r>
              <a:rPr lang="en-GB" sz="7200" dirty="0" smtClean="0"/>
              <a:t>It </a:t>
            </a:r>
            <a:r>
              <a:rPr lang="en-GB" sz="7200" dirty="0"/>
              <a:t>is recommended that the </a:t>
            </a:r>
            <a:r>
              <a:rPr lang="en-GB" sz="7200" dirty="0" err="1"/>
              <a:t>Bedden</a:t>
            </a:r>
            <a:r>
              <a:rPr lang="en-GB" sz="7200" dirty="0"/>
              <a:t> Hydropower Project be given the first priority to be executed by the government of South Sudan. </a:t>
            </a:r>
            <a:r>
              <a:rPr lang="en-GB" sz="7200" dirty="0"/>
              <a:t>we need to gain market confidence through prioritising projects with clear implementation timelines within politically stable environments to ensure project completion</a:t>
            </a:r>
          </a:p>
          <a:p>
            <a:endParaRPr lang="en-GB" sz="7200" dirty="0"/>
          </a:p>
          <a:p>
            <a:r>
              <a:rPr lang="en-GB" sz="7200" dirty="0"/>
              <a:t>The </a:t>
            </a:r>
            <a:r>
              <a:rPr lang="en-GB" sz="7200" dirty="0" err="1"/>
              <a:t>Bedden</a:t>
            </a:r>
            <a:r>
              <a:rPr lang="en-GB" sz="7200" dirty="0"/>
              <a:t> HPP should be prioritized in our national development plan if not already included. The medium and mini hydropower projects should be prioritized as well</a:t>
            </a:r>
            <a:r>
              <a:rPr lang="en-GB" sz="7200" dirty="0" smtClean="0"/>
              <a:t>.</a:t>
            </a:r>
            <a:r>
              <a:rPr lang="en-GB" sz="7200" dirty="0"/>
              <a:t> </a:t>
            </a:r>
            <a:endParaRPr lang="en-GB" sz="7200" dirty="0"/>
          </a:p>
          <a:p>
            <a:r>
              <a:rPr lang="en-GB" sz="7200" dirty="0"/>
              <a:t>There should be a political will from the top leadership of the country to execute the project. </a:t>
            </a:r>
          </a:p>
          <a:p>
            <a:r>
              <a:rPr lang="en-GB" sz="7200" dirty="0"/>
              <a:t>The populace should be mobilized and sensitized for such a big project.</a:t>
            </a:r>
          </a:p>
          <a:p>
            <a:endParaRPr lang="en-GB" sz="7200" dirty="0"/>
          </a:p>
          <a:p>
            <a:r>
              <a:rPr lang="en-GB" sz="7200" dirty="0"/>
              <a:t>The government should undertake measures to improve national security.</a:t>
            </a:r>
          </a:p>
          <a:p>
            <a:endParaRPr lang="en-GB" sz="7200" dirty="0"/>
          </a:p>
          <a:p>
            <a:r>
              <a:rPr lang="en-GB" sz="7200" dirty="0" smtClean="0"/>
              <a:t>The </a:t>
            </a:r>
            <a:r>
              <a:rPr lang="en-GB" sz="7200" dirty="0"/>
              <a:t>government of South Sudan should commence negotiations to secure foreign investment from international financing institutions and funding agencies for the Bahr el Jebel </a:t>
            </a:r>
            <a:r>
              <a:rPr lang="en-GB" sz="7200" dirty="0" smtClean="0"/>
              <a:t>HPP. </a:t>
            </a:r>
            <a:endParaRPr lang="en-GB" sz="7200" dirty="0"/>
          </a:p>
          <a:p>
            <a:endParaRPr lang="en-GB" sz="7200" dirty="0"/>
          </a:p>
          <a:p>
            <a:r>
              <a:rPr lang="en-GB" sz="7200" dirty="0"/>
              <a:t>The Ministry of Electricity and Dams should create the </a:t>
            </a:r>
            <a:r>
              <a:rPr lang="en-GB" sz="7200" dirty="0" err="1"/>
              <a:t>Bedden</a:t>
            </a:r>
            <a:r>
              <a:rPr lang="en-GB" sz="7200" dirty="0"/>
              <a:t> Dam Project Implementation Unit (BDPIU) to oversee the implementation of the project. </a:t>
            </a:r>
          </a:p>
          <a:p>
            <a:endParaRPr lang="en-GB" sz="7200" dirty="0"/>
          </a:p>
          <a:p>
            <a:r>
              <a:rPr lang="en-GB" sz="7200" dirty="0" smtClean="0"/>
              <a:t>In parallel to above, the </a:t>
            </a:r>
            <a:r>
              <a:rPr lang="en-GB" sz="7200" dirty="0"/>
              <a:t>government needs to solicit consulting firm(s) to update the 2010 studies and embank on detail studies for the interconnections. </a:t>
            </a:r>
          </a:p>
          <a:p>
            <a:endParaRPr lang="en-GB" sz="7200" dirty="0"/>
          </a:p>
          <a:p>
            <a:r>
              <a:rPr lang="en-GB" sz="7200" dirty="0"/>
              <a:t>The government needs to kick-start the process of seeking for no objections from her neighbours and the NBI countries for the execution of the </a:t>
            </a:r>
            <a:r>
              <a:rPr lang="en-GB" sz="7200" dirty="0" err="1"/>
              <a:t>Bedden</a:t>
            </a:r>
            <a:r>
              <a:rPr lang="en-GB" sz="7200" dirty="0"/>
              <a:t> HPP. This can be done through the presidency and the ministry of foreign affairs.</a:t>
            </a:r>
          </a:p>
          <a:p>
            <a:endParaRPr lang="en-GB" sz="7200" dirty="0"/>
          </a:p>
          <a:p>
            <a:r>
              <a:rPr lang="en-GB" sz="7200" dirty="0"/>
              <a:t>The government </a:t>
            </a:r>
            <a:r>
              <a:rPr lang="en-GB" sz="7200" dirty="0" smtClean="0"/>
              <a:t>as an alternative could mobilize </a:t>
            </a:r>
            <a:r>
              <a:rPr lang="en-GB" sz="7200" dirty="0"/>
              <a:t>government funds (oil for Infrastructure through the budget process) and set aside 15-20% of the total cost; and to start lobbying &amp; seeking for funding from financing institutions, seek Chinese government support in the form of public lending through the China Export-import Bank (China Exim Bank) and Arab funds. </a:t>
            </a:r>
            <a:r>
              <a:rPr lang="en-GB" sz="7200" dirty="0" smtClean="0"/>
              <a:t> (AVOID THE DEBT TRAP)</a:t>
            </a:r>
            <a:endParaRPr lang="en-GB" sz="7200" dirty="0"/>
          </a:p>
          <a:p>
            <a:r>
              <a:rPr lang="en-GB" sz="7200" dirty="0"/>
              <a:t>The Arab states played a major role in funding for the Merowe Dam, Upper Atbara Dams Complex (</a:t>
            </a:r>
            <a:r>
              <a:rPr lang="en-GB" sz="7200" dirty="0" err="1"/>
              <a:t>Burdana</a:t>
            </a:r>
            <a:r>
              <a:rPr lang="en-GB" sz="7200" dirty="0"/>
              <a:t> and </a:t>
            </a:r>
            <a:r>
              <a:rPr lang="en-GB" sz="7200" dirty="0" err="1"/>
              <a:t>Settit</a:t>
            </a:r>
            <a:r>
              <a:rPr lang="en-GB" sz="7200" dirty="0"/>
              <a:t> Dams) and the heightening of the </a:t>
            </a:r>
            <a:r>
              <a:rPr lang="en-GB" sz="7200" dirty="0" err="1"/>
              <a:t>Roseires</a:t>
            </a:r>
            <a:r>
              <a:rPr lang="en-GB" sz="7200" dirty="0"/>
              <a:t> Dam in Sudan. Our government could </a:t>
            </a:r>
            <a:r>
              <a:rPr lang="en-GB" sz="7200" dirty="0" smtClean="0"/>
              <a:t>as well lobby </a:t>
            </a:r>
            <a:r>
              <a:rPr lang="en-GB" sz="7200" dirty="0"/>
              <a:t>for financing from the Arab States. Other potential sources of funding could be from the </a:t>
            </a:r>
            <a:r>
              <a:rPr lang="en-GB" sz="7200" dirty="0" err="1"/>
              <a:t>AfDB</a:t>
            </a:r>
            <a:r>
              <a:rPr lang="en-GB" sz="7200" dirty="0"/>
              <a:t>; the BRICS bank…</a:t>
            </a:r>
            <a:r>
              <a:rPr lang="en-GB" sz="7200" dirty="0" err="1"/>
              <a:t>etc</a:t>
            </a:r>
            <a:endParaRPr lang="en-GB" sz="7200" dirty="0"/>
          </a:p>
          <a:p>
            <a:endParaRPr lang="en-GB" dirty="0"/>
          </a:p>
        </p:txBody>
      </p:sp>
    </p:spTree>
    <p:extLst>
      <p:ext uri="{BB962C8B-B14F-4D97-AF65-F5344CB8AC3E}">
        <p14:creationId xmlns:p14="http://schemas.microsoft.com/office/powerpoint/2010/main" val="1748182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err="1" smtClean="0"/>
              <a:t>Bedden</a:t>
            </a:r>
            <a:r>
              <a:rPr lang="en-GB" sz="2800" dirty="0" smtClean="0"/>
              <a:t> Dams Project Implementation Unit (BDPIU)</a:t>
            </a:r>
            <a:endParaRPr lang="en-GB" sz="2800" dirty="0"/>
          </a:p>
        </p:txBody>
      </p:sp>
      <p:sp>
        <p:nvSpPr>
          <p:cNvPr id="3" name="Content Placeholder 2"/>
          <p:cNvSpPr>
            <a:spLocks noGrp="1"/>
          </p:cNvSpPr>
          <p:nvPr>
            <p:ph idx="1"/>
          </p:nvPr>
        </p:nvSpPr>
        <p:spPr>
          <a:xfrm>
            <a:off x="457200" y="1219200"/>
            <a:ext cx="8229600" cy="4906963"/>
          </a:xfrm>
        </p:spPr>
        <p:txBody>
          <a:bodyPr>
            <a:normAutofit fontScale="92500" lnSpcReduction="20000"/>
          </a:bodyPr>
          <a:lstStyle/>
          <a:p>
            <a:r>
              <a:rPr lang="en-GB" sz="1800" dirty="0"/>
              <a:t>The BDPIU should immediately commence to process with relevant authorities and actors for the following:</a:t>
            </a:r>
          </a:p>
          <a:p>
            <a:pPr lvl="0">
              <a:buFont typeface="Wingdings" panose="05000000000000000000" pitchFamily="2" charset="2"/>
              <a:buChar char="ü"/>
            </a:pPr>
            <a:r>
              <a:rPr lang="en-GB" sz="1800" dirty="0"/>
              <a:t>Secure access to land for the Dam, roads, township, temporary camps, temporary bridges and quarries;</a:t>
            </a:r>
          </a:p>
          <a:p>
            <a:pPr lvl="0">
              <a:buFont typeface="Wingdings" panose="05000000000000000000" pitchFamily="2" charset="2"/>
              <a:buChar char="ü"/>
            </a:pPr>
            <a:r>
              <a:rPr lang="en-GB" sz="1800" dirty="0"/>
              <a:t>Secure allocation of land for substations in Juba East and Juba West;</a:t>
            </a:r>
          </a:p>
          <a:p>
            <a:pPr lvl="0">
              <a:buFont typeface="Wingdings" panose="05000000000000000000" pitchFamily="2" charset="2"/>
              <a:buChar char="ü"/>
            </a:pPr>
            <a:r>
              <a:rPr lang="en-GB" sz="1800" dirty="0" smtClean="0"/>
              <a:t>Secure </a:t>
            </a:r>
            <a:r>
              <a:rPr lang="en-GB" sz="1800" dirty="0"/>
              <a:t>e</a:t>
            </a:r>
            <a:r>
              <a:rPr lang="en-GB" sz="1800" dirty="0" smtClean="0"/>
              <a:t>xclusive allocation </a:t>
            </a:r>
            <a:r>
              <a:rPr lang="en-GB" sz="1800" dirty="0"/>
              <a:t>of Jebel </a:t>
            </a:r>
            <a:r>
              <a:rPr lang="en-GB" sz="1800" dirty="0" err="1"/>
              <a:t>Bungu</a:t>
            </a:r>
            <a:r>
              <a:rPr lang="en-GB" sz="1800" dirty="0"/>
              <a:t> for concrete aggregates;</a:t>
            </a:r>
          </a:p>
          <a:p>
            <a:pPr lvl="0">
              <a:buFont typeface="Wingdings" panose="05000000000000000000" pitchFamily="2" charset="2"/>
              <a:buChar char="ü"/>
            </a:pPr>
            <a:r>
              <a:rPr lang="en-GB" sz="1800" dirty="0"/>
              <a:t>Secure exclusive allocation</a:t>
            </a:r>
            <a:r>
              <a:rPr lang="en-GB" sz="1800" dirty="0" smtClean="0"/>
              <a:t> </a:t>
            </a:r>
            <a:r>
              <a:rPr lang="en-GB" sz="1800" dirty="0"/>
              <a:t>of </a:t>
            </a:r>
            <a:r>
              <a:rPr lang="en-GB" sz="1800" dirty="0" err="1"/>
              <a:t>Khor</a:t>
            </a:r>
            <a:r>
              <a:rPr lang="en-GB" sz="1800" dirty="0"/>
              <a:t> </a:t>
            </a:r>
            <a:r>
              <a:rPr lang="en-GB" sz="1800" dirty="0" err="1"/>
              <a:t>Bejang</a:t>
            </a:r>
            <a:r>
              <a:rPr lang="en-GB" sz="1800" dirty="0"/>
              <a:t> &amp; Kit for sand filter material;</a:t>
            </a:r>
          </a:p>
          <a:p>
            <a:pPr lvl="0">
              <a:buFont typeface="Wingdings" panose="05000000000000000000" pitchFamily="2" charset="2"/>
              <a:buChar char="ü"/>
            </a:pPr>
            <a:r>
              <a:rPr lang="en-GB" sz="1800" dirty="0"/>
              <a:t>Commence </a:t>
            </a:r>
            <a:r>
              <a:rPr lang="en-GB" sz="1800" dirty="0" smtClean="0"/>
              <a:t>(with the demining authority) clearance </a:t>
            </a:r>
            <a:r>
              <a:rPr lang="en-GB" sz="1800" dirty="0"/>
              <a:t>of land mines around Jebel </a:t>
            </a:r>
            <a:r>
              <a:rPr lang="en-GB" sz="1800" dirty="0" err="1"/>
              <a:t>Bungu</a:t>
            </a:r>
            <a:r>
              <a:rPr lang="en-GB" sz="1800" dirty="0"/>
              <a:t> and the construction </a:t>
            </a:r>
            <a:r>
              <a:rPr lang="en-GB" sz="1800" dirty="0" smtClean="0"/>
              <a:t>areas </a:t>
            </a:r>
            <a:r>
              <a:rPr lang="en-GB" sz="1800" dirty="0"/>
              <a:t>on west bank of </a:t>
            </a:r>
            <a:r>
              <a:rPr lang="en-GB" sz="1800" dirty="0" err="1"/>
              <a:t>Bedden</a:t>
            </a:r>
            <a:r>
              <a:rPr lang="en-GB" sz="1800" dirty="0"/>
              <a:t> </a:t>
            </a:r>
            <a:r>
              <a:rPr lang="en-GB" sz="1800" dirty="0" smtClean="0"/>
              <a:t>Dam and townships</a:t>
            </a:r>
            <a:endParaRPr lang="en-GB" sz="1800" dirty="0"/>
          </a:p>
          <a:p>
            <a:pPr lvl="0">
              <a:buFont typeface="Wingdings" panose="05000000000000000000" pitchFamily="2" charset="2"/>
              <a:buChar char="ü"/>
            </a:pPr>
            <a:r>
              <a:rPr lang="en-GB" sz="1800" dirty="0"/>
              <a:t>Kick-start enlightenment of the general public and the community about the project;</a:t>
            </a:r>
          </a:p>
          <a:p>
            <a:pPr>
              <a:buFont typeface="Wingdings" panose="05000000000000000000" pitchFamily="2" charset="2"/>
              <a:buChar char="ü"/>
            </a:pPr>
            <a:r>
              <a:rPr lang="en-GB" sz="1800" dirty="0"/>
              <a:t>Coordination of community engagement arrangements;</a:t>
            </a:r>
          </a:p>
          <a:p>
            <a:pPr>
              <a:buFont typeface="Wingdings" panose="05000000000000000000" pitchFamily="2" charset="2"/>
              <a:buChar char="ü"/>
            </a:pPr>
            <a:r>
              <a:rPr lang="en-GB" sz="1800" dirty="0"/>
              <a:t>Coordination of grievances management;</a:t>
            </a:r>
          </a:p>
          <a:p>
            <a:pPr>
              <a:buFont typeface="Wingdings" panose="05000000000000000000" pitchFamily="2" charset="2"/>
              <a:buChar char="ü"/>
            </a:pPr>
            <a:r>
              <a:rPr lang="en-GB" sz="1800" dirty="0"/>
              <a:t>Coordinate and commence relocation of identified archaeological /burial sites (graves);</a:t>
            </a:r>
          </a:p>
          <a:p>
            <a:pPr>
              <a:buFont typeface="Wingdings" panose="05000000000000000000" pitchFamily="2" charset="2"/>
              <a:buChar char="ü"/>
            </a:pPr>
            <a:r>
              <a:rPr lang="en-GB" sz="1800" dirty="0"/>
              <a:t>Coordinate with the state &amp; community for accompanying development projects (roads, schools, dispensaries, drinking water, rural electrification.. </a:t>
            </a:r>
            <a:r>
              <a:rPr lang="en-GB" sz="1800" dirty="0" err="1"/>
              <a:t>etc</a:t>
            </a:r>
            <a:r>
              <a:rPr lang="en-GB" sz="1800" dirty="0"/>
              <a:t>) with the view of contributing to local territorial planning and development;</a:t>
            </a:r>
          </a:p>
          <a:p>
            <a:pPr>
              <a:buFont typeface="Wingdings" panose="05000000000000000000" pitchFamily="2" charset="2"/>
              <a:buChar char="ü"/>
            </a:pPr>
            <a:r>
              <a:rPr lang="en-GB" sz="1800" dirty="0"/>
              <a:t>Coordinate household resettlement survey; and</a:t>
            </a:r>
          </a:p>
          <a:p>
            <a:pPr>
              <a:buFont typeface="Wingdings" panose="05000000000000000000" pitchFamily="2" charset="2"/>
              <a:buChar char="ü"/>
            </a:pPr>
            <a:r>
              <a:rPr lang="en-GB" sz="1800" dirty="0"/>
              <a:t>Sensitize different sectors of government to plan to fully utilize this eminent cheap and clean energy.</a:t>
            </a:r>
          </a:p>
          <a:p>
            <a:endParaRPr lang="en-GB" dirty="0"/>
          </a:p>
        </p:txBody>
      </p:sp>
    </p:spTree>
    <p:extLst>
      <p:ext uri="{BB962C8B-B14F-4D97-AF65-F5344CB8AC3E}">
        <p14:creationId xmlns:p14="http://schemas.microsoft.com/office/powerpoint/2010/main" val="38847765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 y="152400"/>
            <a:ext cx="8229600" cy="106362"/>
          </a:xfrm>
        </p:spPr>
        <p:txBody>
          <a:bodyPr>
            <a:normAutofit fontScale="90000"/>
          </a:bodyPr>
          <a:lstStyle/>
          <a:p>
            <a:r>
              <a:rPr lang="en-GB" dirty="0" smtClean="0"/>
              <a:t>End</a:t>
            </a:r>
            <a:endParaRPr lang="en-GB" dirty="0"/>
          </a:p>
        </p:txBody>
      </p:sp>
      <p:sp>
        <p:nvSpPr>
          <p:cNvPr id="3" name="Content Placeholder 2"/>
          <p:cNvSpPr>
            <a:spLocks noGrp="1"/>
          </p:cNvSpPr>
          <p:nvPr>
            <p:ph idx="1"/>
          </p:nvPr>
        </p:nvSpPr>
        <p:spPr/>
        <p:txBody>
          <a:bodyPr/>
          <a:lstStyle/>
          <a:p>
            <a:pPr marL="0" indent="0" algn="ctr">
              <a:buNone/>
            </a:pPr>
            <a:endParaRPr lang="en-GB" dirty="0" smtClean="0"/>
          </a:p>
          <a:p>
            <a:pPr marL="0" indent="0" algn="ctr">
              <a:buNone/>
            </a:pPr>
            <a:endParaRPr lang="en-GB" dirty="0"/>
          </a:p>
          <a:p>
            <a:pPr marL="0" indent="0" algn="ctr">
              <a:buNone/>
            </a:pPr>
            <a:r>
              <a:rPr lang="en-GB" dirty="0"/>
              <a:t>GOD BLESS YOU</a:t>
            </a:r>
          </a:p>
          <a:p>
            <a:pPr marL="0" indent="0" algn="ctr">
              <a:buNone/>
            </a:pPr>
            <a:r>
              <a:rPr lang="en-GB" dirty="0" smtClean="0"/>
              <a:t>THANK </a:t>
            </a:r>
            <a:r>
              <a:rPr lang="en-GB" dirty="0"/>
              <a:t>YOU </a:t>
            </a:r>
            <a:r>
              <a:rPr lang="en-GB" dirty="0" smtClean="0"/>
              <a:t>FOR LISTENING</a:t>
            </a:r>
          </a:p>
        </p:txBody>
      </p:sp>
    </p:spTree>
    <p:extLst>
      <p:ext uri="{BB962C8B-B14F-4D97-AF65-F5344CB8AC3E}">
        <p14:creationId xmlns:p14="http://schemas.microsoft.com/office/powerpoint/2010/main" val="1351730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GB" sz="2000" b="1" dirty="0"/>
              <a:t>South Sudan </a:t>
            </a:r>
            <a:r>
              <a:rPr lang="en-GB" sz="2000" b="1" dirty="0" smtClean="0"/>
              <a:t>population has low </a:t>
            </a:r>
            <a:r>
              <a:rPr lang="en-GB" sz="2000" b="1" dirty="0"/>
              <a:t>access to </a:t>
            </a:r>
            <a:r>
              <a:rPr lang="en-GB" sz="2000" b="1" dirty="0" smtClean="0"/>
              <a:t>electricity &amp; </a:t>
            </a:r>
            <a:br>
              <a:rPr lang="en-GB" sz="2000" b="1" dirty="0" smtClean="0"/>
            </a:br>
            <a:r>
              <a:rPr lang="en-GB" sz="2000" b="1" dirty="0" smtClean="0"/>
              <a:t>electricity tariffs are expensive:</a:t>
            </a:r>
            <a:endParaRPr lang="en-GB" sz="2000" dirty="0"/>
          </a:p>
        </p:txBody>
      </p:sp>
      <p:sp>
        <p:nvSpPr>
          <p:cNvPr id="3" name="Content Placeholder 2"/>
          <p:cNvSpPr>
            <a:spLocks noGrp="1"/>
          </p:cNvSpPr>
          <p:nvPr>
            <p:ph idx="1"/>
          </p:nvPr>
        </p:nvSpPr>
        <p:spPr>
          <a:xfrm>
            <a:off x="441960" y="929640"/>
            <a:ext cx="8229600" cy="5547360"/>
          </a:xfrm>
        </p:spPr>
        <p:txBody>
          <a:bodyPr>
            <a:normAutofit fontScale="25000" lnSpcReduction="20000"/>
          </a:bodyPr>
          <a:lstStyle/>
          <a:p>
            <a:r>
              <a:rPr lang="en-GB" sz="5600" dirty="0"/>
              <a:t>Currently, South Sudan has the highest electricity tariffs in the East Africa Community (average 40 cents/KWh) </a:t>
            </a:r>
            <a:r>
              <a:rPr lang="en-GB" sz="5600" dirty="0" smtClean="0"/>
              <a:t> </a:t>
            </a:r>
            <a:r>
              <a:rPr lang="en-GB" sz="5600" dirty="0"/>
              <a:t>due to reliance on expensive source of energy that is produced from diesel fuel generators and heavy fuel oil (HFO). </a:t>
            </a:r>
          </a:p>
          <a:p>
            <a:endParaRPr lang="en-GB" sz="5600" dirty="0"/>
          </a:p>
          <a:p>
            <a:r>
              <a:rPr lang="en-GB" sz="5600" dirty="0"/>
              <a:t>South Sudan is ranked as the least electrified country in Africa, standing at number one out of ten least electrified countries</a:t>
            </a:r>
            <a:r>
              <a:rPr lang="en-GB" sz="5600" dirty="0" smtClean="0"/>
              <a:t>.</a:t>
            </a:r>
          </a:p>
          <a:p>
            <a:pPr marL="0" indent="0">
              <a:buNone/>
            </a:pPr>
            <a:endParaRPr lang="en-GB" sz="5600" dirty="0" smtClean="0"/>
          </a:p>
          <a:p>
            <a:r>
              <a:rPr lang="en-GB" sz="5600" dirty="0" smtClean="0"/>
              <a:t>Only </a:t>
            </a:r>
            <a:r>
              <a:rPr lang="en-GB" sz="5600" dirty="0"/>
              <a:t>1% of the population has access to the national electricity grid. This means that approximately 130,000 people have access to electricity out of the estimated population of approx. 13 million population. </a:t>
            </a:r>
          </a:p>
          <a:p>
            <a:r>
              <a:rPr lang="en-GB" sz="5600" dirty="0"/>
              <a:t>For the access to electricity to rise above the 1%, the country needs to build power stations especially hydropower plants, construct transmission lines and distribution networks.</a:t>
            </a:r>
          </a:p>
          <a:p>
            <a:r>
              <a:rPr lang="en-GB" sz="5600" dirty="0"/>
              <a:t>As the matter of fact, every productive sector of the economy relies on the provision of electrical </a:t>
            </a:r>
            <a:r>
              <a:rPr lang="en-GB" sz="5600" dirty="0" smtClean="0"/>
              <a:t>energy,</a:t>
            </a:r>
            <a:endParaRPr lang="en-GB" sz="5600" dirty="0"/>
          </a:p>
          <a:p>
            <a:r>
              <a:rPr lang="en-GB" sz="5600" dirty="0"/>
              <a:t>Higher electricity tariffs will discourage investment in the industrial sector. It will also make electricity not affordable to low income sector of the population. Electricity is not any more a luxury but a necessity which plays a vital role in social and economic development as it is a critical factor of production whose cost directly impacts other services and the competitiveness of enterprises.</a:t>
            </a:r>
          </a:p>
          <a:p>
            <a:r>
              <a:rPr lang="en-GB" sz="5600" dirty="0"/>
              <a:t>South Sudan should </a:t>
            </a:r>
            <a:r>
              <a:rPr lang="en-GB" sz="5600" dirty="0" smtClean="0"/>
              <a:t>therefore, embarks </a:t>
            </a:r>
            <a:r>
              <a:rPr lang="en-GB" sz="5600" dirty="0"/>
              <a:t>to expand the generation capacity by developing the hydropower potentials to meet the projected power demand of 1185MW by 2030 (SMEC 2010 forecast). In addition the country should also embark to expand the national transmission and distribution grid to link all ten state capitals and to connect to the grids of Ethiopia, Kenya and Uganda and or the East African Power Pool (EAPP); increase the access to electricity especially in the urban towns. </a:t>
            </a:r>
          </a:p>
          <a:p>
            <a:pPr marL="0" indent="0">
              <a:buNone/>
            </a:pPr>
            <a:endParaRPr lang="en-GB" dirty="0"/>
          </a:p>
        </p:txBody>
      </p:sp>
    </p:spTree>
    <p:extLst>
      <p:ext uri="{BB962C8B-B14F-4D97-AF65-F5344CB8AC3E}">
        <p14:creationId xmlns:p14="http://schemas.microsoft.com/office/powerpoint/2010/main" val="3098635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pPr lvl="0"/>
            <a:r>
              <a:rPr lang="en-GB" sz="2800" dirty="0"/>
              <a:t>Hydropower potentials of the republic of South Sudan</a:t>
            </a:r>
          </a:p>
        </p:txBody>
      </p:sp>
      <p:sp>
        <p:nvSpPr>
          <p:cNvPr id="3" name="Content Placeholder 2"/>
          <p:cNvSpPr>
            <a:spLocks noGrp="1"/>
          </p:cNvSpPr>
          <p:nvPr>
            <p:ph idx="1"/>
          </p:nvPr>
        </p:nvSpPr>
        <p:spPr>
          <a:xfrm>
            <a:off x="457200" y="1066800"/>
            <a:ext cx="8229600" cy="5059363"/>
          </a:xfrm>
        </p:spPr>
        <p:txBody>
          <a:bodyPr>
            <a:normAutofit fontScale="70000" lnSpcReduction="20000"/>
          </a:bodyPr>
          <a:lstStyle/>
          <a:p>
            <a:r>
              <a:rPr lang="en-GB" dirty="0"/>
              <a:t>The Republic of South Sudan is endowed with a number of potential major hydropower sites which are all situated on the Bahr El Jebel River. The identified hydropower sites are located in Central &amp; Eastern </a:t>
            </a:r>
            <a:r>
              <a:rPr lang="en-GB" dirty="0" err="1"/>
              <a:t>Equatoria</a:t>
            </a:r>
            <a:r>
              <a:rPr lang="en-GB" dirty="0"/>
              <a:t> States south of Juba and these stretches along the Bahr el </a:t>
            </a:r>
            <a:r>
              <a:rPr lang="en-GB" dirty="0" err="1"/>
              <a:t>jebel</a:t>
            </a:r>
            <a:r>
              <a:rPr lang="en-GB" dirty="0"/>
              <a:t> stretch of the Nile with different capacity from Juba, </a:t>
            </a:r>
            <a:r>
              <a:rPr lang="en-GB" dirty="0" err="1"/>
              <a:t>Bedden</a:t>
            </a:r>
            <a:r>
              <a:rPr lang="en-GB" dirty="0"/>
              <a:t>, </a:t>
            </a:r>
            <a:r>
              <a:rPr lang="en-GB" dirty="0" err="1"/>
              <a:t>Shukoli</a:t>
            </a:r>
            <a:r>
              <a:rPr lang="en-GB" dirty="0"/>
              <a:t>, </a:t>
            </a:r>
            <a:r>
              <a:rPr lang="en-GB" dirty="0" err="1"/>
              <a:t>Lakki</a:t>
            </a:r>
            <a:r>
              <a:rPr lang="en-GB" dirty="0"/>
              <a:t> and ending at the Grand </a:t>
            </a:r>
            <a:r>
              <a:rPr lang="en-GB" dirty="0" err="1"/>
              <a:t>Fula</a:t>
            </a:r>
            <a:r>
              <a:rPr lang="en-GB" dirty="0"/>
              <a:t> in </a:t>
            </a:r>
            <a:r>
              <a:rPr lang="en-GB" dirty="0" err="1"/>
              <a:t>Nimule</a:t>
            </a:r>
            <a:r>
              <a:rPr lang="en-GB" dirty="0"/>
              <a:t> near the Ugandan border.</a:t>
            </a:r>
          </a:p>
          <a:p>
            <a:pPr marL="0" indent="0">
              <a:buNone/>
            </a:pPr>
            <a:r>
              <a:rPr lang="en-GB" dirty="0"/>
              <a:t> </a:t>
            </a:r>
          </a:p>
          <a:p>
            <a:r>
              <a:rPr lang="en-GB" dirty="0"/>
              <a:t>In addition to the major hydropower sites along Bahr el Jebel, there are several sites along some major tributaries and rivers, that can be utilized for development of medium, </a:t>
            </a:r>
            <a:r>
              <a:rPr lang="en-GB" dirty="0" smtClean="0"/>
              <a:t>small, mini </a:t>
            </a:r>
            <a:r>
              <a:rPr lang="en-GB" dirty="0"/>
              <a:t>and micro </a:t>
            </a:r>
            <a:r>
              <a:rPr lang="en-GB" dirty="0" smtClean="0"/>
              <a:t>hydropower </a:t>
            </a:r>
            <a:r>
              <a:rPr lang="en-GB" dirty="0"/>
              <a:t>in the future and they can contribute hydro-electricity to the local grid.</a:t>
            </a:r>
          </a:p>
          <a:p>
            <a:pPr marL="0" indent="0">
              <a:buNone/>
            </a:pPr>
            <a:endParaRPr lang="en-GB" dirty="0"/>
          </a:p>
          <a:p>
            <a:r>
              <a:rPr lang="en-GB" dirty="0"/>
              <a:t>The </a:t>
            </a:r>
            <a:r>
              <a:rPr lang="en-GB" dirty="0" smtClean="0"/>
              <a:t>medium and mini </a:t>
            </a:r>
            <a:r>
              <a:rPr lang="en-GB" dirty="0"/>
              <a:t>hydropower sites which are of interest are located on the </a:t>
            </a:r>
            <a:r>
              <a:rPr lang="en-GB" dirty="0" smtClean="0"/>
              <a:t>Sue River and River </a:t>
            </a:r>
            <a:r>
              <a:rPr lang="en-GB" dirty="0" err="1"/>
              <a:t>Kinyeti</a:t>
            </a:r>
            <a:r>
              <a:rPr lang="en-GB" dirty="0"/>
              <a:t> </a:t>
            </a:r>
            <a:r>
              <a:rPr lang="en-GB" dirty="0" smtClean="0"/>
              <a:t>respectively.</a:t>
            </a:r>
            <a:endParaRPr lang="en-GB" dirty="0"/>
          </a:p>
        </p:txBody>
      </p:sp>
    </p:spTree>
    <p:extLst>
      <p:ext uri="{BB962C8B-B14F-4D97-AF65-F5344CB8AC3E}">
        <p14:creationId xmlns:p14="http://schemas.microsoft.com/office/powerpoint/2010/main" val="3469421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en-GB" sz="2800" dirty="0"/>
              <a:t>Location of Hydropower </a:t>
            </a:r>
            <a:r>
              <a:rPr lang="en-GB" sz="2800" dirty="0" smtClean="0"/>
              <a:t>sites:</a:t>
            </a:r>
            <a:endParaRPr lang="en-GB" sz="28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81848" y="990600"/>
            <a:ext cx="6980304" cy="5135563"/>
          </a:xfrm>
          <a:prstGeom prst="rect">
            <a:avLst/>
          </a:prstGeom>
          <a:noFill/>
          <a:ln>
            <a:noFill/>
          </a:ln>
        </p:spPr>
      </p:pic>
    </p:spTree>
    <p:extLst>
      <p:ext uri="{BB962C8B-B14F-4D97-AF65-F5344CB8AC3E}">
        <p14:creationId xmlns:p14="http://schemas.microsoft.com/office/powerpoint/2010/main" val="1627561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r>
              <a:rPr lang="en-GB" sz="2800" dirty="0"/>
              <a:t>Location of major hydropower </a:t>
            </a:r>
            <a:r>
              <a:rPr lang="en-GB" sz="2800" dirty="0" smtClean="0"/>
              <a:t>projects</a:t>
            </a:r>
            <a:endParaRPr lang="en-GB" sz="28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28800" y="792480"/>
            <a:ext cx="5410200" cy="6065520"/>
          </a:xfrm>
          <a:prstGeom prst="rect">
            <a:avLst/>
          </a:prstGeom>
          <a:noFill/>
          <a:ln>
            <a:noFill/>
          </a:ln>
        </p:spPr>
      </p:pic>
    </p:spTree>
    <p:extLst>
      <p:ext uri="{BB962C8B-B14F-4D97-AF65-F5344CB8AC3E}">
        <p14:creationId xmlns:p14="http://schemas.microsoft.com/office/powerpoint/2010/main" val="1162524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Location of Grand </a:t>
            </a:r>
            <a:r>
              <a:rPr lang="en-GB" dirty="0" err="1" smtClean="0"/>
              <a:t>Fula</a:t>
            </a:r>
            <a:endParaRPr lang="en-GB" dirty="0"/>
          </a:p>
        </p:txBody>
      </p:sp>
      <p:pic>
        <p:nvPicPr>
          <p:cNvPr id="4" name="Content Placeholder 3" descr="G:\Emma\Disk E\My Documents\01 Southern hydro\Site Visit Reports\Bahr-el-Jebe 5_6-2007l\Mark\Bahr-el-Jebel 044(Jun 2007).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54691" y="1600200"/>
            <a:ext cx="6034617" cy="4525963"/>
          </a:xfrm>
          <a:prstGeom prst="rect">
            <a:avLst/>
          </a:prstGeom>
          <a:noFill/>
          <a:ln>
            <a:noFill/>
          </a:ln>
        </p:spPr>
      </p:pic>
    </p:spTree>
    <p:extLst>
      <p:ext uri="{BB962C8B-B14F-4D97-AF65-F5344CB8AC3E}">
        <p14:creationId xmlns:p14="http://schemas.microsoft.com/office/powerpoint/2010/main" val="1861999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r>
              <a:rPr lang="en-GB" sz="2800" dirty="0" smtClean="0"/>
              <a:t>Location of </a:t>
            </a:r>
            <a:r>
              <a:rPr lang="en-GB" sz="2800" dirty="0" err="1" smtClean="0"/>
              <a:t>Bedden</a:t>
            </a:r>
            <a:r>
              <a:rPr lang="en-GB" sz="2800" dirty="0" smtClean="0"/>
              <a:t> HPP</a:t>
            </a:r>
            <a:br>
              <a:rPr lang="en-GB" sz="2800" dirty="0" smtClean="0"/>
            </a:br>
            <a:r>
              <a:rPr lang="en-GB" sz="1600" dirty="0"/>
              <a:t>BEDDEN DAM SITE, THE CENTERLINE CROSSES THE MAIN </a:t>
            </a:r>
            <a:r>
              <a:rPr lang="en-GB" sz="1600" dirty="0" smtClean="0"/>
              <a:t>ISLAND</a:t>
            </a:r>
            <a:r>
              <a:rPr lang="en-GB" sz="2800" dirty="0"/>
              <a:t/>
            </a:r>
            <a:br>
              <a:rPr lang="en-GB" sz="2800" dirty="0"/>
            </a:br>
            <a:endParaRPr lang="en-GB" sz="2800" dirty="0"/>
          </a:p>
        </p:txBody>
      </p:sp>
      <p:pic>
        <p:nvPicPr>
          <p:cNvPr id="4" name="Content Placeholder 3"/>
          <p:cNvPicPr>
            <a:picLocks noGrp="1"/>
          </p:cNvPicPr>
          <p:nvPr>
            <p:ph idx="1"/>
          </p:nvPr>
        </p:nvPicPr>
        <p:blipFill>
          <a:blip r:embed="rId3" cstate="print"/>
          <a:srcRect/>
          <a:stretch>
            <a:fillRect/>
          </a:stretch>
        </p:blipFill>
        <p:spPr bwMode="auto">
          <a:xfrm>
            <a:off x="1143000" y="762001"/>
            <a:ext cx="5486400" cy="5257800"/>
          </a:xfrm>
          <a:prstGeom prst="rect">
            <a:avLst/>
          </a:prstGeom>
          <a:noFill/>
          <a:ln w="9525">
            <a:noFill/>
            <a:miter lim="800000"/>
            <a:headEnd/>
            <a:tailEnd/>
          </a:ln>
        </p:spPr>
      </p:pic>
    </p:spTree>
    <p:extLst>
      <p:ext uri="{BB962C8B-B14F-4D97-AF65-F5344CB8AC3E}">
        <p14:creationId xmlns:p14="http://schemas.microsoft.com/office/powerpoint/2010/main" val="21002739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4086</TotalTime>
  <Words>3673</Words>
  <Application>Microsoft Office PowerPoint</Application>
  <PresentationFormat>On-screen Show (4:3)</PresentationFormat>
  <Paragraphs>409</Paragraphs>
  <Slides>36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黑体</vt:lpstr>
      <vt:lpstr>Arial</vt:lpstr>
      <vt:lpstr>Calibri</vt:lpstr>
      <vt:lpstr>Segoe UI</vt:lpstr>
      <vt:lpstr>Times New Roman</vt:lpstr>
      <vt:lpstr>Wingdings</vt:lpstr>
      <vt:lpstr>Office Theme</vt:lpstr>
      <vt:lpstr>1st National Economic conference ‘’Towards a diversified, inclusive and sustainable economic growth’’ 4 – 8 September, 2023</vt:lpstr>
      <vt:lpstr>1st National Economic conference ‘’Towards a diversified, inclusive and sustainable economic growth’’ Contents</vt:lpstr>
      <vt:lpstr>Definitions</vt:lpstr>
      <vt:lpstr>South Sudan population has low access to electricity &amp;  electricity tariffs are expensive:</vt:lpstr>
      <vt:lpstr>Hydropower potentials of the republic of South Sudan</vt:lpstr>
      <vt:lpstr>Location of Hydropower sites:</vt:lpstr>
      <vt:lpstr>Location of major hydropower projects</vt:lpstr>
      <vt:lpstr>Location of Grand Fula</vt:lpstr>
      <vt:lpstr>Location of Bedden HPP BEDDEN DAM SITE, THE CENTERLINE CROSSES THE MAIN ISLAND </vt:lpstr>
      <vt:lpstr>Location of Lakki HPP VIEW ACROSS RIVER NEAR LAKKI DAM CENTERLINE </vt:lpstr>
      <vt:lpstr>Location of Shukoli view of riverchannel from right bank downstream of centerline </vt:lpstr>
      <vt:lpstr>Location of Medium &amp; Micro HPP: 1. Location of Juba HPP (Juba barrage)</vt:lpstr>
      <vt:lpstr>Location of Medium &amp; Micro HPP: 2. Location of Kinyeti HPP</vt:lpstr>
      <vt:lpstr>Location of Medium &amp; Micro HPP: 3. Location of Sue HPP</vt:lpstr>
      <vt:lpstr>Studies carried out for the HPP (Major HPP)</vt:lpstr>
      <vt:lpstr>Studies for the Medium &amp; mini HPP (Juba, Sue &amp; Kinyeti)</vt:lpstr>
      <vt:lpstr>Ceremony for signing of the Southern Sudan HPP (extracts)</vt:lpstr>
      <vt:lpstr>Bahr el Jebel hydropower plant potentials (capacities, FSL &amp; Costs) </vt:lpstr>
      <vt:lpstr>Medium &amp; mini HPP potentials (Juba, Sue &amp; Kinyetti)</vt:lpstr>
      <vt:lpstr>Maximum demand forecast for South Sudan  (SMEC 2010)</vt:lpstr>
      <vt:lpstr>DEVELOPMENT OPTIONS:</vt:lpstr>
      <vt:lpstr>Why Bedden (Not Fula)?</vt:lpstr>
      <vt:lpstr>BEDDEN HPP FEATURES:</vt:lpstr>
      <vt:lpstr>Brief of Bedden HPP</vt:lpstr>
      <vt:lpstr>Bedden geotechnical drilling location</vt:lpstr>
      <vt:lpstr>BEDDEN HPP ENVIRONMENTAL &amp; SOCIAL IMPACTS:</vt:lpstr>
      <vt:lpstr>Bedden HPP Project Cost and Economics:</vt:lpstr>
      <vt:lpstr>Bedden HPP construction planning :</vt:lpstr>
      <vt:lpstr>JUBA REGIONAL GRID:</vt:lpstr>
      <vt:lpstr>Estimated Costs of BEJHP Stage1 Transmission Lines</vt:lpstr>
      <vt:lpstr>Estimated Costs of BEJHP Stage1 substations</vt:lpstr>
      <vt:lpstr>BENEFITS OF THE BAHR EL JEBEL HPP:</vt:lpstr>
      <vt:lpstr>Industries that would benefit from hydropower </vt:lpstr>
      <vt:lpstr>RECOMMENDATIONS:</vt:lpstr>
      <vt:lpstr>Bedden Dams Project Implementation Unit (BDPIU)</vt:lpstr>
      <vt:lpstr>End</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 issues in the Power Sector – Socioeconomic-political-environmental</dc:title>
  <dc:creator>User</dc:creator>
  <cp:lastModifiedBy>Microsoft account</cp:lastModifiedBy>
  <cp:revision>60</cp:revision>
  <cp:lastPrinted>2023-09-05T06:35:09Z</cp:lastPrinted>
  <dcterms:created xsi:type="dcterms:W3CDTF">2012-03-13T12:56:19Z</dcterms:created>
  <dcterms:modified xsi:type="dcterms:W3CDTF">2023-09-07T12:54:46Z</dcterms:modified>
</cp:coreProperties>
</file>