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49" r:id="rId2"/>
    <p:sldId id="350" r:id="rId3"/>
    <p:sldId id="352" r:id="rId4"/>
    <p:sldId id="338" r:id="rId5"/>
    <p:sldId id="346" r:id="rId6"/>
    <p:sldId id="354" r:id="rId7"/>
    <p:sldId id="355" r:id="rId8"/>
    <p:sldId id="356" r:id="rId9"/>
    <p:sldId id="357" r:id="rId10"/>
    <p:sldId id="358" r:id="rId11"/>
    <p:sldId id="278" r:id="rId12"/>
    <p:sldId id="26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77494E-C013-468B-ABE2-0CF16F77B55B}">
          <p14:sldIdLst>
            <p14:sldId id="349"/>
            <p14:sldId id="350"/>
            <p14:sldId id="352"/>
            <p14:sldId id="338"/>
            <p14:sldId id="346"/>
            <p14:sldId id="354"/>
            <p14:sldId id="355"/>
            <p14:sldId id="356"/>
            <p14:sldId id="357"/>
            <p14:sldId id="358"/>
            <p14:sldId id="27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NNOGA, EDWARD BATTE" initials="SEB" lastIdx="11" clrIdx="0">
    <p:extLst>
      <p:ext uri="{19B8F6BF-5375-455C-9EA6-DF929625EA0E}">
        <p15:presenceInfo xmlns:p15="http://schemas.microsoft.com/office/powerpoint/2012/main" userId="S::E.SENNOGA@AFDB.ORG::9e7b23de-e916-4835-9657-bbc0c57a1b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F2"/>
    <a:srgbClr val="BDB5F5"/>
    <a:srgbClr val="B686DA"/>
    <a:srgbClr val="FF6600"/>
    <a:srgbClr val="FF3300"/>
    <a:srgbClr val="FF9900"/>
    <a:srgbClr val="FFFF00"/>
    <a:srgbClr val="0AAD8F"/>
    <a:srgbClr val="00556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7F3D19-80C1-42B3-81B4-8D80B5AD0941}" v="6" dt="2023-09-06T06:28:23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1"/>
    <p:restoredTop sz="76383" autoAdjust="0"/>
  </p:normalViewPr>
  <p:slideViewPr>
    <p:cSldViewPr snapToGrid="0" snapToObjects="1">
      <p:cViewPr varScale="1">
        <p:scale>
          <a:sx n="51" d="100"/>
          <a:sy n="51" d="100"/>
        </p:scale>
        <p:origin x="1348" y="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NOGA, EDWARD BATTE" userId="9e7b23de-e916-4835-9657-bbc0c57a1bc7" providerId="ADAL" clId="{FF7F3D19-80C1-42B3-81B4-8D80B5AD0941}"/>
    <pc:docChg chg="custSel modSld">
      <pc:chgData name="SENNOGA, EDWARD BATTE" userId="9e7b23de-e916-4835-9657-bbc0c57a1bc7" providerId="ADAL" clId="{FF7F3D19-80C1-42B3-81B4-8D80B5AD0941}" dt="2023-09-06T06:28:52.427" v="22" actId="1076"/>
      <pc:docMkLst>
        <pc:docMk/>
      </pc:docMkLst>
      <pc:sldChg chg="addSp delSp modSp mod">
        <pc:chgData name="SENNOGA, EDWARD BATTE" userId="9e7b23de-e916-4835-9657-bbc0c57a1bc7" providerId="ADAL" clId="{FF7F3D19-80C1-42B3-81B4-8D80B5AD0941}" dt="2023-09-06T06:28:52.427" v="22" actId="1076"/>
        <pc:sldMkLst>
          <pc:docMk/>
          <pc:sldMk cId="2401946354" sldId="349"/>
        </pc:sldMkLst>
        <pc:spChg chg="add mod">
          <ac:chgData name="SENNOGA, EDWARD BATTE" userId="9e7b23de-e916-4835-9657-bbc0c57a1bc7" providerId="ADAL" clId="{FF7F3D19-80C1-42B3-81B4-8D80B5AD0941}" dt="2023-09-06T06:28:52.427" v="22" actId="1076"/>
          <ac:spMkLst>
            <pc:docMk/>
            <pc:sldMk cId="2401946354" sldId="349"/>
            <ac:spMk id="3" creationId="{531A6C8C-B401-6FB0-F511-46BFC61AEAF2}"/>
          </ac:spMkLst>
        </pc:spChg>
        <pc:spChg chg="del mod">
          <ac:chgData name="SENNOGA, EDWARD BATTE" userId="9e7b23de-e916-4835-9657-bbc0c57a1bc7" providerId="ADAL" clId="{FF7F3D19-80C1-42B3-81B4-8D80B5AD0941}" dt="2023-09-06T06:26:50.699" v="3" actId="478"/>
          <ac:spMkLst>
            <pc:docMk/>
            <pc:sldMk cId="2401946354" sldId="349"/>
            <ac:spMk id="5" creationId="{6154FA8B-D2C1-2C50-B779-A6CEF4E4CD73}"/>
          </ac:spMkLst>
        </pc:spChg>
        <pc:picChg chg="add mod">
          <ac:chgData name="SENNOGA, EDWARD BATTE" userId="9e7b23de-e916-4835-9657-bbc0c57a1bc7" providerId="ADAL" clId="{FF7F3D19-80C1-42B3-81B4-8D80B5AD0941}" dt="2023-09-06T06:28:23.708" v="19" actId="14100"/>
          <ac:picMkLst>
            <pc:docMk/>
            <pc:sldMk cId="2401946354" sldId="349"/>
            <ac:picMk id="6" creationId="{6133DBDE-05E9-F67E-393E-C132CCE695AE}"/>
          </ac:picMkLst>
        </pc:picChg>
        <pc:picChg chg="del">
          <ac:chgData name="SENNOGA, EDWARD BATTE" userId="9e7b23de-e916-4835-9657-bbc0c57a1bc7" providerId="ADAL" clId="{FF7F3D19-80C1-42B3-81B4-8D80B5AD0941}" dt="2023-09-06T06:26:44.354" v="1" actId="478"/>
          <ac:picMkLst>
            <pc:docMk/>
            <pc:sldMk cId="2401946354" sldId="349"/>
            <ac:picMk id="25" creationId="{1851CC59-725D-C802-819B-A4D01865824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9126676066901"/>
          <c:y val="5.0076223611857131E-2"/>
          <c:w val="0.83535311607175855"/>
          <c:h val="0.842524252911589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'[CWON2021 Country Tool - Full Dataset for CFR - ES-2sept2023.xlsx]Sheet2'!$B$20</c:f>
              <c:strCache>
                <c:ptCount val="1"/>
                <c:pt idx="0">
                  <c:v>Timber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'[CWON2021 Country Tool - Full Dataset for CFR - ES-2sept2023.xlsx]Sheet2'!$C$19:$J$19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'[CWON2021 Country Tool - Full Dataset for CFR - ES-2sept2023.xlsx]Sheet2'!$C$20:$J$20</c:f>
              <c:numCache>
                <c:formatCode>General</c:formatCode>
                <c:ptCount val="8"/>
                <c:pt idx="0">
                  <c:v>737.64672079652917</c:v>
                </c:pt>
                <c:pt idx="1">
                  <c:v>640.53473827860671</c:v>
                </c:pt>
                <c:pt idx="2">
                  <c:v>557.20951476569189</c:v>
                </c:pt>
                <c:pt idx="3">
                  <c:v>570.45278089473197</c:v>
                </c:pt>
                <c:pt idx="4">
                  <c:v>593.04289273611926</c:v>
                </c:pt>
                <c:pt idx="5">
                  <c:v>610.87956255533413</c:v>
                </c:pt>
                <c:pt idx="6">
                  <c:v>647.81684390412738</c:v>
                </c:pt>
                <c:pt idx="7">
                  <c:v>646.70303393908728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8-43A8-9444-EE7189364749}"/>
            </c:ext>
          </c:extLst>
        </c:ser>
        <c:ser>
          <c:idx val="1"/>
          <c:order val="1"/>
          <c:tx>
            <c:strRef>
              <c:f>'[CWON2021 Country Tool - Full Dataset for CFR - ES-2sept2023.xlsx]Sheet2'!$B$21</c:f>
              <c:strCache>
                <c:ptCount val="1"/>
                <c:pt idx="0">
                  <c:v>Ecosystem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'[CWON2021 Country Tool - Full Dataset for CFR - ES-2sept2023.xlsx]Sheet2'!$C$19:$J$19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'[CWON2021 Country Tool - Full Dataset for CFR - ES-2sept2023.xlsx]Sheet2'!$C$21:$J$21</c:f>
              <c:numCache>
                <c:formatCode>General</c:formatCode>
                <c:ptCount val="8"/>
                <c:pt idx="0">
                  <c:v>987.60600368398912</c:v>
                </c:pt>
                <c:pt idx="1">
                  <c:v>913.17061545299396</c:v>
                </c:pt>
                <c:pt idx="2">
                  <c:v>933.6829263417095</c:v>
                </c:pt>
                <c:pt idx="3">
                  <c:v>918.25685983454855</c:v>
                </c:pt>
                <c:pt idx="4">
                  <c:v>876.79646461679727</c:v>
                </c:pt>
                <c:pt idx="5">
                  <c:v>1523.1623985985298</c:v>
                </c:pt>
                <c:pt idx="6">
                  <c:v>1527.8373716415167</c:v>
                </c:pt>
                <c:pt idx="7">
                  <c:v>1539.4368256028185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98-43A8-9444-EE7189364749}"/>
            </c:ext>
          </c:extLst>
        </c:ser>
        <c:ser>
          <c:idx val="2"/>
          <c:order val="2"/>
          <c:tx>
            <c:strRef>
              <c:f>'[CWON2021 Country Tool - Full Dataset for CFR - ES-2sept2023.xlsx]Sheet2'!$B$22</c:f>
              <c:strCache>
                <c:ptCount val="1"/>
                <c:pt idx="0">
                  <c:v>Cropland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'[CWON2021 Country Tool - Full Dataset for CFR - ES-2sept2023.xlsx]Sheet2'!$C$19:$J$19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'[CWON2021 Country Tool - Full Dataset for CFR - ES-2sept2023.xlsx]Sheet2'!$C$22:$J$22</c:f>
              <c:numCache>
                <c:formatCode>General</c:formatCode>
                <c:ptCount val="8"/>
                <c:pt idx="0">
                  <c:v>0</c:v>
                </c:pt>
                <c:pt idx="1">
                  <c:v>872.78222181295882</c:v>
                </c:pt>
                <c:pt idx="2">
                  <c:v>441.41500585790374</c:v>
                </c:pt>
                <c:pt idx="3">
                  <c:v>243.20897598868157</c:v>
                </c:pt>
                <c:pt idx="4">
                  <c:v>166.86248120669032</c:v>
                </c:pt>
                <c:pt idx="5">
                  <c:v>126.04360925775148</c:v>
                </c:pt>
                <c:pt idx="6">
                  <c:v>94.212243335656666</c:v>
                </c:pt>
                <c:pt idx="7">
                  <c:v>468.94461060546189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98-43A8-9444-EE7189364749}"/>
            </c:ext>
          </c:extLst>
        </c:ser>
        <c:ser>
          <c:idx val="3"/>
          <c:order val="3"/>
          <c:tx>
            <c:strRef>
              <c:f>'[CWON2021 Country Tool - Full Dataset for CFR - ES-2sept2023.xlsx]Sheet2'!$B$23</c:f>
              <c:strCache>
                <c:ptCount val="1"/>
                <c:pt idx="0">
                  <c:v>Pastureland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'[CWON2021 Country Tool - Full Dataset for CFR - ES-2sept2023.xlsx]Sheet2'!$C$19:$J$19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'[CWON2021 Country Tool - Full Dataset for CFR - ES-2sept2023.xlsx]Sheet2'!$C$23:$J$23</c:f>
              <c:numCache>
                <c:formatCode>General</c:formatCode>
                <c:ptCount val="8"/>
                <c:pt idx="0">
                  <c:v>0</c:v>
                </c:pt>
                <c:pt idx="1">
                  <c:v>1926.6064739588328</c:v>
                </c:pt>
                <c:pt idx="2">
                  <c:v>1654.2574459757086</c:v>
                </c:pt>
                <c:pt idx="3">
                  <c:v>1779.2827025262113</c:v>
                </c:pt>
                <c:pt idx="4">
                  <c:v>1803.2423459285669</c:v>
                </c:pt>
                <c:pt idx="5">
                  <c:v>1868.2899131978347</c:v>
                </c:pt>
                <c:pt idx="6">
                  <c:v>1965.5665517070954</c:v>
                </c:pt>
                <c:pt idx="7">
                  <c:v>2117.9855153805147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98-43A8-9444-EE7189364749}"/>
            </c:ext>
          </c:extLst>
        </c:ser>
        <c:ser>
          <c:idx val="4"/>
          <c:order val="4"/>
          <c:tx>
            <c:strRef>
              <c:f>'[CWON2021 Country Tool - Full Dataset for CFR - ES-2sept2023.xlsx]Sheet2'!$B$24</c:f>
              <c:strCache>
                <c:ptCount val="1"/>
                <c:pt idx="0">
                  <c:v>Oil</c:v>
                </c:pt>
              </c:strCache>
            </c:strRef>
          </c:tx>
          <c:spPr>
            <a:pattFill prst="pct75">
              <a:fgClr>
                <a:srgbClr val="0051F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'[CWON2021 Country Tool - Full Dataset for CFR - ES-2sept2023.xlsx]Sheet2'!$C$19:$J$19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'[CWON2021 Country Tool - Full Dataset for CFR - ES-2sept2023.xlsx]Sheet2'!$C$24:$J$24</c:f>
              <c:numCache>
                <c:formatCode>General</c:formatCode>
                <c:ptCount val="8"/>
                <c:pt idx="0">
                  <c:v>0</c:v>
                </c:pt>
                <c:pt idx="1">
                  <c:v>20677.677657523891</c:v>
                </c:pt>
                <c:pt idx="2">
                  <c:v>14764.491986963418</c:v>
                </c:pt>
                <c:pt idx="3">
                  <c:v>11805.742584794411</c:v>
                </c:pt>
                <c:pt idx="4">
                  <c:v>8009.8254649829187</c:v>
                </c:pt>
                <c:pt idx="5">
                  <c:v>3349.7699185841598</c:v>
                </c:pt>
                <c:pt idx="6">
                  <c:v>3829.6472145304606</c:v>
                </c:pt>
                <c:pt idx="7">
                  <c:v>4012.9220340702745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98-43A8-9444-EE7189364749}"/>
            </c:ext>
          </c:extLst>
        </c:ser>
        <c:ser>
          <c:idx val="5"/>
          <c:order val="5"/>
          <c:tx>
            <c:strRef>
              <c:f>'[CWON2021 Country Tool - Full Dataset for CFR - ES-2sept2023.xlsx]Sheet2'!$B$25</c:f>
              <c:strCache>
                <c:ptCount val="1"/>
                <c:pt idx="0">
                  <c:v>Metals and minerals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'[CWON2021 Country Tool - Full Dataset for CFR - ES-2sept2023.xlsx]Sheet2'!$C$19:$J$19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'[CWON2021 Country Tool - Full Dataset for CFR - ES-2sept2023.xlsx]Sheet2'!$C$25:$J$25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1.9684617163100497</c:v>
                </c:pt>
                <c:pt idx="3">
                  <c:v>2.0415747113530687</c:v>
                </c:pt>
                <c:pt idx="4">
                  <c:v>1.8938611892652129</c:v>
                </c:pt>
                <c:pt idx="5">
                  <c:v>1.9549409676845304</c:v>
                </c:pt>
                <c:pt idx="6">
                  <c:v>1.9048368352213179</c:v>
                </c:pt>
                <c:pt idx="7">
                  <c:v>1.6593377716226336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98-43A8-9444-EE7189364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5962959"/>
        <c:axId val="1125940399"/>
      </c:barChart>
      <c:catAx>
        <c:axId val="1125962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940399"/>
        <c:crosses val="autoZero"/>
        <c:auto val="1"/>
        <c:lblAlgn val="ctr"/>
        <c:lblOffset val="100"/>
        <c:noMultiLvlLbl val="0"/>
      </c:catAx>
      <c:valAx>
        <c:axId val="1125940399"/>
        <c:scaling>
          <c:orientation val="minMax"/>
          <c:max val="2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USD per capita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962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714496955486197"/>
          <c:y val="5.045789428311858E-2"/>
          <c:w val="0.24534470691163604"/>
          <c:h val="0.44078836361278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Source: AfDB Statistics</a:t>
            </a:r>
          </a:p>
        </c:rich>
      </c:tx>
      <c:layout>
        <c:manualLayout>
          <c:xMode val="edge"/>
          <c:yMode val="edge"/>
          <c:x val="0.81314624133521751"/>
          <c:y val="0.9391876027236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050200950654592E-2"/>
          <c:y val="8.63113943282489E-2"/>
          <c:w val="0.83952825786112695"/>
          <c:h val="0.74326372531338181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'Figure 2.5'!$B$26</c:f>
              <c:strCache>
                <c:ptCount val="1"/>
                <c:pt idx="0">
                  <c:v>Agriculture, forestry and fishing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 2.5'!$D$24:$O$24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2022(e)</c:v>
                </c:pt>
              </c:strCache>
            </c:strRef>
          </c:cat>
          <c:val>
            <c:numRef>
              <c:f>'Figure 2.5'!$D$26:$O$26</c:f>
              <c:numCache>
                <c:formatCode>_-* #,##0.0\ _€_-;\-* #,##0.0\ _€_-;_-* "-"??\ _€_-;_-@_-</c:formatCode>
                <c:ptCount val="11"/>
                <c:pt idx="0">
                  <c:v>-2.3061527845408833</c:v>
                </c:pt>
                <c:pt idx="1">
                  <c:v>2.3519398347640998</c:v>
                </c:pt>
                <c:pt idx="2">
                  <c:v>1.7211200851651185</c:v>
                </c:pt>
                <c:pt idx="3">
                  <c:v>-0.36349423911670004</c:v>
                </c:pt>
                <c:pt idx="4">
                  <c:v>-0.46698082787720829</c:v>
                </c:pt>
                <c:pt idx="5">
                  <c:v>-0.84960402000012758</c:v>
                </c:pt>
                <c:pt idx="6">
                  <c:v>-0.29034587988188787</c:v>
                </c:pt>
                <c:pt idx="7">
                  <c:v>1.1720477843845887</c:v>
                </c:pt>
                <c:pt idx="8">
                  <c:v>-0.17597565777229451</c:v>
                </c:pt>
                <c:pt idx="9">
                  <c:v>-7.3208406433935586E-2</c:v>
                </c:pt>
                <c:pt idx="1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3-4B93-9FA3-6971DFB0DD09}"/>
            </c:ext>
          </c:extLst>
        </c:ser>
        <c:ser>
          <c:idx val="2"/>
          <c:order val="2"/>
          <c:tx>
            <c:strRef>
              <c:f>'Figure 2.5'!$B$28</c:f>
              <c:strCache>
                <c:ptCount val="1"/>
                <c:pt idx="0">
                  <c:v>Mining and quarrying and electricity, oil, gas &amp; water</c:v>
                </c:pt>
              </c:strCache>
            </c:strRef>
          </c:tx>
          <c:spPr>
            <a:pattFill prst="pct25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'Figure 2.5'!$D$24:$O$24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2022(e)</c:v>
                </c:pt>
              </c:strCache>
            </c:strRef>
          </c:cat>
          <c:val>
            <c:numRef>
              <c:f>'Figure 2.5'!$D$28:$O$28</c:f>
              <c:numCache>
                <c:formatCode>_-* #,##0.0\ _€_-;\-* #,##0.0\ _€_-;_-* "-"??\ _€_-;_-@_-</c:formatCode>
                <c:ptCount val="11"/>
                <c:pt idx="0">
                  <c:v>-27.99638984540492</c:v>
                </c:pt>
                <c:pt idx="1">
                  <c:v>9.5078181136122488</c:v>
                </c:pt>
                <c:pt idx="2">
                  <c:v>1.060272402584215</c:v>
                </c:pt>
                <c:pt idx="3">
                  <c:v>-3.0983987845446719</c:v>
                </c:pt>
                <c:pt idx="4">
                  <c:v>-5.4161373217146753</c:v>
                </c:pt>
                <c:pt idx="5">
                  <c:v>1.8801695172277508</c:v>
                </c:pt>
                <c:pt idx="6">
                  <c:v>4.1236111935570809</c:v>
                </c:pt>
                <c:pt idx="7">
                  <c:v>-2.1255845655486194</c:v>
                </c:pt>
                <c:pt idx="8">
                  <c:v>-3.5</c:v>
                </c:pt>
                <c:pt idx="9">
                  <c:v>-0.78112806605832996</c:v>
                </c:pt>
                <c:pt idx="1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3-4B93-9FA3-6971DFB0DD09}"/>
            </c:ext>
          </c:extLst>
        </c:ser>
        <c:ser>
          <c:idx val="3"/>
          <c:order val="3"/>
          <c:tx>
            <c:strRef>
              <c:f>'Figure 2.5'!$B$29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'Figure 2.5'!$D$24:$O$24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2022(e)</c:v>
                </c:pt>
              </c:strCache>
            </c:strRef>
          </c:cat>
          <c:val>
            <c:numRef>
              <c:f>'Figure 2.5'!$D$29:$O$29</c:f>
              <c:numCache>
                <c:formatCode>_-* #,##0.0\ _€_-;\-* #,##0.0\ _€_-;_-* "-"??\ _€_-;_-@_-</c:formatCode>
                <c:ptCount val="11"/>
                <c:pt idx="0">
                  <c:v>-1.4422501446187486</c:v>
                </c:pt>
                <c:pt idx="1">
                  <c:v>0.20995292959825573</c:v>
                </c:pt>
                <c:pt idx="2">
                  <c:v>0.12564956596103066</c:v>
                </c:pt>
                <c:pt idx="3">
                  <c:v>0.52584740700569066</c:v>
                </c:pt>
                <c:pt idx="4">
                  <c:v>-8.4294294874241379E-2</c:v>
                </c:pt>
                <c:pt idx="5">
                  <c:v>0.28774223110909353</c:v>
                </c:pt>
                <c:pt idx="6">
                  <c:v>-0.43859484271652671</c:v>
                </c:pt>
                <c:pt idx="7">
                  <c:v>8.3039572516082599E-2</c:v>
                </c:pt>
                <c:pt idx="8">
                  <c:v>5.6539400305512313E-2</c:v>
                </c:pt>
                <c:pt idx="9">
                  <c:v>-3.7956221611883015E-2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E3-4B93-9FA3-6971DFB0DD09}"/>
            </c:ext>
          </c:extLst>
        </c:ser>
        <c:ser>
          <c:idx val="4"/>
          <c:order val="4"/>
          <c:tx>
            <c:strRef>
              <c:f>'Figure 2.5'!$B$30</c:f>
              <c:strCache>
                <c:ptCount val="1"/>
                <c:pt idx="0">
                  <c:v>Construction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'Figure 2.5'!$D$24:$O$24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2022(e)</c:v>
                </c:pt>
              </c:strCache>
            </c:strRef>
          </c:cat>
          <c:val>
            <c:numRef>
              <c:f>'Figure 2.5'!$D$30:$O$30</c:f>
              <c:numCache>
                <c:formatCode>_-* #,##0.0\ _€_-;\-* #,##0.0\ _€_-;_-* "-"??\ _€_-;_-@_-</c:formatCode>
                <c:ptCount val="11"/>
                <c:pt idx="0">
                  <c:v>-2.3150538280878035</c:v>
                </c:pt>
                <c:pt idx="1">
                  <c:v>4.2264326560506182</c:v>
                </c:pt>
                <c:pt idx="2">
                  <c:v>0.32156022145324586</c:v>
                </c:pt>
                <c:pt idx="3">
                  <c:v>-0.24193546670289526</c:v>
                </c:pt>
                <c:pt idx="4">
                  <c:v>-0.61791943727519671</c:v>
                </c:pt>
                <c:pt idx="5">
                  <c:v>-0.64356634170868954</c:v>
                </c:pt>
                <c:pt idx="6">
                  <c:v>-0.89012236596996752</c:v>
                </c:pt>
                <c:pt idx="7">
                  <c:v>-0.26156523011240351</c:v>
                </c:pt>
                <c:pt idx="8">
                  <c:v>-0.55445547735191114</c:v>
                </c:pt>
                <c:pt idx="9">
                  <c:v>0.18903331031448528</c:v>
                </c:pt>
                <c:pt idx="1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E3-4B93-9FA3-6971DFB0DD09}"/>
            </c:ext>
          </c:extLst>
        </c:ser>
        <c:ser>
          <c:idx val="5"/>
          <c:order val="5"/>
          <c:tx>
            <c:strRef>
              <c:f>'Figure 2.5'!$B$31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'Figure 2.5'!$D$24:$O$24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2022(e)</c:v>
                </c:pt>
              </c:strCache>
            </c:strRef>
          </c:cat>
          <c:val>
            <c:numRef>
              <c:f>'Figure 2.5'!$D$31:$O$31</c:f>
              <c:numCache>
                <c:formatCode>0.0</c:formatCode>
                <c:ptCount val="11"/>
                <c:pt idx="0">
                  <c:v>-17.526028017304263</c:v>
                </c:pt>
                <c:pt idx="1">
                  <c:v>12.819041421779842</c:v>
                </c:pt>
                <c:pt idx="2">
                  <c:v>-0.12860227516360867</c:v>
                </c:pt>
                <c:pt idx="3">
                  <c:v>2.8779810833698858</c:v>
                </c:pt>
                <c:pt idx="4">
                  <c:v>-6.6146681183475309</c:v>
                </c:pt>
                <c:pt idx="5">
                  <c:v>-6.4747413866132915</c:v>
                </c:pt>
                <c:pt idx="6">
                  <c:v>-4.4045481049916022</c:v>
                </c:pt>
                <c:pt idx="7">
                  <c:v>2.0117048720765425</c:v>
                </c:pt>
                <c:pt idx="8">
                  <c:v>0.6</c:v>
                </c:pt>
                <c:pt idx="9">
                  <c:v>0.90325938378957416</c:v>
                </c:pt>
                <c:pt idx="1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E3-4B93-9FA3-6971DFB0D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6665856"/>
        <c:axId val="1036358960"/>
      </c:barChart>
      <c:lineChart>
        <c:grouping val="standard"/>
        <c:varyColors val="0"/>
        <c:ser>
          <c:idx val="0"/>
          <c:order val="0"/>
          <c:tx>
            <c:strRef>
              <c:f>'Figure 2.5'!$B$25</c:f>
              <c:strCache>
                <c:ptCount val="1"/>
                <c:pt idx="0">
                  <c:v>Real GDP Growth (RHS scale)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'Figure 2.5'!$D$24:$O$24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2022(e)</c:v>
                </c:pt>
              </c:strCache>
            </c:strRef>
          </c:cat>
          <c:val>
            <c:numRef>
              <c:f>'Figure 2.5'!$D$25:$O$25</c:f>
              <c:numCache>
                <c:formatCode>0.0</c:formatCode>
                <c:ptCount val="11"/>
                <c:pt idx="0">
                  <c:v>-51.58587461995662</c:v>
                </c:pt>
                <c:pt idx="1">
                  <c:v>29.115184955805063</c:v>
                </c:pt>
                <c:pt idx="2">
                  <c:v>3.1000000000000005</c:v>
                </c:pt>
                <c:pt idx="3">
                  <c:v>-0.29999999998869054</c:v>
                </c:pt>
                <c:pt idx="4">
                  <c:v>-13.200000000088853</c:v>
                </c:pt>
                <c:pt idx="5">
                  <c:v>-5.7999999999852641</c:v>
                </c:pt>
                <c:pt idx="6">
                  <c:v>-1.900000000002904</c:v>
                </c:pt>
                <c:pt idx="7">
                  <c:v>12.9</c:v>
                </c:pt>
                <c:pt idx="8">
                  <c:v>-4.9000000000000004</c:v>
                </c:pt>
                <c:pt idx="9">
                  <c:v>-2.9</c:v>
                </c:pt>
                <c:pt idx="10">
                  <c:v>-0.4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EE3-4B93-9FA3-6971DFB0D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177776"/>
        <c:axId val="919892544"/>
      </c:lineChart>
      <c:catAx>
        <c:axId val="9166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36358960"/>
        <c:crosses val="autoZero"/>
        <c:auto val="1"/>
        <c:lblAlgn val="ctr"/>
        <c:lblOffset val="100"/>
        <c:noMultiLvlLbl val="0"/>
      </c:catAx>
      <c:valAx>
        <c:axId val="103635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6665856"/>
        <c:crosses val="autoZero"/>
        <c:crossBetween val="between"/>
      </c:valAx>
      <c:valAx>
        <c:axId val="91989254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35177776"/>
        <c:crosses val="max"/>
        <c:crossBetween val="between"/>
      </c:valAx>
      <c:catAx>
        <c:axId val="1035177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9892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9739865986387772E-2"/>
          <c:y val="0.85395136182871811"/>
          <c:w val="0.97926949331000523"/>
          <c:h val="0.14469282113781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9E1A7-23AC-44E1-B09E-72B97D2CD2A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A1C54-7797-4528-AA34-BB935E6BD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1C54-7797-4528-AA34-BB935E6BD8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7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1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1C54-7797-4528-AA34-BB935E6BD8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1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1C54-7797-4528-AA34-BB935E6BD8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1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1C54-7797-4528-AA34-BB935E6BD8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4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1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1C54-7797-4528-AA34-BB935E6BD8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2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1C54-7797-4528-AA34-BB935E6BD8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3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A1C54-7797-4528-AA34-BB935E6BD8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3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57F24-7540-0C48-9EB1-833FB32EE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E0FBFC-84C9-5F4B-B474-02C045D7C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153A66-3207-DF40-B2D2-B9270173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69EB07-76E1-E542-B2EE-FCBC4C3F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63A103-0C72-5542-81DE-D3AF07F6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36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FAB0D-9447-4643-B25C-47BFF376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F1FC47-D007-DF46-A33C-DF5EB4BB9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D295EC-E1D0-814A-99D5-F503DA78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899E3A-E2DA-F540-8111-03EF0858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3A158A-C85C-634B-9751-44F60252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47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2A5A2D-95B0-324B-9F10-B4376E65C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97D126-3573-2944-8DAE-1FA10CE94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C31D0F-114F-9D4A-BC59-CECEE9F0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FC8EE4-DD99-714A-B4E4-F8CF4C65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B1934E-A23F-F846-9B05-F590588E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22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A60AB-EE49-1D43-9941-1B3434BF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35C37D-DAB0-CD44-B0CB-51599CCC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9C8523-63FB-B64B-B0B9-26C55DD6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50F220-C9F8-FC49-8B97-8913715D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464F5-43ED-7442-89C2-3B6409C7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83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11393-5788-0E47-87A3-817867D2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5DA3F4-200C-DE44-98B8-14068FC5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91F97B-86BB-AF4E-B5CD-4DA96E56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881309-F844-234D-B567-C1D76C55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977293-C060-6045-B3AF-B401F46D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12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AD131-5DE9-EE49-9770-3234311B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26F498-1DA2-6943-882C-B371370B0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86A83C-EA0D-7246-AD95-D2DC58F37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16D02A-EA2A-F245-8DE9-48DC486B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343014-243F-AF4A-9C56-833B00F7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16F83A-53ED-9C43-A892-5E5D4B52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50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5328A4-E7F1-5440-9465-691E252D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DC5049-2865-3341-87F6-1FBA04782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A25414-4F14-784A-AE35-9B69E3EC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50F3CE-C8AA-F946-AC2E-647D4F456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B78E80-6E04-0248-A911-1C979D5AD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F8E8CA-181E-4C4C-988E-84F6FFC4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9B62A0-CDA5-C14D-BE96-CC41039A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3A29F7-B5A6-714D-8A88-D1B593BE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75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2A925-13F1-B642-8D51-825D6460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C8DC85-FB92-6340-8484-97EB827E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D29BF1-00A6-6841-B03E-29419F9C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552948-D2C4-9340-BD1A-0AFC5A3B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6E6961-7515-D24F-ADD7-6AF86B40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42860D-8DBE-3F44-8EDD-B74B1F46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73BBDA-6803-A845-937A-10902C8C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7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FEDE79-3E9A-A147-AFFC-8340FD32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ACB8A0-4A45-BE4C-9D40-115672248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D81078-4716-FB44-880B-1C756B188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14F370-7FEF-284F-8B96-6805160A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7516D9-405A-A04D-8328-9341A344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100DE0-1DEA-3D40-A795-6665AED5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65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8A426-4AFE-2943-AEC8-8616D43C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90ECE8-F113-AF44-9AE5-62A1348BD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B9B583-C9FE-2044-B7CF-4431AF760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A86AE4-39FB-7F4E-9277-52210390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92345B-23A6-924A-A434-D8E8686B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C29737-A64E-1148-8AF5-C0D14E88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4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C7AF71-D36F-BA4E-8BF7-C3062D9A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305572-040E-7D4E-9E00-FDCCCCE40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7A8122-4FE3-354A-92B7-B3EE795F7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D1700-C42A-4140-89F2-3FDD0354284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C8459-09CD-1B4F-A07D-3B706CBCE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0A07CA-9937-5C49-8CF2-88599EA5A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852A-311F-BD46-9144-D423847130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13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" name="Connecteur droit 12">
            <a:extLst>
              <a:ext uri="{FF2B5EF4-FFF2-40B4-BE49-F238E27FC236}">
                <a16:creationId xmlns:a16="http://schemas.microsoft.com/office/drawing/2014/main" id="{169EDED2-8F21-0648-EF90-5124605446AD}"/>
              </a:ext>
            </a:extLst>
          </p:cNvPr>
          <p:cNvCxnSpPr/>
          <p:nvPr/>
        </p:nvCxnSpPr>
        <p:spPr>
          <a:xfrm>
            <a:off x="6566089" y="3704166"/>
            <a:ext cx="47716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1A6C8C-B401-6FB0-F511-46BFC61AEAF2}"/>
              </a:ext>
            </a:extLst>
          </p:cNvPr>
          <p:cNvSpPr txBox="1"/>
          <p:nvPr/>
        </p:nvSpPr>
        <p:spPr>
          <a:xfrm>
            <a:off x="889348" y="1488175"/>
            <a:ext cx="109477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spc="-100" dirty="0">
                <a:latin typeface="Helvetica Neue"/>
                <a:ea typeface="Yu Gothic Light" panose="020B0300000000000000" pitchFamily="34" charset="-128"/>
                <a:cs typeface="Arial" panose="020B0604020202020204" pitchFamily="34" charset="0"/>
              </a:rPr>
              <a:t>South Sudan National Economic Conference</a:t>
            </a:r>
          </a:p>
          <a:p>
            <a:pPr algn="ctr">
              <a:defRPr/>
            </a:pPr>
            <a:endParaRPr lang="en-GB" spc="-100" dirty="0">
              <a:latin typeface="Helvetica Neue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en-GB" spc="-100" dirty="0">
              <a:latin typeface="Helvetica Neue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en-GB" spc="-100" dirty="0">
              <a:latin typeface="Helvetica Neue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3000" b="1" i="1" spc="-100" dirty="0">
                <a:latin typeface="Helvetica Neue"/>
                <a:ea typeface="Yu Gothic Light" panose="020B0300000000000000" pitchFamily="34" charset="-128"/>
                <a:cs typeface="Arial" panose="020B0604020202020204" pitchFamily="34" charset="0"/>
              </a:rPr>
              <a:t>Using Oil Revenues to Diversify and Stabilize the Economy</a:t>
            </a:r>
            <a:endParaRPr lang="en-GB" sz="3000" i="1" spc="-100" dirty="0">
              <a:latin typeface="Helvetica Neue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en-GB" sz="1800" spc="-100" dirty="0">
              <a:latin typeface="Corbel" panose="020B0503020204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6133DBDE-05E9-F67E-393E-C132CCE6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58" y="5336090"/>
            <a:ext cx="3611720" cy="11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4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plein air, bâtiment, brouillard, ciel&#10;&#10;Description générée automatiquement">
            <a:extLst>
              <a:ext uri="{FF2B5EF4-FFF2-40B4-BE49-F238E27FC236}">
                <a16:creationId xmlns:a16="http://schemas.microsoft.com/office/drawing/2014/main" id="{1851CC59-725D-C802-819B-A4D0186582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53"/>
            <a:ext cx="12252960" cy="6892290"/>
          </a:xfrm>
          <a:prstGeom prst="rect">
            <a:avLst/>
          </a:prstGeom>
        </p:spPr>
      </p:pic>
      <p:pic>
        <p:nvPicPr>
          <p:cNvPr id="28" name="Image 27" descr="Une image contenant Caractère coloré, cercle, Graphique, capture d’écran&#10;&#10;Description générée automatiquement">
            <a:extLst>
              <a:ext uri="{FF2B5EF4-FFF2-40B4-BE49-F238E27FC236}">
                <a16:creationId xmlns:a16="http://schemas.microsoft.com/office/drawing/2014/main" id="{9EE7D4FA-370A-5398-FBE1-17E16ECD37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578" y="2098168"/>
            <a:ext cx="3068320" cy="3043968"/>
          </a:xfrm>
          <a:prstGeom prst="rect">
            <a:avLst/>
          </a:prstGeom>
        </p:spPr>
      </p:pic>
      <p:pic>
        <p:nvPicPr>
          <p:cNvPr id="30" name="Image 29" descr="Une image contenant symbole, clipart, Graphique, blanc&#10;&#10;Description générée automatiquement">
            <a:extLst>
              <a:ext uri="{FF2B5EF4-FFF2-40B4-BE49-F238E27FC236}">
                <a16:creationId xmlns:a16="http://schemas.microsoft.com/office/drawing/2014/main" id="{6733E88F-6447-BFEA-EB0C-3D60D5CCD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787" y="4087200"/>
            <a:ext cx="478585" cy="638965"/>
          </a:xfrm>
          <a:prstGeom prst="rect">
            <a:avLst/>
          </a:prstGeom>
        </p:spPr>
      </p:pic>
      <p:pic>
        <p:nvPicPr>
          <p:cNvPr id="32" name="Image 31" descr="Une image contenant Police, Graphique, symbole, cercle&#10;&#10;Description générée automatiquement">
            <a:extLst>
              <a:ext uri="{FF2B5EF4-FFF2-40B4-BE49-F238E27FC236}">
                <a16:creationId xmlns:a16="http://schemas.microsoft.com/office/drawing/2014/main" id="{4D572A10-AFFC-336E-3502-1948541DDA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551" y="2921076"/>
            <a:ext cx="648559" cy="599946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E7592D75-5DAF-BBDC-81CE-FBFDF259DD86}"/>
              </a:ext>
            </a:extLst>
          </p:cNvPr>
          <p:cNvSpPr txBox="1"/>
          <p:nvPr/>
        </p:nvSpPr>
        <p:spPr>
          <a:xfrm>
            <a:off x="0" y="361912"/>
            <a:ext cx="122529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835996A-5996-E8AC-54D7-7F13C20B486B}"/>
              </a:ext>
            </a:extLst>
          </p:cNvPr>
          <p:cNvCxnSpPr/>
          <p:nvPr/>
        </p:nvCxnSpPr>
        <p:spPr>
          <a:xfrm>
            <a:off x="5072988" y="1232016"/>
            <a:ext cx="210967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12">
            <a:extLst>
              <a:ext uri="{FF2B5EF4-FFF2-40B4-BE49-F238E27FC236}">
                <a16:creationId xmlns:a16="http://schemas.microsoft.com/office/drawing/2014/main" id="{DD141B36-355D-103A-5CEA-9CC872C96998}"/>
              </a:ext>
            </a:extLst>
          </p:cNvPr>
          <p:cNvSpPr txBox="1"/>
          <p:nvPr/>
        </p:nvSpPr>
        <p:spPr>
          <a:xfrm>
            <a:off x="7049839" y="4591349"/>
            <a:ext cx="39351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25106">
              <a:defRPr/>
            </a:pPr>
            <a:r>
              <a:rPr lang="en-US" sz="2000" b="1" dirty="0">
                <a:solidFill>
                  <a:srgbClr val="FFB300"/>
                </a:solidFill>
                <a:latin typeface="Helvetica Neue" panose="02000503000000020004"/>
                <a:cs typeface="Arial" panose="020B0604020202020204" pitchFamily="34" charset="0"/>
              </a:rPr>
              <a:t>4</a:t>
            </a:r>
          </a:p>
          <a:p>
            <a:pPr defTabSz="1125106">
              <a:defRPr/>
            </a:pPr>
            <a:r>
              <a:rPr lang="en-US" sz="2400" b="1" dirty="0">
                <a:solidFill>
                  <a:schemeClr val="bg1"/>
                </a:solidFill>
                <a:latin typeface="Helvetica Neue" panose="02000503000000020004"/>
                <a:cs typeface="Arial" panose="020B0604020202020204" pitchFamily="34" charset="0"/>
              </a:rPr>
              <a:t>Getting there from here</a:t>
            </a:r>
          </a:p>
        </p:txBody>
      </p:sp>
      <p:pic>
        <p:nvPicPr>
          <p:cNvPr id="5" name="Image 40" descr="Une image contenant symbole, Graphique, Police, clipart&#10;&#10;Description générée automatiquement">
            <a:extLst>
              <a:ext uri="{FF2B5EF4-FFF2-40B4-BE49-F238E27FC236}">
                <a16:creationId xmlns:a16="http://schemas.microsoft.com/office/drawing/2014/main" id="{01B8A440-50F1-6D15-0469-CEC7BA21BF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245" y="3113305"/>
            <a:ext cx="595993" cy="595993"/>
          </a:xfrm>
          <a:prstGeom prst="rect">
            <a:avLst/>
          </a:prstGeom>
        </p:spPr>
      </p:pic>
      <p:pic>
        <p:nvPicPr>
          <p:cNvPr id="6" name="Image 38" descr="Une image contenant symbole, Graphique, logo, Police&#10;&#10;Description générée automatiquement">
            <a:extLst>
              <a:ext uri="{FF2B5EF4-FFF2-40B4-BE49-F238E27FC236}">
                <a16:creationId xmlns:a16="http://schemas.microsoft.com/office/drawing/2014/main" id="{FC38094E-7B74-A762-86FD-DF6DB5D39C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50" y="4168944"/>
            <a:ext cx="557221" cy="5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4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Une image contenant art, Graphique, conception, dessin humoristique&#10;&#10;Description générée automatiquement">
            <a:extLst>
              <a:ext uri="{FF2B5EF4-FFF2-40B4-BE49-F238E27FC236}">
                <a16:creationId xmlns:a16="http://schemas.microsoft.com/office/drawing/2014/main" id="{10E72CAC-9463-219F-096A-011BB8B393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21" y="1358122"/>
            <a:ext cx="4828023" cy="492437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E60ABFE-F056-0445-B1BD-1E91BADF36F0}"/>
              </a:ext>
            </a:extLst>
          </p:cNvPr>
          <p:cNvSpPr txBox="1"/>
          <p:nvPr/>
        </p:nvSpPr>
        <p:spPr>
          <a:xfrm>
            <a:off x="4671852" y="1281066"/>
            <a:ext cx="73030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23A"/>
              </a:buClr>
              <a:defRPr/>
            </a:pPr>
            <a:r>
              <a:rPr lang="en-US" sz="1700" b="1" dirty="0">
                <a:solidFill>
                  <a:srgbClr val="01C4B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Peace and stability: accelerate implementation of Peace Agreement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D9CD682-CE15-BD49-8D6F-8B8FF02F32BB}"/>
              </a:ext>
            </a:extLst>
          </p:cNvPr>
          <p:cNvSpPr txBox="1"/>
          <p:nvPr/>
        </p:nvSpPr>
        <p:spPr>
          <a:xfrm>
            <a:off x="7449952" y="3262044"/>
            <a:ext cx="46134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23A"/>
              </a:buClr>
              <a:defRPr/>
            </a:pPr>
            <a:r>
              <a:rPr lang="en-US" sz="1700" b="1" dirty="0">
                <a:solidFill>
                  <a:srgbClr val="BF852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competitiveness e.g., infrastructure, human capital—relevant and demand driven skills…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DE38940-7213-B646-9BF6-454D581938D6}"/>
              </a:ext>
            </a:extLst>
          </p:cNvPr>
          <p:cNvSpPr txBox="1"/>
          <p:nvPr/>
        </p:nvSpPr>
        <p:spPr>
          <a:xfrm>
            <a:off x="5883798" y="1616807"/>
            <a:ext cx="630820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23A"/>
              </a:buClr>
              <a:defRPr/>
            </a:pPr>
            <a:r>
              <a:rPr lang="en-US" sz="1700" b="1" dirty="0">
                <a:solidFill>
                  <a:srgbClr val="17825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Strengthen transparency: oil revenue account (Petroleum Act 2012), disclosure of Govt revenues and debt, EITI, corruption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DAE56FF-73EB-7B45-A81B-6D2C811B2F81}"/>
              </a:ext>
            </a:extLst>
          </p:cNvPr>
          <p:cNvSpPr txBox="1"/>
          <p:nvPr/>
        </p:nvSpPr>
        <p:spPr>
          <a:xfrm>
            <a:off x="7821744" y="4274627"/>
            <a:ext cx="42709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23A"/>
              </a:buClr>
              <a:defRPr/>
            </a:pPr>
            <a:r>
              <a:rPr lang="en-US" sz="1700" b="1" dirty="0">
                <a:solidFill>
                  <a:srgbClr val="B0522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Private investment and finance: disclose transactions, identify opportunities, share successful models…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AB7D4F3B-6132-0B4C-A61D-94E4D96A9026}"/>
              </a:ext>
            </a:extLst>
          </p:cNvPr>
          <p:cNvSpPr txBox="1"/>
          <p:nvPr/>
        </p:nvSpPr>
        <p:spPr>
          <a:xfrm>
            <a:off x="7821743" y="5425734"/>
            <a:ext cx="426016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5497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Advancing regional integration – finalize pending EAC protocols (Customs Management, movement of labor and capital…0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DD275BFE-93DE-B24C-9BC2-CCEB325B692C}"/>
              </a:ext>
            </a:extLst>
          </p:cNvPr>
          <p:cNvSpPr txBox="1"/>
          <p:nvPr/>
        </p:nvSpPr>
        <p:spPr>
          <a:xfrm>
            <a:off x="6815588" y="2357421"/>
            <a:ext cx="520111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1F81A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an economic diversification strategy – oil for inclusive development; enablers including macro stability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2C0B8D3-AA7C-BCE3-6AB7-84CB9DEA88E2}"/>
              </a:ext>
            </a:extLst>
          </p:cNvPr>
          <p:cNvSpPr txBox="1"/>
          <p:nvPr/>
        </p:nvSpPr>
        <p:spPr>
          <a:xfrm>
            <a:off x="4328651" y="1560337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FCFCF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1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6B95DDE-7F72-5557-E9B8-15BC134A227D}"/>
              </a:ext>
            </a:extLst>
          </p:cNvPr>
          <p:cNvSpPr txBox="1"/>
          <p:nvPr/>
        </p:nvSpPr>
        <p:spPr>
          <a:xfrm>
            <a:off x="5422724" y="181777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FCFCF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ED4F09D-7A2F-9B87-F3C3-F3A0A1400200}"/>
              </a:ext>
            </a:extLst>
          </p:cNvPr>
          <p:cNvSpPr txBox="1"/>
          <p:nvPr/>
        </p:nvSpPr>
        <p:spPr>
          <a:xfrm>
            <a:off x="6308202" y="242340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FCFCF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26C18BD-473E-B9F6-1AF3-C7C140F1AB92}"/>
              </a:ext>
            </a:extLst>
          </p:cNvPr>
          <p:cNvSpPr txBox="1"/>
          <p:nvPr/>
        </p:nvSpPr>
        <p:spPr>
          <a:xfrm>
            <a:off x="6913369" y="3313451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FCFCF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DBAF5D9-6B7F-C1C2-F236-60DA05E1A667}"/>
              </a:ext>
            </a:extLst>
          </p:cNvPr>
          <p:cNvSpPr txBox="1"/>
          <p:nvPr/>
        </p:nvSpPr>
        <p:spPr>
          <a:xfrm>
            <a:off x="7264645" y="438186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FCFCF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527EF99-C2AF-0B55-BEEE-6B0E72F20835}"/>
              </a:ext>
            </a:extLst>
          </p:cNvPr>
          <p:cNvSpPr txBox="1"/>
          <p:nvPr/>
        </p:nvSpPr>
        <p:spPr>
          <a:xfrm>
            <a:off x="7229854" y="5475632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FCFCF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6</a:t>
            </a:r>
          </a:p>
        </p:txBody>
      </p:sp>
      <p:pic>
        <p:nvPicPr>
          <p:cNvPr id="38" name="Image 37" descr="Une image contenant carte, noir et blanc, silhouette&#10;&#10;Description générée automatiquement">
            <a:extLst>
              <a:ext uri="{FF2B5EF4-FFF2-40B4-BE49-F238E27FC236}">
                <a16:creationId xmlns:a16="http://schemas.microsoft.com/office/drawing/2014/main" id="{1CA640E2-9B96-76E0-F279-A788208152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58" y="2340996"/>
            <a:ext cx="2552761" cy="1435928"/>
          </a:xfrm>
          <a:prstGeom prst="rect">
            <a:avLst/>
          </a:prstGeom>
          <a:effectLst/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3559332-DEDA-BB43-BA0F-9A8D875DF06A}"/>
              </a:ext>
            </a:extLst>
          </p:cNvPr>
          <p:cNvSpPr txBox="1"/>
          <p:nvPr/>
        </p:nvSpPr>
        <p:spPr>
          <a:xfrm>
            <a:off x="175298" y="2472405"/>
            <a:ext cx="32190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Actions</a:t>
            </a:r>
            <a:endParaRPr lang="da-DK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algn="ctr">
              <a:defRPr/>
            </a:pP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diverse stakeholders: </a:t>
            </a:r>
            <a:r>
              <a:rPr lang="en-US" sz="20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SS Government, MDBs/DFIs, global community</a:t>
            </a:r>
          </a:p>
        </p:txBody>
      </p:sp>
      <p:pic>
        <p:nvPicPr>
          <p:cNvPr id="2" name="Image 42" descr="Une image contenant blanc, conception&#10;&#10;Description générée automatiquement">
            <a:extLst>
              <a:ext uri="{FF2B5EF4-FFF2-40B4-BE49-F238E27FC236}">
                <a16:creationId xmlns:a16="http://schemas.microsoft.com/office/drawing/2014/main" id="{6799DFD0-5327-08B7-2727-7785EDF647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" y="-9424"/>
            <a:ext cx="12192000" cy="1143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870804B-78BE-B46B-310B-F051FF33D54A}"/>
              </a:ext>
            </a:extLst>
          </p:cNvPr>
          <p:cNvSpPr txBox="1"/>
          <p:nvPr/>
        </p:nvSpPr>
        <p:spPr>
          <a:xfrm>
            <a:off x="332029" y="280576"/>
            <a:ext cx="109226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91440" algn="l"/>
              </a:tabLst>
              <a:defRPr/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Policy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94187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4DB96D6-377A-124F-A0A4-5BC72E55F5EE}"/>
              </a:ext>
            </a:extLst>
          </p:cNvPr>
          <p:cNvSpPr txBox="1"/>
          <p:nvPr/>
        </p:nvSpPr>
        <p:spPr>
          <a:xfrm>
            <a:off x="1" y="5719541"/>
            <a:ext cx="1219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0BC53-CFBC-093F-694C-0CF2AB02C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87" y="0"/>
            <a:ext cx="8801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plein air, bâtiment, brouillard, ciel&#10;&#10;Description générée automatiquement">
            <a:extLst>
              <a:ext uri="{FF2B5EF4-FFF2-40B4-BE49-F238E27FC236}">
                <a16:creationId xmlns:a16="http://schemas.microsoft.com/office/drawing/2014/main" id="{1851CC59-725D-C802-819B-A4D0186582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53"/>
            <a:ext cx="12252960" cy="689229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008D288-8EBE-3C26-D237-2622E935ED57}"/>
              </a:ext>
            </a:extLst>
          </p:cNvPr>
          <p:cNvSpPr txBox="1"/>
          <p:nvPr/>
        </p:nvSpPr>
        <p:spPr>
          <a:xfrm>
            <a:off x="636259" y="2391468"/>
            <a:ext cx="33640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25106">
              <a:defRPr/>
            </a:pPr>
            <a:r>
              <a:rPr lang="en-US" sz="2000" b="1" dirty="0">
                <a:solidFill>
                  <a:srgbClr val="F4713D"/>
                </a:solidFill>
                <a:latin typeface="Helvetica Neue" panose="02000503000000020004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rgbClr val="0094C3"/>
                </a:solidFill>
                <a:latin typeface="Helvetica Neue" panose="02000503000000020004"/>
                <a:cs typeface="Arial" panose="020B0604020202020204" pitchFamily="34" charset="0"/>
              </a:rPr>
              <a:t> </a:t>
            </a:r>
          </a:p>
          <a:p>
            <a:pPr algn="r" defTabSz="1125106">
              <a:defRPr/>
            </a:pPr>
            <a:r>
              <a:rPr lang="en-US" sz="2400" b="1" dirty="0">
                <a:solidFill>
                  <a:schemeClr val="bg1"/>
                </a:solidFill>
                <a:latin typeface="Helvetica Neue" panose="02000503000000020004"/>
                <a:cs typeface="Arial" panose="020B0604020202020204" pitchFamily="34" charset="0"/>
              </a:rPr>
              <a:t>Country Context</a:t>
            </a:r>
          </a:p>
          <a:p>
            <a:pPr algn="r" defTabSz="1125106">
              <a:defRPr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03493C7-6572-C1A8-15A1-3610635CA9C8}"/>
              </a:ext>
            </a:extLst>
          </p:cNvPr>
          <p:cNvSpPr txBox="1"/>
          <p:nvPr/>
        </p:nvSpPr>
        <p:spPr>
          <a:xfrm>
            <a:off x="7432574" y="2581642"/>
            <a:ext cx="393518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25106">
              <a:defRPr/>
            </a:pPr>
            <a:r>
              <a:rPr lang="en-US" sz="2000" b="1" dirty="0">
                <a:solidFill>
                  <a:srgbClr val="FFB300"/>
                </a:solidFill>
                <a:latin typeface="Helvetica Neue" panose="02000503000000020004"/>
                <a:cs typeface="Arial" panose="020B0604020202020204" pitchFamily="34" charset="0"/>
              </a:rPr>
              <a:t>3</a:t>
            </a:r>
          </a:p>
          <a:p>
            <a:pPr defTabSz="1125106">
              <a:defRPr/>
            </a:pPr>
            <a:r>
              <a:rPr lang="en-US" sz="2400" b="1" dirty="0">
                <a:solidFill>
                  <a:schemeClr val="bg1"/>
                </a:solidFill>
                <a:latin typeface="Helvetica Neue" panose="02000503000000020004"/>
                <a:cs typeface="Arial" panose="020B0604020202020204" pitchFamily="34" charset="0"/>
              </a:rPr>
              <a:t>Learning from case studies</a:t>
            </a:r>
          </a:p>
        </p:txBody>
      </p:sp>
      <p:pic>
        <p:nvPicPr>
          <p:cNvPr id="28" name="Image 27" descr="Une image contenant Caractère coloré, cercle, Graphique, capture d’écran&#10;&#10;Description générée automatiquement">
            <a:extLst>
              <a:ext uri="{FF2B5EF4-FFF2-40B4-BE49-F238E27FC236}">
                <a16:creationId xmlns:a16="http://schemas.microsoft.com/office/drawing/2014/main" id="{9EE7D4FA-370A-5398-FBE1-17E16ECD37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578" y="2098168"/>
            <a:ext cx="3068320" cy="3043968"/>
          </a:xfrm>
          <a:prstGeom prst="rect">
            <a:avLst/>
          </a:prstGeom>
        </p:spPr>
      </p:pic>
      <p:pic>
        <p:nvPicPr>
          <p:cNvPr id="30" name="Image 29" descr="Une image contenant symbole, clipart, Graphique, blanc&#10;&#10;Description générée automatiquement">
            <a:extLst>
              <a:ext uri="{FF2B5EF4-FFF2-40B4-BE49-F238E27FC236}">
                <a16:creationId xmlns:a16="http://schemas.microsoft.com/office/drawing/2014/main" id="{6733E88F-6447-BFEA-EB0C-3D60D5CCD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787" y="4087200"/>
            <a:ext cx="478585" cy="638965"/>
          </a:xfrm>
          <a:prstGeom prst="rect">
            <a:avLst/>
          </a:prstGeom>
        </p:spPr>
      </p:pic>
      <p:pic>
        <p:nvPicPr>
          <p:cNvPr id="32" name="Image 31" descr="Une image contenant Police, Graphique, symbole, cercle&#10;&#10;Description générée automatiquement">
            <a:extLst>
              <a:ext uri="{FF2B5EF4-FFF2-40B4-BE49-F238E27FC236}">
                <a16:creationId xmlns:a16="http://schemas.microsoft.com/office/drawing/2014/main" id="{4D572A10-AFFC-336E-3502-1948541DDA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551" y="2921076"/>
            <a:ext cx="648559" cy="599946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E7592D75-5DAF-BBDC-81CE-FBFDF259DD86}"/>
              </a:ext>
            </a:extLst>
          </p:cNvPr>
          <p:cNvSpPr txBox="1"/>
          <p:nvPr/>
        </p:nvSpPr>
        <p:spPr>
          <a:xfrm>
            <a:off x="0" y="361912"/>
            <a:ext cx="122529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835996A-5996-E8AC-54D7-7F13C20B486B}"/>
              </a:ext>
            </a:extLst>
          </p:cNvPr>
          <p:cNvCxnSpPr/>
          <p:nvPr/>
        </p:nvCxnSpPr>
        <p:spPr>
          <a:xfrm>
            <a:off x="5072988" y="1232016"/>
            <a:ext cx="210967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2">
            <a:extLst>
              <a:ext uri="{FF2B5EF4-FFF2-40B4-BE49-F238E27FC236}">
                <a16:creationId xmlns:a16="http://schemas.microsoft.com/office/drawing/2014/main" id="{CEFF7D72-55E0-29E8-6F78-EA5A16F42A95}"/>
              </a:ext>
            </a:extLst>
          </p:cNvPr>
          <p:cNvSpPr txBox="1"/>
          <p:nvPr/>
        </p:nvSpPr>
        <p:spPr>
          <a:xfrm>
            <a:off x="636259" y="4406683"/>
            <a:ext cx="359806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25106">
              <a:defRPr/>
            </a:pPr>
            <a:r>
              <a:rPr lang="en-US" sz="2000" b="1" dirty="0">
                <a:solidFill>
                  <a:srgbClr val="FFB300"/>
                </a:solidFill>
                <a:latin typeface="Helvetica Neue" panose="02000503000000020004"/>
                <a:cs typeface="Arial" panose="020B0604020202020204" pitchFamily="34" charset="0"/>
              </a:rPr>
              <a:t>2</a:t>
            </a:r>
          </a:p>
          <a:p>
            <a:pPr defTabSz="1125106">
              <a:defRPr/>
            </a:pPr>
            <a:r>
              <a:rPr lang="en-US" sz="2400" b="1" dirty="0">
                <a:solidFill>
                  <a:schemeClr val="bg1"/>
                </a:solidFill>
                <a:latin typeface="Helvetica Neue" panose="02000503000000020004"/>
                <a:cs typeface="Arial" panose="020B0604020202020204" pitchFamily="34" charset="0"/>
              </a:rPr>
              <a:t>Current framework for </a:t>
            </a:r>
          </a:p>
          <a:p>
            <a:pPr defTabSz="1125106">
              <a:defRPr/>
            </a:pPr>
            <a:r>
              <a:rPr lang="en-US" sz="2400" b="1" dirty="0">
                <a:solidFill>
                  <a:schemeClr val="bg1"/>
                </a:solidFill>
                <a:latin typeface="Helvetica Neue" panose="02000503000000020004"/>
                <a:cs typeface="Arial" panose="020B0604020202020204" pitchFamily="34" charset="0"/>
              </a:rPr>
              <a:t>Oil resources</a:t>
            </a:r>
          </a:p>
        </p:txBody>
      </p:sp>
      <p:sp>
        <p:nvSpPr>
          <p:cNvPr id="3" name="ZoneTexte 12">
            <a:extLst>
              <a:ext uri="{FF2B5EF4-FFF2-40B4-BE49-F238E27FC236}">
                <a16:creationId xmlns:a16="http://schemas.microsoft.com/office/drawing/2014/main" id="{DD141B36-355D-103A-5CEA-9CC872C96998}"/>
              </a:ext>
            </a:extLst>
          </p:cNvPr>
          <p:cNvSpPr txBox="1"/>
          <p:nvPr/>
        </p:nvSpPr>
        <p:spPr>
          <a:xfrm>
            <a:off x="7049839" y="4591349"/>
            <a:ext cx="39351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25106">
              <a:defRPr/>
            </a:pPr>
            <a:r>
              <a:rPr lang="en-US" sz="2000" b="1" dirty="0">
                <a:solidFill>
                  <a:srgbClr val="FFB300"/>
                </a:solidFill>
                <a:latin typeface="Helvetica Neue" panose="02000503000000020004"/>
                <a:cs typeface="Arial" panose="020B0604020202020204" pitchFamily="34" charset="0"/>
              </a:rPr>
              <a:t>4</a:t>
            </a:r>
          </a:p>
          <a:p>
            <a:pPr defTabSz="1125106">
              <a:defRPr/>
            </a:pPr>
            <a:r>
              <a:rPr lang="en-US" sz="2400" b="1" dirty="0">
                <a:solidFill>
                  <a:schemeClr val="bg1"/>
                </a:solidFill>
                <a:latin typeface="Helvetica Neue" panose="02000503000000020004"/>
                <a:cs typeface="Arial" panose="020B0604020202020204" pitchFamily="34" charset="0"/>
              </a:rPr>
              <a:t>Getting there from here</a:t>
            </a:r>
          </a:p>
        </p:txBody>
      </p:sp>
      <p:pic>
        <p:nvPicPr>
          <p:cNvPr id="5" name="Image 40" descr="Une image contenant symbole, Graphique, Police, clipart&#10;&#10;Description générée automatiquement">
            <a:extLst>
              <a:ext uri="{FF2B5EF4-FFF2-40B4-BE49-F238E27FC236}">
                <a16:creationId xmlns:a16="http://schemas.microsoft.com/office/drawing/2014/main" id="{01B8A440-50F1-6D15-0469-CEC7BA21BF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245" y="3113305"/>
            <a:ext cx="595993" cy="595993"/>
          </a:xfrm>
          <a:prstGeom prst="rect">
            <a:avLst/>
          </a:prstGeom>
        </p:spPr>
      </p:pic>
      <p:pic>
        <p:nvPicPr>
          <p:cNvPr id="6" name="Image 38" descr="Une image contenant symbole, Graphique, logo, Police&#10;&#10;Description générée automatiquement">
            <a:extLst>
              <a:ext uri="{FF2B5EF4-FFF2-40B4-BE49-F238E27FC236}">
                <a16:creationId xmlns:a16="http://schemas.microsoft.com/office/drawing/2014/main" id="{FC38094E-7B74-A762-86FD-DF6DB5D39C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50" y="4168944"/>
            <a:ext cx="557221" cy="5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plein air, bâtiment, brouillard, ciel&#10;&#10;Description générée automatiquement">
            <a:extLst>
              <a:ext uri="{FF2B5EF4-FFF2-40B4-BE49-F238E27FC236}">
                <a16:creationId xmlns:a16="http://schemas.microsoft.com/office/drawing/2014/main" id="{1851CC59-725D-C802-819B-A4D0186582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53"/>
            <a:ext cx="12252960" cy="689229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008D288-8EBE-3C26-D237-2622E935ED57}"/>
              </a:ext>
            </a:extLst>
          </p:cNvPr>
          <p:cNvSpPr txBox="1"/>
          <p:nvPr/>
        </p:nvSpPr>
        <p:spPr>
          <a:xfrm>
            <a:off x="636259" y="2391468"/>
            <a:ext cx="33640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25106">
              <a:defRPr/>
            </a:pPr>
            <a:r>
              <a:rPr lang="en-US" sz="2000" b="1" dirty="0">
                <a:solidFill>
                  <a:srgbClr val="F4713D"/>
                </a:solidFill>
                <a:latin typeface="Helvetica Neue" panose="02000503000000020004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rgbClr val="0094C3"/>
                </a:solidFill>
                <a:latin typeface="Helvetica Neue" panose="02000503000000020004"/>
                <a:cs typeface="Arial" panose="020B0604020202020204" pitchFamily="34" charset="0"/>
              </a:rPr>
              <a:t> </a:t>
            </a:r>
          </a:p>
          <a:p>
            <a:pPr algn="r" defTabSz="1125106">
              <a:defRPr/>
            </a:pPr>
            <a:r>
              <a:rPr lang="en-US" sz="2400" b="1" dirty="0">
                <a:solidFill>
                  <a:schemeClr val="bg1"/>
                </a:solidFill>
                <a:latin typeface="Helvetica Neue" panose="02000503000000020004"/>
                <a:cs typeface="Arial" panose="020B0604020202020204" pitchFamily="34" charset="0"/>
              </a:rPr>
              <a:t>Country Context</a:t>
            </a:r>
          </a:p>
          <a:p>
            <a:pPr algn="r" defTabSz="1125106">
              <a:defRPr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 descr="Une image contenant Caractère coloré, cercle, Graphique, capture d’écran&#10;&#10;Description générée automatiquement">
            <a:extLst>
              <a:ext uri="{FF2B5EF4-FFF2-40B4-BE49-F238E27FC236}">
                <a16:creationId xmlns:a16="http://schemas.microsoft.com/office/drawing/2014/main" id="{9EE7D4FA-370A-5398-FBE1-17E16ECD37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578" y="2098168"/>
            <a:ext cx="3068320" cy="3043968"/>
          </a:xfrm>
          <a:prstGeom prst="rect">
            <a:avLst/>
          </a:prstGeom>
        </p:spPr>
      </p:pic>
      <p:pic>
        <p:nvPicPr>
          <p:cNvPr id="30" name="Image 29" descr="Une image contenant symbole, clipart, Graphique, blanc&#10;&#10;Description générée automatiquement">
            <a:extLst>
              <a:ext uri="{FF2B5EF4-FFF2-40B4-BE49-F238E27FC236}">
                <a16:creationId xmlns:a16="http://schemas.microsoft.com/office/drawing/2014/main" id="{6733E88F-6447-BFEA-EB0C-3D60D5CCD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787" y="4087200"/>
            <a:ext cx="478585" cy="638965"/>
          </a:xfrm>
          <a:prstGeom prst="rect">
            <a:avLst/>
          </a:prstGeom>
        </p:spPr>
      </p:pic>
      <p:pic>
        <p:nvPicPr>
          <p:cNvPr id="32" name="Image 31" descr="Une image contenant Police, Graphique, symbole, cercle&#10;&#10;Description générée automatiquement">
            <a:extLst>
              <a:ext uri="{FF2B5EF4-FFF2-40B4-BE49-F238E27FC236}">
                <a16:creationId xmlns:a16="http://schemas.microsoft.com/office/drawing/2014/main" id="{4D572A10-AFFC-336E-3502-1948541DDA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551" y="2921076"/>
            <a:ext cx="648559" cy="599946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E7592D75-5DAF-BBDC-81CE-FBFDF259DD86}"/>
              </a:ext>
            </a:extLst>
          </p:cNvPr>
          <p:cNvSpPr txBox="1"/>
          <p:nvPr/>
        </p:nvSpPr>
        <p:spPr>
          <a:xfrm>
            <a:off x="0" y="361912"/>
            <a:ext cx="122529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835996A-5996-E8AC-54D7-7F13C20B486B}"/>
              </a:ext>
            </a:extLst>
          </p:cNvPr>
          <p:cNvCxnSpPr/>
          <p:nvPr/>
        </p:nvCxnSpPr>
        <p:spPr>
          <a:xfrm>
            <a:off x="5072988" y="1232016"/>
            <a:ext cx="210967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0" descr="Une image contenant symbole, Graphique, Police, clipart&#10;&#10;Description générée automatiquement">
            <a:extLst>
              <a:ext uri="{FF2B5EF4-FFF2-40B4-BE49-F238E27FC236}">
                <a16:creationId xmlns:a16="http://schemas.microsoft.com/office/drawing/2014/main" id="{01B8A440-50F1-6D15-0469-CEC7BA21BF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245" y="3113305"/>
            <a:ext cx="595993" cy="595993"/>
          </a:xfrm>
          <a:prstGeom prst="rect">
            <a:avLst/>
          </a:prstGeom>
        </p:spPr>
      </p:pic>
      <p:pic>
        <p:nvPicPr>
          <p:cNvPr id="6" name="Image 38" descr="Une image contenant symbole, Graphique, logo, Police&#10;&#10;Description générée automatiquement">
            <a:extLst>
              <a:ext uri="{FF2B5EF4-FFF2-40B4-BE49-F238E27FC236}">
                <a16:creationId xmlns:a16="http://schemas.microsoft.com/office/drawing/2014/main" id="{FC38094E-7B74-A762-86FD-DF6DB5D39C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50" y="4168944"/>
            <a:ext cx="557221" cy="5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8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DAA123-AEFD-C0A4-921E-740BCC5C8935}"/>
              </a:ext>
            </a:extLst>
          </p:cNvPr>
          <p:cNvSpPr/>
          <p:nvPr/>
        </p:nvSpPr>
        <p:spPr>
          <a:xfrm>
            <a:off x="6466628" y="3216200"/>
            <a:ext cx="5033674" cy="713367"/>
          </a:xfrm>
          <a:prstGeom prst="rect">
            <a:avLst/>
          </a:prstGeom>
          <a:solidFill>
            <a:srgbClr val="F7F7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EC2565-D28B-21A1-433B-F8B27C4F9183}"/>
              </a:ext>
            </a:extLst>
          </p:cNvPr>
          <p:cNvSpPr/>
          <p:nvPr/>
        </p:nvSpPr>
        <p:spPr>
          <a:xfrm>
            <a:off x="6488237" y="3267800"/>
            <a:ext cx="962858" cy="713367"/>
          </a:xfrm>
          <a:prstGeom prst="rect">
            <a:avLst/>
          </a:prstGeom>
          <a:solidFill>
            <a:srgbClr val="9AC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2DB7E8-9E6F-0723-6F12-510DD8D38D77}"/>
              </a:ext>
            </a:extLst>
          </p:cNvPr>
          <p:cNvSpPr/>
          <p:nvPr/>
        </p:nvSpPr>
        <p:spPr>
          <a:xfrm>
            <a:off x="6466628" y="4052464"/>
            <a:ext cx="5033674" cy="713367"/>
          </a:xfrm>
          <a:prstGeom prst="rect">
            <a:avLst/>
          </a:prstGeom>
          <a:solidFill>
            <a:srgbClr val="F7F7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8FCFD6-CB6A-E6F6-CFB7-DF1AD536051F}"/>
              </a:ext>
            </a:extLst>
          </p:cNvPr>
          <p:cNvSpPr/>
          <p:nvPr/>
        </p:nvSpPr>
        <p:spPr>
          <a:xfrm>
            <a:off x="6474545" y="4039110"/>
            <a:ext cx="962858" cy="713367"/>
          </a:xfrm>
          <a:prstGeom prst="rect">
            <a:avLst/>
          </a:prstGeom>
          <a:solidFill>
            <a:srgbClr val="0094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BED006-5D9E-CBFE-999E-9A8049F02F49}"/>
              </a:ext>
            </a:extLst>
          </p:cNvPr>
          <p:cNvSpPr/>
          <p:nvPr/>
        </p:nvSpPr>
        <p:spPr>
          <a:xfrm>
            <a:off x="6466628" y="4895748"/>
            <a:ext cx="5033674" cy="713367"/>
          </a:xfrm>
          <a:prstGeom prst="rect">
            <a:avLst/>
          </a:prstGeom>
          <a:solidFill>
            <a:srgbClr val="F7F7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23B15A-2E0B-3B09-6320-A6718BC8F571}"/>
              </a:ext>
            </a:extLst>
          </p:cNvPr>
          <p:cNvSpPr/>
          <p:nvPr/>
        </p:nvSpPr>
        <p:spPr>
          <a:xfrm>
            <a:off x="6458710" y="4882394"/>
            <a:ext cx="962858" cy="713367"/>
          </a:xfrm>
          <a:prstGeom prst="rect">
            <a:avLst/>
          </a:prstGeom>
          <a:solidFill>
            <a:srgbClr val="51BF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4CFA77-32B7-C15F-E84F-2796D821A4DD}"/>
              </a:ext>
            </a:extLst>
          </p:cNvPr>
          <p:cNvSpPr/>
          <p:nvPr/>
        </p:nvSpPr>
        <p:spPr>
          <a:xfrm>
            <a:off x="6474545" y="2386878"/>
            <a:ext cx="5033674" cy="713367"/>
          </a:xfrm>
          <a:prstGeom prst="rect">
            <a:avLst/>
          </a:prstGeom>
          <a:solidFill>
            <a:srgbClr val="F7F7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F965CD-E67F-D713-CC92-79221E098005}"/>
              </a:ext>
            </a:extLst>
          </p:cNvPr>
          <p:cNvSpPr/>
          <p:nvPr/>
        </p:nvSpPr>
        <p:spPr>
          <a:xfrm>
            <a:off x="6466627" y="2373524"/>
            <a:ext cx="962858" cy="713367"/>
          </a:xfrm>
          <a:prstGeom prst="rect">
            <a:avLst/>
          </a:prstGeom>
          <a:solidFill>
            <a:srgbClr val="F471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8E2BB5-078F-84FA-DCFE-27726A2C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0FF8-4AF6-534E-81B0-BA871CD1E42C}" type="slidenum">
              <a:rPr lang="fr-FR" smtClean="0"/>
              <a:t>4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FABD79-1766-5B1D-4DA4-32F9CB3614F7}"/>
              </a:ext>
            </a:extLst>
          </p:cNvPr>
          <p:cNvSpPr txBox="1"/>
          <p:nvPr/>
        </p:nvSpPr>
        <p:spPr>
          <a:xfrm>
            <a:off x="5930896" y="1191254"/>
            <a:ext cx="6084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However, climate change and ‘next zero’ present challenges and opportunities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EE597C-FE78-D84A-8B70-4E953F601AC8}"/>
              </a:ext>
            </a:extLst>
          </p:cNvPr>
          <p:cNvSpPr txBox="1"/>
          <p:nvPr/>
        </p:nvSpPr>
        <p:spPr>
          <a:xfrm>
            <a:off x="7519499" y="2450691"/>
            <a:ext cx="3980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SS ranked among least resilient, most vulnerable, with least readiness</a:t>
            </a:r>
            <a:endParaRPr lang="en-US" sz="1600" b="1" dirty="0">
              <a:solidFill>
                <a:srgbClr val="7030A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BD740D-700F-44CE-0100-EA6E63005D0D}"/>
              </a:ext>
            </a:extLst>
          </p:cNvPr>
          <p:cNvSpPr txBox="1"/>
          <p:nvPr/>
        </p:nvSpPr>
        <p:spPr>
          <a:xfrm>
            <a:off x="7519498" y="3137606"/>
            <a:ext cx="43822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 zero: emissions reduction target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could reduce GDP in oil dependent countries by </a:t>
            </a:r>
            <a:r>
              <a:rPr lang="en-US" sz="1600" b="1" dirty="0">
                <a:solidFill>
                  <a:srgbClr val="9AC8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70%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4F95A10-1449-1D1F-C43C-59D06305B3B2}"/>
              </a:ext>
            </a:extLst>
          </p:cNvPr>
          <p:cNvSpPr txBox="1"/>
          <p:nvPr/>
        </p:nvSpPr>
        <p:spPr>
          <a:xfrm>
            <a:off x="7345074" y="4946689"/>
            <a:ext cx="4155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4202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Given climate finance inflows ~ </a:t>
            </a:r>
            <a:r>
              <a:rPr lang="en-US" sz="1600" b="1" dirty="0">
                <a:solidFill>
                  <a:schemeClr val="accent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US$ 0.17 bn</a:t>
            </a:r>
            <a:r>
              <a:rPr lang="en-US" sz="1600" b="1" dirty="0">
                <a:solidFill>
                  <a:srgbClr val="24202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600" b="1" dirty="0" err="1">
                <a:solidFill>
                  <a:srgbClr val="24202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p.a</a:t>
            </a:r>
            <a:r>
              <a:rPr lang="en-US" sz="1600" b="1" dirty="0">
                <a:solidFill>
                  <a:srgbClr val="24202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SS faces a gap of </a:t>
            </a:r>
            <a:r>
              <a:rPr lang="en-US" sz="1600" b="1" dirty="0">
                <a:solidFill>
                  <a:schemeClr val="accent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US$ 9.2 bn </a:t>
            </a:r>
            <a:r>
              <a:rPr lang="en-US" sz="1600" b="1" dirty="0" err="1">
                <a:solidFill>
                  <a:srgbClr val="24202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p.a</a:t>
            </a:r>
            <a:endParaRPr lang="en-US" sz="1600" b="1" dirty="0">
              <a:solidFill>
                <a:srgbClr val="24202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37CF8F65-E7B2-A13A-178A-A4BE2A334314}"/>
              </a:ext>
            </a:extLst>
          </p:cNvPr>
          <p:cNvSpPr txBox="1"/>
          <p:nvPr/>
        </p:nvSpPr>
        <p:spPr>
          <a:xfrm>
            <a:off x="7519498" y="4079714"/>
            <a:ext cx="40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SS needs ~ </a:t>
            </a:r>
            <a:r>
              <a:rPr lang="en-US" sz="1600" b="1" dirty="0">
                <a:solidFill>
                  <a:srgbClr val="0094C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USD 10.17 bn </a:t>
            </a:r>
            <a:r>
              <a:rPr lang="en-US" sz="16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p.a</a:t>
            </a:r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over 2020-30 to respond to climate change</a:t>
            </a:r>
            <a:endParaRPr lang="en-US" sz="1600" dirty="0">
              <a:solidFill>
                <a:srgbClr val="0094C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8" name="Image 27" descr="Une image contenant noir, noir et blanc, capture d’écran, obscurité&#10;&#10;Description générée automatiquement">
            <a:extLst>
              <a:ext uri="{FF2B5EF4-FFF2-40B4-BE49-F238E27FC236}">
                <a16:creationId xmlns:a16="http://schemas.microsoft.com/office/drawing/2014/main" id="{1EB32B91-3B92-C263-53E2-F1091E6E56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710" y="2075627"/>
            <a:ext cx="261862" cy="3866827"/>
          </a:xfrm>
          <a:prstGeom prst="rect">
            <a:avLst/>
          </a:prstGeom>
        </p:spPr>
      </p:pic>
      <p:pic>
        <p:nvPicPr>
          <p:cNvPr id="34" name="Image 33" descr="Une image contenant Graphique, symbole, cercle, noir et blanc&#10;&#10;Description générée automatiquement">
            <a:extLst>
              <a:ext uri="{FF2B5EF4-FFF2-40B4-BE49-F238E27FC236}">
                <a16:creationId xmlns:a16="http://schemas.microsoft.com/office/drawing/2014/main" id="{7AD2596D-9560-F40A-B2F7-55B1560637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571" y="2443564"/>
            <a:ext cx="584776" cy="58477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9E10971-AC32-F545-874B-7B6D1E3E97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25526"/>
            <a:ext cx="12192000" cy="1092199"/>
          </a:xfrm>
          <a:prstGeom prst="rect">
            <a:avLst/>
          </a:prstGeom>
        </p:spPr>
      </p:pic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BE32E8E-94C8-FCF6-7C24-BB31FC4615D8}"/>
              </a:ext>
            </a:extLst>
          </p:cNvPr>
          <p:cNvCxnSpPr/>
          <p:nvPr/>
        </p:nvCxnSpPr>
        <p:spPr>
          <a:xfrm>
            <a:off x="5086095" y="1095850"/>
            <a:ext cx="2109672" cy="0"/>
          </a:xfrm>
          <a:prstGeom prst="line">
            <a:avLst/>
          </a:prstGeom>
          <a:ln w="57150">
            <a:solidFill>
              <a:srgbClr val="009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BC16CA-8F01-7274-991C-6D30E633B0E2}"/>
              </a:ext>
            </a:extLst>
          </p:cNvPr>
          <p:cNvSpPr txBox="1"/>
          <p:nvPr/>
        </p:nvSpPr>
        <p:spPr>
          <a:xfrm>
            <a:off x="204475" y="36898"/>
            <a:ext cx="118729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South Sudan is endowed with significant natural resources </a:t>
            </a:r>
            <a:r>
              <a:rPr lang="en-US" sz="2600" b="1" dirty="0">
                <a:solidFill>
                  <a:srgbClr val="0094C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both renewables and non-renewables</a:t>
            </a:r>
            <a:b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69F8A79-B5EE-49CC-D424-F675E2F58910}"/>
              </a:ext>
            </a:extLst>
          </p:cNvPr>
          <p:cNvSpPr txBox="1"/>
          <p:nvPr/>
        </p:nvSpPr>
        <p:spPr>
          <a:xfrm>
            <a:off x="479337" y="1195359"/>
            <a:ext cx="5214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Natural capital per capita (constant 2018 USD)</a:t>
            </a:r>
            <a:endParaRPr lang="en-US" sz="1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F3941E1-88F7-6BC0-E816-F48CD18FC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79594"/>
              </p:ext>
            </p:extLst>
          </p:nvPr>
        </p:nvGraphicFramePr>
        <p:xfrm>
          <a:off x="20930" y="1665465"/>
          <a:ext cx="6212712" cy="407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128EB4E-65F2-7AD1-4862-1F9963FBC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985" y="4136327"/>
            <a:ext cx="671362" cy="543010"/>
          </a:xfrm>
          <a:prstGeom prst="rect">
            <a:avLst/>
          </a:prstGeom>
        </p:spPr>
      </p:pic>
      <p:pic>
        <p:nvPicPr>
          <p:cNvPr id="10" name="Image 65" descr="Une image contenant symbole, Graphique, Police, logo&#10;&#10;Description générée automatiquement">
            <a:extLst>
              <a:ext uri="{FF2B5EF4-FFF2-40B4-BE49-F238E27FC236}">
                <a16:creationId xmlns:a16="http://schemas.microsoft.com/office/drawing/2014/main" id="{AF49612F-B0F9-753D-F349-431D522912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234" y="3394307"/>
            <a:ext cx="608667" cy="552518"/>
          </a:xfrm>
          <a:prstGeom prst="rect">
            <a:avLst/>
          </a:prstGeom>
        </p:spPr>
      </p:pic>
      <p:pic>
        <p:nvPicPr>
          <p:cNvPr id="11" name="Image 61" descr="Une image contenant clipart, Graphique, croquis, blanc&#10;&#10;Description générée automatiquement">
            <a:extLst>
              <a:ext uri="{FF2B5EF4-FFF2-40B4-BE49-F238E27FC236}">
                <a16:creationId xmlns:a16="http://schemas.microsoft.com/office/drawing/2014/main" id="{8896B1BA-2460-09D1-E213-061A0670EFE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791" y="4989488"/>
            <a:ext cx="651555" cy="5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8E2BB5-078F-84FA-DCFE-27726A2C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0FF8-4AF6-534E-81B0-BA871CD1E42C}" type="slidenum">
              <a:rPr lang="fr-FR" smtClean="0"/>
              <a:t>5</a:t>
            </a:fld>
            <a:endParaRPr lang="fr-FR"/>
          </a:p>
        </p:txBody>
      </p:sp>
      <p:pic>
        <p:nvPicPr>
          <p:cNvPr id="34" name="Image 33" descr="Une image contenant Graphique, symbole, cercle, noir et blanc&#10;&#10;Description générée automatiquement">
            <a:extLst>
              <a:ext uri="{FF2B5EF4-FFF2-40B4-BE49-F238E27FC236}">
                <a16:creationId xmlns:a16="http://schemas.microsoft.com/office/drawing/2014/main" id="{7AD2596D-9560-F40A-B2F7-55B1560637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571" y="2443564"/>
            <a:ext cx="584776" cy="58477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9E10971-AC32-F545-874B-7B6D1E3E97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25526"/>
            <a:ext cx="12192000" cy="1092199"/>
          </a:xfrm>
          <a:prstGeom prst="rect">
            <a:avLst/>
          </a:prstGeom>
        </p:spPr>
      </p:pic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BE32E8E-94C8-FCF6-7C24-BB31FC4615D8}"/>
              </a:ext>
            </a:extLst>
          </p:cNvPr>
          <p:cNvCxnSpPr/>
          <p:nvPr/>
        </p:nvCxnSpPr>
        <p:spPr>
          <a:xfrm>
            <a:off x="5086095" y="845330"/>
            <a:ext cx="2109672" cy="0"/>
          </a:xfrm>
          <a:prstGeom prst="line">
            <a:avLst/>
          </a:prstGeom>
          <a:ln w="57150">
            <a:solidFill>
              <a:srgbClr val="009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BC16CA-8F01-7274-991C-6D30E633B0E2}"/>
              </a:ext>
            </a:extLst>
          </p:cNvPr>
          <p:cNvSpPr txBox="1"/>
          <p:nvPr/>
        </p:nvSpPr>
        <p:spPr>
          <a:xfrm>
            <a:off x="204475" y="36898"/>
            <a:ext cx="118729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Structural transformation is a major policy ambition, but little progress made…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69F8A79-B5EE-49CC-D424-F675E2F58910}"/>
              </a:ext>
            </a:extLst>
          </p:cNvPr>
          <p:cNvSpPr txBox="1"/>
          <p:nvPr/>
        </p:nvSpPr>
        <p:spPr>
          <a:xfrm>
            <a:off x="-1" y="933819"/>
            <a:ext cx="608489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Contributions to real GDP growth 2012-2022</a:t>
            </a:r>
            <a:endParaRPr lang="en-US" sz="15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307FF84-D5A1-4169-AB4F-18E5C437D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557235"/>
              </p:ext>
            </p:extLst>
          </p:nvPr>
        </p:nvGraphicFramePr>
        <p:xfrm>
          <a:off x="177075" y="1345472"/>
          <a:ext cx="8371061" cy="439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 8">
            <a:extLst>
              <a:ext uri="{FF2B5EF4-FFF2-40B4-BE49-F238E27FC236}">
                <a16:creationId xmlns:a16="http://schemas.microsoft.com/office/drawing/2014/main" id="{C5894878-4EB6-5DCE-A51E-668FF36C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5589" y="933818"/>
            <a:ext cx="3486411" cy="4803102"/>
          </a:xfrm>
        </p:spPr>
        <p:txBody>
          <a:bodyPr>
            <a:noAutofit/>
          </a:bodyPr>
          <a:lstStyle/>
          <a:p>
            <a:pPr algn="l"/>
            <a:r>
              <a:rPr lang="en-GB" sz="1800" dirty="0">
                <a:solidFill>
                  <a:srgbClr val="0070C0"/>
                </a:solidFill>
                <a:latin typeface="Helvetica Neue" panose="02000503000000020004"/>
              </a:rPr>
              <a:t>Structural transformation and diversification </a:t>
            </a:r>
            <a: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  <a:t>were key ambitions of government’s economic policy at independence. </a:t>
            </a:r>
            <a:b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</a:br>
            <a:b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</a:br>
            <a: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  <a:t>Progress has been limited due to: </a:t>
            </a:r>
            <a:b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</a:br>
            <a: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  <a:t>Oil legacy; </a:t>
            </a:r>
            <a:b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</a:br>
            <a: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  <a:t>Political frictions; </a:t>
            </a:r>
            <a:b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</a:br>
            <a: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  <a:t>Inadequate enablers including institutions, relevant skills, infrastructure… </a:t>
            </a:r>
            <a:b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</a:br>
            <a:b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</a:br>
            <a: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  <a:t>Structural transformation is achievable and requires:</a:t>
            </a:r>
            <a:b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</a:br>
            <a: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  <a:t>human and physical capital accumulation, institutional and infrastructure capabilities</a:t>
            </a:r>
            <a:b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</a:br>
            <a:br>
              <a:rPr lang="en-GB" sz="1800" dirty="0">
                <a:solidFill>
                  <a:srgbClr val="0070C0"/>
                </a:solidFill>
                <a:latin typeface="Helvetica Neue" panose="02000503000000020004"/>
              </a:rPr>
            </a:br>
            <a:endParaRPr lang="en-US" sz="1800" i="1" dirty="0">
              <a:solidFill>
                <a:schemeClr val="tx1"/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00822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plein air, bâtiment, brouillard, ciel&#10;&#10;Description générée automatiquement">
            <a:extLst>
              <a:ext uri="{FF2B5EF4-FFF2-40B4-BE49-F238E27FC236}">
                <a16:creationId xmlns:a16="http://schemas.microsoft.com/office/drawing/2014/main" id="{1851CC59-725D-C802-819B-A4D0186582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53"/>
            <a:ext cx="12252960" cy="6892290"/>
          </a:xfrm>
          <a:prstGeom prst="rect">
            <a:avLst/>
          </a:prstGeom>
        </p:spPr>
      </p:pic>
      <p:pic>
        <p:nvPicPr>
          <p:cNvPr id="28" name="Image 27" descr="Une image contenant Caractère coloré, cercle, Graphique, capture d’écran&#10;&#10;Description générée automatiquement">
            <a:extLst>
              <a:ext uri="{FF2B5EF4-FFF2-40B4-BE49-F238E27FC236}">
                <a16:creationId xmlns:a16="http://schemas.microsoft.com/office/drawing/2014/main" id="{9EE7D4FA-370A-5398-FBE1-17E16ECD37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578" y="2098168"/>
            <a:ext cx="3068320" cy="3043968"/>
          </a:xfrm>
          <a:prstGeom prst="rect">
            <a:avLst/>
          </a:prstGeom>
        </p:spPr>
      </p:pic>
      <p:pic>
        <p:nvPicPr>
          <p:cNvPr id="30" name="Image 29" descr="Une image contenant symbole, clipart, Graphique, blanc&#10;&#10;Description générée automatiquement">
            <a:extLst>
              <a:ext uri="{FF2B5EF4-FFF2-40B4-BE49-F238E27FC236}">
                <a16:creationId xmlns:a16="http://schemas.microsoft.com/office/drawing/2014/main" id="{6733E88F-6447-BFEA-EB0C-3D60D5CCD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787" y="4087200"/>
            <a:ext cx="478585" cy="638965"/>
          </a:xfrm>
          <a:prstGeom prst="rect">
            <a:avLst/>
          </a:prstGeom>
        </p:spPr>
      </p:pic>
      <p:pic>
        <p:nvPicPr>
          <p:cNvPr id="32" name="Image 31" descr="Une image contenant Police, Graphique, symbole, cercle&#10;&#10;Description générée automatiquement">
            <a:extLst>
              <a:ext uri="{FF2B5EF4-FFF2-40B4-BE49-F238E27FC236}">
                <a16:creationId xmlns:a16="http://schemas.microsoft.com/office/drawing/2014/main" id="{4D572A10-AFFC-336E-3502-1948541DDA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551" y="2921076"/>
            <a:ext cx="648559" cy="599946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E7592D75-5DAF-BBDC-81CE-FBFDF259DD86}"/>
              </a:ext>
            </a:extLst>
          </p:cNvPr>
          <p:cNvSpPr txBox="1"/>
          <p:nvPr/>
        </p:nvSpPr>
        <p:spPr>
          <a:xfrm>
            <a:off x="0" y="361912"/>
            <a:ext cx="122529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835996A-5996-E8AC-54D7-7F13C20B486B}"/>
              </a:ext>
            </a:extLst>
          </p:cNvPr>
          <p:cNvCxnSpPr/>
          <p:nvPr/>
        </p:nvCxnSpPr>
        <p:spPr>
          <a:xfrm>
            <a:off x="5072988" y="1232016"/>
            <a:ext cx="210967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2">
            <a:extLst>
              <a:ext uri="{FF2B5EF4-FFF2-40B4-BE49-F238E27FC236}">
                <a16:creationId xmlns:a16="http://schemas.microsoft.com/office/drawing/2014/main" id="{CEFF7D72-55E0-29E8-6F78-EA5A16F42A95}"/>
              </a:ext>
            </a:extLst>
          </p:cNvPr>
          <p:cNvSpPr txBox="1"/>
          <p:nvPr/>
        </p:nvSpPr>
        <p:spPr>
          <a:xfrm>
            <a:off x="636259" y="4406683"/>
            <a:ext cx="359806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25106">
              <a:defRPr/>
            </a:pPr>
            <a:r>
              <a:rPr lang="en-US" sz="2000" b="1" dirty="0">
                <a:solidFill>
                  <a:srgbClr val="FFB300"/>
                </a:solidFill>
                <a:latin typeface="Helvetica Neue" panose="02000503000000020004"/>
                <a:cs typeface="Arial" panose="020B0604020202020204" pitchFamily="34" charset="0"/>
              </a:rPr>
              <a:t>2</a:t>
            </a:r>
          </a:p>
          <a:p>
            <a:pPr defTabSz="1125106">
              <a:defRPr/>
            </a:pPr>
            <a:r>
              <a:rPr lang="en-US" sz="2400" b="1" dirty="0">
                <a:solidFill>
                  <a:schemeClr val="bg1"/>
                </a:solidFill>
                <a:latin typeface="Helvetica Neue" panose="02000503000000020004"/>
                <a:cs typeface="Arial" panose="020B0604020202020204" pitchFamily="34" charset="0"/>
              </a:rPr>
              <a:t>Current framework for </a:t>
            </a:r>
          </a:p>
          <a:p>
            <a:pPr defTabSz="1125106">
              <a:defRPr/>
            </a:pPr>
            <a:r>
              <a:rPr lang="en-US" sz="2400" b="1" dirty="0">
                <a:solidFill>
                  <a:schemeClr val="bg1"/>
                </a:solidFill>
                <a:latin typeface="Helvetica Neue" panose="02000503000000020004"/>
                <a:cs typeface="Arial" panose="020B0604020202020204" pitchFamily="34" charset="0"/>
              </a:rPr>
              <a:t>Oil resources</a:t>
            </a:r>
          </a:p>
        </p:txBody>
      </p:sp>
      <p:pic>
        <p:nvPicPr>
          <p:cNvPr id="5" name="Image 40" descr="Une image contenant symbole, Graphique, Police, clipart&#10;&#10;Description générée automatiquement">
            <a:extLst>
              <a:ext uri="{FF2B5EF4-FFF2-40B4-BE49-F238E27FC236}">
                <a16:creationId xmlns:a16="http://schemas.microsoft.com/office/drawing/2014/main" id="{01B8A440-50F1-6D15-0469-CEC7BA21BF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245" y="3113305"/>
            <a:ext cx="595993" cy="595993"/>
          </a:xfrm>
          <a:prstGeom prst="rect">
            <a:avLst/>
          </a:prstGeom>
        </p:spPr>
      </p:pic>
      <p:pic>
        <p:nvPicPr>
          <p:cNvPr id="6" name="Image 38" descr="Une image contenant symbole, Graphique, logo, Police&#10;&#10;Description générée automatiquement">
            <a:extLst>
              <a:ext uri="{FF2B5EF4-FFF2-40B4-BE49-F238E27FC236}">
                <a16:creationId xmlns:a16="http://schemas.microsoft.com/office/drawing/2014/main" id="{FC38094E-7B74-A762-86FD-DF6DB5D39C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50" y="4168944"/>
            <a:ext cx="557221" cy="5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5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8E2BB5-078F-84FA-DCFE-27726A2C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0FF8-4AF6-534E-81B0-BA871CD1E42C}" type="slidenum">
              <a:rPr lang="fr-FR" smtClean="0"/>
              <a:t>7</a:t>
            </a:fld>
            <a:endParaRPr lang="fr-FR"/>
          </a:p>
        </p:txBody>
      </p:sp>
      <p:pic>
        <p:nvPicPr>
          <p:cNvPr id="34" name="Image 33" descr="Une image contenant Graphique, symbole, cercle, noir et blanc&#10;&#10;Description générée automatiquement">
            <a:extLst>
              <a:ext uri="{FF2B5EF4-FFF2-40B4-BE49-F238E27FC236}">
                <a16:creationId xmlns:a16="http://schemas.microsoft.com/office/drawing/2014/main" id="{7AD2596D-9560-F40A-B2F7-55B1560637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571" y="2443564"/>
            <a:ext cx="584776" cy="58477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9E10971-AC32-F545-874B-7B6D1E3E97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25526"/>
            <a:ext cx="12192000" cy="1092199"/>
          </a:xfrm>
          <a:prstGeom prst="rect">
            <a:avLst/>
          </a:prstGeom>
        </p:spPr>
      </p:pic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BE32E8E-94C8-FCF6-7C24-BB31FC4615D8}"/>
              </a:ext>
            </a:extLst>
          </p:cNvPr>
          <p:cNvCxnSpPr/>
          <p:nvPr/>
        </p:nvCxnSpPr>
        <p:spPr>
          <a:xfrm>
            <a:off x="5086095" y="845330"/>
            <a:ext cx="2109672" cy="0"/>
          </a:xfrm>
          <a:prstGeom prst="line">
            <a:avLst/>
          </a:prstGeom>
          <a:ln w="57150">
            <a:solidFill>
              <a:srgbClr val="009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BC16CA-8F01-7274-991C-6D30E633B0E2}"/>
              </a:ext>
            </a:extLst>
          </p:cNvPr>
          <p:cNvSpPr txBox="1"/>
          <p:nvPr/>
        </p:nvSpPr>
        <p:spPr>
          <a:xfrm>
            <a:off x="204475" y="36898"/>
            <a:ext cx="118729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Institutional framework being developed … 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C5894878-4EB6-5DCE-A51E-668FF36C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346" y="933818"/>
            <a:ext cx="4544275" cy="456417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>
                <a:latin typeface="Helvetica Neue" panose="02000503000000020004"/>
              </a:rPr>
              <a:t>Progress Made</a:t>
            </a:r>
            <a:br>
              <a:rPr lang="en-US" sz="1800" b="1" dirty="0">
                <a:latin typeface="Helvetica Neue" panose="02000503000000020004"/>
              </a:rPr>
            </a:br>
            <a:br>
              <a:rPr lang="en-US" sz="1800" b="1" dirty="0">
                <a:latin typeface="Helvetica Neue" panose="02000503000000020004"/>
              </a:rPr>
            </a:br>
            <a:r>
              <a:rPr lang="en-US" sz="1800" dirty="0">
                <a:latin typeface="Helvetica Neue" panose="02000503000000020004"/>
              </a:rPr>
              <a:t>1.</a:t>
            </a:r>
            <a:r>
              <a:rPr lang="en-US" sz="1800" b="1" dirty="0">
                <a:latin typeface="Helvetica Neue" panose="02000503000000020004"/>
              </a:rPr>
              <a:t> </a:t>
            </a:r>
            <a:r>
              <a:rPr lang="en-US" sz="1800" dirty="0">
                <a:latin typeface="Helvetica Neue" panose="02000503000000020004"/>
              </a:rPr>
              <a:t>Publication of oil annual reports</a:t>
            </a:r>
            <a:br>
              <a:rPr lang="en-US" sz="1800" dirty="0">
                <a:latin typeface="Helvetica Neue" panose="02000503000000020004"/>
              </a:rPr>
            </a:br>
            <a:br>
              <a:rPr lang="en-US" sz="1800" dirty="0">
                <a:latin typeface="Helvetica Neue" panose="02000503000000020004"/>
              </a:rPr>
            </a:br>
            <a:r>
              <a:rPr lang="en-US" sz="1800" dirty="0">
                <a:latin typeface="Helvetica Neue" panose="02000503000000020004"/>
              </a:rPr>
              <a:t>2. Creation of the PFM oversight and technical committees  </a:t>
            </a:r>
            <a:br>
              <a:rPr lang="en-US" sz="1800" dirty="0">
                <a:latin typeface="Helvetica Neue" panose="02000503000000020004"/>
              </a:rPr>
            </a:br>
            <a:br>
              <a:rPr lang="en-US" sz="1800" dirty="0">
                <a:latin typeface="Helvetica Neue" panose="02000503000000020004"/>
              </a:rPr>
            </a:br>
            <a:r>
              <a:rPr lang="en-US" sz="1800" dirty="0">
                <a:latin typeface="Helvetica Neue" panose="02000503000000020004"/>
              </a:rPr>
              <a:t>3.  Establishment of the National Revenue Authority (NRA)</a:t>
            </a:r>
            <a:br>
              <a:rPr lang="en-US" sz="1800" dirty="0">
                <a:latin typeface="Helvetica Neue" panose="02000503000000020004"/>
              </a:rPr>
            </a:br>
            <a:br>
              <a:rPr lang="en-US" sz="1800" dirty="0">
                <a:latin typeface="Helvetica Neue" panose="02000503000000020004"/>
              </a:rPr>
            </a:br>
            <a:r>
              <a:rPr lang="en-US" sz="1800" dirty="0">
                <a:latin typeface="Helvetica Neue" panose="02000503000000020004"/>
              </a:rPr>
              <a:t>4 . Merger of Customs into with NRA</a:t>
            </a:r>
            <a:br>
              <a:rPr lang="en-US" sz="1800" dirty="0">
                <a:latin typeface="Helvetica Neue" panose="02000503000000020004"/>
              </a:rPr>
            </a:br>
            <a:r>
              <a:rPr lang="en-US" sz="1800" dirty="0">
                <a:latin typeface="Helvetica Neue" panose="02000503000000020004"/>
              </a:rPr>
              <a:t> </a:t>
            </a:r>
            <a:br>
              <a:rPr lang="en-US" sz="1800" dirty="0">
                <a:latin typeface="Helvetica Neue" panose="02000503000000020004"/>
              </a:rPr>
            </a:br>
            <a:r>
              <a:rPr lang="en-US" sz="1800" dirty="0">
                <a:latin typeface="Helvetica Neue" panose="02000503000000020004"/>
              </a:rPr>
              <a:t>5. Establishment of the Cash Management Committee</a:t>
            </a:r>
            <a:br>
              <a:rPr lang="en-US" sz="1800" dirty="0">
                <a:latin typeface="Helvetica Neue" panose="02000503000000020004"/>
              </a:rPr>
            </a:br>
            <a:br>
              <a:rPr lang="en-US" sz="1800" dirty="0">
                <a:latin typeface="Helvetica Neue" panose="02000503000000020004"/>
              </a:rPr>
            </a:br>
            <a:r>
              <a:rPr lang="en-US" sz="1800" dirty="0">
                <a:latin typeface="Helvetica Neue" panose="02000503000000020004"/>
              </a:rPr>
              <a:t>6. Efforts to operationalize the Treasury Single Account</a:t>
            </a:r>
            <a:br>
              <a:rPr lang="en-US" sz="1800" dirty="0"/>
            </a:br>
            <a:b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</a:br>
            <a:br>
              <a:rPr lang="en-GB" sz="1800" dirty="0">
                <a:solidFill>
                  <a:srgbClr val="0070C0"/>
                </a:solidFill>
                <a:latin typeface="Helvetica Neue" panose="02000503000000020004"/>
              </a:rPr>
            </a:br>
            <a:endParaRPr lang="en-US" sz="1800" i="1" dirty="0">
              <a:solidFill>
                <a:schemeClr val="tx1"/>
              </a:solidFill>
              <a:latin typeface="Helvetica Neue" panose="02000503000000020004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181CBC8-BC11-E02E-9694-27A5B98A0E9B}"/>
              </a:ext>
            </a:extLst>
          </p:cNvPr>
          <p:cNvSpPr txBox="1">
            <a:spLocks/>
          </p:cNvSpPr>
          <p:nvPr/>
        </p:nvSpPr>
        <p:spPr>
          <a:xfrm>
            <a:off x="204475" y="555835"/>
            <a:ext cx="6835152" cy="5269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800" dirty="0">
              <a:effectLst/>
              <a:latin typeface="Helvetica Neue" panose="02000503000000020004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latin typeface="Helvetica Neue" panose="02000503000000020004"/>
              </a:rPr>
              <a:t>Institutional Framework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800" dirty="0">
              <a:latin typeface="Helvetica Neue" panose="02000503000000020004"/>
              <a:ea typeface="Calibri" panose="020F050202020403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dirty="0">
                <a:effectLst/>
                <a:latin typeface="Helvetica Neue" panose="02000503000000020004"/>
                <a:ea typeface="Calibri" panose="020F0502020204030204" pitchFamily="34" charset="0"/>
              </a:rPr>
              <a:t>Petroleum sector regulated and managed by the Ministry of Petroleum through the Petroleum Exploration and Production Authority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dirty="0">
              <a:effectLst/>
              <a:latin typeface="Helvetica Neue" panose="02000503000000020004"/>
              <a:ea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2.  Petroleum Act 2012, the main policy framework guiding the sector – also requires full disclosure of information and quarterly reports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r>
              <a:rPr lang="en-US" sz="1800" dirty="0">
                <a:latin typeface="Helvetica Neue" panose="02000503000000020004"/>
              </a:rPr>
              <a:t>3. Other legislations and agreements: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Helvetica Neue" panose="02000503000000020004"/>
                <a:ea typeface="Calibri" panose="020F0502020204030204" pitchFamily="34" charset="0"/>
                <a:cs typeface="Calibri" panose="020F0502020204030204" pitchFamily="34" charset="0"/>
              </a:rPr>
              <a:t>Companies Act of 2012;</a:t>
            </a:r>
            <a:endParaRPr lang="en-US" sz="1800" dirty="0">
              <a:effectLst/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Helvetica Neue" panose="02000503000000020004"/>
                <a:ea typeface="Calibri" panose="020F0502020204030204" pitchFamily="34" charset="0"/>
                <a:cs typeface="Calibri" panose="020F0502020204030204" pitchFamily="34" charset="0"/>
              </a:rPr>
              <a:t>Investment Act of 2012;</a:t>
            </a:r>
            <a:endParaRPr lang="en-US" sz="1800" dirty="0">
              <a:effectLst/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Helvetica Neue" panose="02000503000000020004"/>
                <a:ea typeface="Calibri" panose="020F0502020204030204" pitchFamily="34" charset="0"/>
                <a:cs typeface="Calibri" panose="020F0502020204030204" pitchFamily="34" charset="0"/>
              </a:rPr>
              <a:t>Investment Promotion Regulation of 2012;</a:t>
            </a:r>
            <a:endParaRPr lang="en-US" sz="1800" dirty="0">
              <a:effectLst/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Helvetica Neue" panose="02000503000000020004"/>
                <a:ea typeface="Calibri" panose="020F0502020204030204" pitchFamily="34" charset="0"/>
                <a:cs typeface="Calibri" panose="020F0502020204030204" pitchFamily="34" charset="0"/>
              </a:rPr>
              <a:t>Taxation Act of 2009; and</a:t>
            </a:r>
            <a:endParaRPr lang="en-US" sz="1800" dirty="0">
              <a:effectLst/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Helvetica Neue" panose="02000503000000020004"/>
                <a:ea typeface="Calibri" panose="020F0502020204030204" pitchFamily="34" charset="0"/>
                <a:cs typeface="Calibri" panose="020F0502020204030204" pitchFamily="34" charset="0"/>
              </a:rPr>
              <a:t>Model agreements – to inform Production Sharing Agreements (PPAs) or Exploration and Production Sharing Agreements (EPSAs)</a:t>
            </a:r>
            <a:endParaRPr lang="en-US" sz="1800" dirty="0">
              <a:effectLst/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GB" sz="1800" dirty="0">
                <a:solidFill>
                  <a:srgbClr val="0070C0"/>
                </a:solidFill>
                <a:latin typeface="Helvetica Neue" panose="02000503000000020004"/>
              </a:rPr>
            </a:br>
            <a:endParaRPr lang="en-US" sz="1800" i="1" dirty="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26489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plein air, bâtiment, brouillard, ciel&#10;&#10;Description générée automatiquement">
            <a:extLst>
              <a:ext uri="{FF2B5EF4-FFF2-40B4-BE49-F238E27FC236}">
                <a16:creationId xmlns:a16="http://schemas.microsoft.com/office/drawing/2014/main" id="{1851CC59-725D-C802-819B-A4D0186582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53"/>
            <a:ext cx="12252960" cy="689229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03493C7-6572-C1A8-15A1-3610635CA9C8}"/>
              </a:ext>
            </a:extLst>
          </p:cNvPr>
          <p:cNvSpPr txBox="1"/>
          <p:nvPr/>
        </p:nvSpPr>
        <p:spPr>
          <a:xfrm>
            <a:off x="7432574" y="2581642"/>
            <a:ext cx="393518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25106">
              <a:defRPr/>
            </a:pPr>
            <a:r>
              <a:rPr lang="en-US" sz="2000" b="1" dirty="0">
                <a:solidFill>
                  <a:srgbClr val="FFB300"/>
                </a:solidFill>
                <a:latin typeface="Helvetica Neue" panose="02000503000000020004"/>
                <a:cs typeface="Arial" panose="020B0604020202020204" pitchFamily="34" charset="0"/>
              </a:rPr>
              <a:t>3</a:t>
            </a:r>
          </a:p>
          <a:p>
            <a:pPr defTabSz="1125106">
              <a:defRPr/>
            </a:pPr>
            <a:r>
              <a:rPr lang="en-US" sz="2400" b="1" dirty="0">
                <a:solidFill>
                  <a:schemeClr val="bg1"/>
                </a:solidFill>
                <a:latin typeface="Helvetica Neue" panose="02000503000000020004"/>
                <a:cs typeface="Arial" panose="020B0604020202020204" pitchFamily="34" charset="0"/>
              </a:rPr>
              <a:t>Learning from case studies</a:t>
            </a:r>
          </a:p>
        </p:txBody>
      </p:sp>
      <p:pic>
        <p:nvPicPr>
          <p:cNvPr id="28" name="Image 27" descr="Une image contenant Caractère coloré, cercle, Graphique, capture d’écran&#10;&#10;Description générée automatiquement">
            <a:extLst>
              <a:ext uri="{FF2B5EF4-FFF2-40B4-BE49-F238E27FC236}">
                <a16:creationId xmlns:a16="http://schemas.microsoft.com/office/drawing/2014/main" id="{9EE7D4FA-370A-5398-FBE1-17E16ECD37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578" y="2098168"/>
            <a:ext cx="3068320" cy="3043968"/>
          </a:xfrm>
          <a:prstGeom prst="rect">
            <a:avLst/>
          </a:prstGeom>
        </p:spPr>
      </p:pic>
      <p:pic>
        <p:nvPicPr>
          <p:cNvPr id="30" name="Image 29" descr="Une image contenant symbole, clipart, Graphique, blanc&#10;&#10;Description générée automatiquement">
            <a:extLst>
              <a:ext uri="{FF2B5EF4-FFF2-40B4-BE49-F238E27FC236}">
                <a16:creationId xmlns:a16="http://schemas.microsoft.com/office/drawing/2014/main" id="{6733E88F-6447-BFEA-EB0C-3D60D5CCD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787" y="4087200"/>
            <a:ext cx="478585" cy="638965"/>
          </a:xfrm>
          <a:prstGeom prst="rect">
            <a:avLst/>
          </a:prstGeom>
        </p:spPr>
      </p:pic>
      <p:pic>
        <p:nvPicPr>
          <p:cNvPr id="32" name="Image 31" descr="Une image contenant Police, Graphique, symbole, cercle&#10;&#10;Description générée automatiquement">
            <a:extLst>
              <a:ext uri="{FF2B5EF4-FFF2-40B4-BE49-F238E27FC236}">
                <a16:creationId xmlns:a16="http://schemas.microsoft.com/office/drawing/2014/main" id="{4D572A10-AFFC-336E-3502-1948541DDA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551" y="2921076"/>
            <a:ext cx="648559" cy="599946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E7592D75-5DAF-BBDC-81CE-FBFDF259DD86}"/>
              </a:ext>
            </a:extLst>
          </p:cNvPr>
          <p:cNvSpPr txBox="1"/>
          <p:nvPr/>
        </p:nvSpPr>
        <p:spPr>
          <a:xfrm>
            <a:off x="0" y="361912"/>
            <a:ext cx="122529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835996A-5996-E8AC-54D7-7F13C20B486B}"/>
              </a:ext>
            </a:extLst>
          </p:cNvPr>
          <p:cNvCxnSpPr/>
          <p:nvPr/>
        </p:nvCxnSpPr>
        <p:spPr>
          <a:xfrm>
            <a:off x="5072988" y="1232016"/>
            <a:ext cx="210967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0" descr="Une image contenant symbole, Graphique, Police, clipart&#10;&#10;Description générée automatiquement">
            <a:extLst>
              <a:ext uri="{FF2B5EF4-FFF2-40B4-BE49-F238E27FC236}">
                <a16:creationId xmlns:a16="http://schemas.microsoft.com/office/drawing/2014/main" id="{01B8A440-50F1-6D15-0469-CEC7BA21BF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245" y="3113305"/>
            <a:ext cx="595993" cy="595993"/>
          </a:xfrm>
          <a:prstGeom prst="rect">
            <a:avLst/>
          </a:prstGeom>
        </p:spPr>
      </p:pic>
      <p:pic>
        <p:nvPicPr>
          <p:cNvPr id="6" name="Image 38" descr="Une image contenant symbole, Graphique, logo, Police&#10;&#10;Description générée automatiquement">
            <a:extLst>
              <a:ext uri="{FF2B5EF4-FFF2-40B4-BE49-F238E27FC236}">
                <a16:creationId xmlns:a16="http://schemas.microsoft.com/office/drawing/2014/main" id="{FC38094E-7B74-A762-86FD-DF6DB5D39C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50" y="4168944"/>
            <a:ext cx="557221" cy="5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6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8E2BB5-078F-84FA-DCFE-27726A2C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0FF8-4AF6-534E-81B0-BA871CD1E42C}" type="slidenum">
              <a:rPr lang="fr-FR" smtClean="0"/>
              <a:t>9</a:t>
            </a:fld>
            <a:endParaRPr lang="fr-FR"/>
          </a:p>
        </p:txBody>
      </p:sp>
      <p:pic>
        <p:nvPicPr>
          <p:cNvPr id="34" name="Image 33" descr="Une image contenant Graphique, symbole, cercle, noir et blanc&#10;&#10;Description générée automatiquement">
            <a:extLst>
              <a:ext uri="{FF2B5EF4-FFF2-40B4-BE49-F238E27FC236}">
                <a16:creationId xmlns:a16="http://schemas.microsoft.com/office/drawing/2014/main" id="{7AD2596D-9560-F40A-B2F7-55B1560637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571" y="2443564"/>
            <a:ext cx="584776" cy="58477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9E10971-AC32-F545-874B-7B6D1E3E97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25526"/>
            <a:ext cx="12192000" cy="1092199"/>
          </a:xfrm>
          <a:prstGeom prst="rect">
            <a:avLst/>
          </a:prstGeom>
        </p:spPr>
      </p:pic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BE32E8E-94C8-FCF6-7C24-BB31FC4615D8}"/>
              </a:ext>
            </a:extLst>
          </p:cNvPr>
          <p:cNvCxnSpPr/>
          <p:nvPr/>
        </p:nvCxnSpPr>
        <p:spPr>
          <a:xfrm>
            <a:off x="4069718" y="669965"/>
            <a:ext cx="2109672" cy="0"/>
          </a:xfrm>
          <a:prstGeom prst="line">
            <a:avLst/>
          </a:prstGeom>
          <a:ln w="57150">
            <a:solidFill>
              <a:srgbClr val="009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BC16CA-8F01-7274-991C-6D30E633B0E2}"/>
              </a:ext>
            </a:extLst>
          </p:cNvPr>
          <p:cNvSpPr txBox="1"/>
          <p:nvPr/>
        </p:nvSpPr>
        <p:spPr>
          <a:xfrm>
            <a:off x="204475" y="36898"/>
            <a:ext cx="118729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Reflecting on Mauritius and Botswana’s experiences… 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C5894878-4EB6-5DCE-A51E-668FF36C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911" y="935379"/>
            <a:ext cx="6424089" cy="4564174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b="1" dirty="0"/>
            </a:b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                                                                                                </a:t>
            </a:r>
            <a:r>
              <a:rPr lang="en-US" sz="1800" b="1" dirty="0">
                <a:effectLst/>
                <a:latin typeface="Helvetica Neue" panose="02000503000000020004"/>
              </a:rPr>
              <a:t>Botswana</a:t>
            </a:r>
            <a:r>
              <a:rPr lang="en-US" sz="1800" b="0" dirty="0">
                <a:effectLst/>
                <a:latin typeface="Helvetica Neue" panose="02000503000000020004"/>
              </a:rPr>
              <a:t> </a:t>
            </a:r>
            <a:br>
              <a:rPr lang="en-US" sz="1800" b="0" dirty="0">
                <a:effectLst/>
                <a:latin typeface="Helvetica Neue" panose="02000503000000020004"/>
              </a:rPr>
            </a:br>
            <a:r>
              <a:rPr lang="en-US" sz="1800" b="0" dirty="0">
                <a:effectLst/>
                <a:latin typeface="Helvetica Neue" panose="02000503000000020004"/>
              </a:rPr>
              <a:t>Landlocked, population ~2 million. </a:t>
            </a:r>
            <a:br>
              <a:rPr lang="en-US" sz="1800" b="0" dirty="0">
                <a:effectLst/>
                <a:latin typeface="Helvetica Neue" panose="02000503000000020004"/>
              </a:rPr>
            </a:br>
            <a:br>
              <a:rPr lang="en-US" sz="1800" b="0" dirty="0">
                <a:effectLst/>
                <a:latin typeface="Helvetica Neue" panose="02000503000000020004"/>
              </a:rPr>
            </a:br>
            <a:r>
              <a:rPr lang="en-US" sz="1800" b="0" dirty="0">
                <a:effectLst/>
                <a:latin typeface="Helvetica Neue" panose="02000503000000020004"/>
              </a:rPr>
              <a:t>At independence in 1966, agriculture (livestock), led economic growth ~&gt;40% of GDP. Diamond was discovered a few years later </a:t>
            </a:r>
            <a:br>
              <a:rPr lang="en-US" sz="1800" b="0" dirty="0">
                <a:effectLst/>
                <a:latin typeface="Helvetica Neue" panose="02000503000000020004"/>
              </a:rPr>
            </a:br>
            <a:br>
              <a:rPr lang="en-US" sz="1800" b="0" dirty="0">
                <a:effectLst/>
                <a:latin typeface="Helvetica Neue" panose="02000503000000020004"/>
              </a:rPr>
            </a:br>
            <a:r>
              <a:rPr lang="en-US" sz="1800" b="0" dirty="0">
                <a:effectLst/>
                <a:latin typeface="Helvetica Neue" panose="02000503000000020004"/>
              </a:rPr>
              <a:t>Between 1974 and 1994, value of diamond exports increased, av. 30% p.a </a:t>
            </a:r>
            <a:r>
              <a:rPr lang="en-US" sz="1800" b="0" dirty="0">
                <a:effectLst/>
                <a:latin typeface="Helvetica Neue" panose="02000503000000020004"/>
                <a:sym typeface="Wingdings" panose="05000000000000000000" pitchFamily="2" charset="2"/>
              </a:rPr>
              <a:t></a:t>
            </a:r>
            <a:r>
              <a:rPr lang="en-US" sz="1800" b="0" dirty="0">
                <a:effectLst/>
                <a:latin typeface="Helvetica Neue" panose="02000503000000020004"/>
              </a:rPr>
              <a:t>mining sector accounted for &gt;40% of GDP, while agriculture at only 2.2% of GDP during 2000s.</a:t>
            </a:r>
            <a:br>
              <a:rPr lang="en-US" sz="1800" b="0" dirty="0">
                <a:effectLst/>
                <a:latin typeface="Helvetica Neue" panose="02000503000000020004"/>
              </a:rPr>
            </a:br>
            <a:br>
              <a:rPr lang="en-US" sz="1800" b="0" dirty="0">
                <a:effectLst/>
                <a:latin typeface="Helvetica Neue" panose="02000503000000020004"/>
              </a:rPr>
            </a:br>
            <a:r>
              <a:rPr lang="en-US" sz="1800" b="0" dirty="0">
                <a:effectLst/>
                <a:latin typeface="Helvetica Neue" panose="02000503000000020004"/>
              </a:rPr>
              <a:t>GDP growth av. 6.8% over 1990-2009</a:t>
            </a:r>
            <a:br>
              <a:rPr lang="en-US" sz="1800" b="0" dirty="0">
                <a:effectLst/>
                <a:latin typeface="Helvetica Neue" panose="02000503000000020004"/>
              </a:rPr>
            </a:br>
            <a:br>
              <a:rPr lang="en-US" sz="1800" b="0" dirty="0">
                <a:effectLst/>
                <a:latin typeface="Helvetica Neue" panose="02000503000000020004"/>
              </a:rPr>
            </a:br>
            <a:r>
              <a:rPr lang="en-US" sz="1800" b="1" dirty="0">
                <a:effectLst/>
                <a:latin typeface="Helvetica Neue" panose="02000503000000020004"/>
              </a:rPr>
              <a:t>Lessons:</a:t>
            </a:r>
            <a:r>
              <a:rPr lang="en-US" sz="1800" b="0" dirty="0">
                <a:effectLst/>
                <a:latin typeface="Helvetica Neue" panose="02000503000000020004"/>
              </a:rPr>
              <a:t> political stability; use of diamond revenues to finance other sectors;  enablers for private sector development (international contract law, trade and monetary integration with South Africa economy, tax concessions on profits and capital transfers). </a:t>
            </a:r>
            <a:br>
              <a:rPr lang="en-US" sz="1800" b="0" dirty="0">
                <a:effectLst/>
                <a:latin typeface="Helvetica Neue" panose="020005030000000200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chemeClr val="tx1"/>
                </a:solidFill>
                <a:latin typeface="Helvetica Neue" panose="02000503000000020004"/>
              </a:rPr>
            </a:br>
            <a:br>
              <a:rPr lang="en-GB" sz="1800" dirty="0">
                <a:solidFill>
                  <a:srgbClr val="0070C0"/>
                </a:solidFill>
                <a:latin typeface="Helvetica Neue" panose="02000503000000020004"/>
              </a:rPr>
            </a:br>
            <a:endParaRPr lang="en-US" sz="1800" i="1" dirty="0">
              <a:solidFill>
                <a:schemeClr val="tx1"/>
              </a:solidFill>
              <a:latin typeface="Helvetica Neue" panose="02000503000000020004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181CBC8-BC11-E02E-9694-27A5B98A0E9B}"/>
              </a:ext>
            </a:extLst>
          </p:cNvPr>
          <p:cNvSpPr txBox="1">
            <a:spLocks/>
          </p:cNvSpPr>
          <p:nvPr/>
        </p:nvSpPr>
        <p:spPr>
          <a:xfrm>
            <a:off x="171714" y="1623861"/>
            <a:ext cx="5427420" cy="4564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dirty="0">
                <a:effectLst/>
                <a:latin typeface="Helvetica Neue" panose="02000503000000020004"/>
                <a:ea typeface="Calibri" panose="020F0502020204030204" pitchFamily="34" charset="0"/>
              </a:rPr>
              <a:t>Mauritius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0" dirty="0">
                <a:effectLst/>
                <a:latin typeface="Helvetica Neue" panose="02000503000000020004"/>
              </a:rPr>
              <a:t>Small island with population ~ 1.3 million (2021) with no mineral resources.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0" dirty="0">
                <a:effectLst/>
                <a:latin typeface="Helvetica Neue" panose="02000503000000020004"/>
              </a:rPr>
              <a:t>At independence in 1968, economy was driven by sugar cane farming ~20% of GDP; &gt;60% of exports earnings </a:t>
            </a:r>
            <a:r>
              <a:rPr lang="en-US" sz="1800" b="0" dirty="0">
                <a:effectLst/>
                <a:latin typeface="Helvetica Neue" panose="02000503000000020004"/>
                <a:sym typeface="Wingdings" panose="05000000000000000000" pitchFamily="2" charset="2"/>
              </a:rPr>
              <a:t> trade shocks</a:t>
            </a:r>
            <a:endParaRPr lang="en-US" sz="1800" b="0" dirty="0">
              <a:effectLst/>
              <a:latin typeface="Helvetica Neue" panose="02000503000000020004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0" dirty="0">
                <a:effectLst/>
                <a:latin typeface="Helvetica Neue" panose="02000503000000020004"/>
              </a:rPr>
              <a:t>Embarked on structural transformation in 1980:  industrialization, introduction of a free trade zone (FTZ) – spurred the competitive service and tourism sectors.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0" dirty="0">
                <a:effectLst/>
                <a:latin typeface="Helvetica Neue" panose="02000503000000020004"/>
              </a:rPr>
              <a:t>By 2009, sugar accounted for &lt;3% of GDP, while textiles exceeded 5% and tourism 10% of GDP.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Neue" panose="02000503000000020004"/>
              </a:rPr>
              <a:t>RDGP growth av. 5% over 1980-2009</a:t>
            </a:r>
            <a:endParaRPr lang="en-US" sz="1800" b="0" dirty="0">
              <a:effectLst/>
              <a:latin typeface="Helvetica Neue" panose="02000503000000020004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effectLst/>
                <a:latin typeface="Helvetica Neue" panose="02000503000000020004"/>
              </a:rPr>
              <a:t>Lesson: </a:t>
            </a:r>
            <a:r>
              <a:rPr lang="en-US" sz="1800" b="0" dirty="0">
                <a:effectLst/>
                <a:latin typeface="Helvetica Neue" panose="02000503000000020004"/>
              </a:rPr>
              <a:t>FTZ catalyzed creation of global business sector </a:t>
            </a:r>
            <a:r>
              <a:rPr lang="en-US" sz="1800" b="0" dirty="0">
                <a:effectLst/>
                <a:latin typeface="Helvetica Neue" panose="02000503000000020004"/>
                <a:sym typeface="Wingdings" panose="05000000000000000000" pitchFamily="2" charset="2"/>
              </a:rPr>
              <a:t> </a:t>
            </a:r>
            <a:r>
              <a:rPr lang="en-US" sz="1800" b="0" dirty="0">
                <a:effectLst/>
                <a:latin typeface="Helvetica Neue" panose="02000503000000020004"/>
              </a:rPr>
              <a:t>export of financial services and BPO.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0" dirty="0">
                <a:effectLst/>
                <a:latin typeface="Helvetica Neue" panose="02000503000000020004"/>
              </a:rPr>
              <a:t>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0" dirty="0">
                <a:effectLst/>
                <a:latin typeface="Helvetica Neue" panose="02000503000000020004"/>
              </a:rPr>
              <a:t>  </a:t>
            </a:r>
            <a:endParaRPr lang="en-US" sz="1800" b="0" dirty="0">
              <a:effectLst/>
              <a:latin typeface="Helvetica Neue" panose="020005030000000200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GB" sz="1800" dirty="0">
                <a:solidFill>
                  <a:srgbClr val="0070C0"/>
                </a:solidFill>
                <a:latin typeface="Helvetica Neue" panose="02000503000000020004"/>
              </a:rPr>
            </a:br>
            <a:endParaRPr lang="en-US" sz="1800" i="1" dirty="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2123923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14254</TotalTime>
  <Words>824</Words>
  <Application>Microsoft Office PowerPoint</Application>
  <PresentationFormat>Widescreen</PresentationFormat>
  <Paragraphs>105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Corbel</vt:lpstr>
      <vt:lpstr>Helvetica</vt:lpstr>
      <vt:lpstr>Helvetica Neue</vt:lpstr>
      <vt:lpstr>Helvetica Neue Condensed Black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Structural transformation and diversification were key ambitions of government’s economic policy at independence.   Progress has been limited due to:  Oil legacy;  Political frictions;  Inadequate enablers including institutions, relevant skills, infrastructure…   Structural transformation is achievable and requires: human and physical capital accumulation, institutional and infrastructure capabilities  </vt:lpstr>
      <vt:lpstr>PowerPoint Presentation</vt:lpstr>
      <vt:lpstr>   Progress Made  1. Publication of oil annual reports  2. Creation of the PFM oversight and technical committees    3.  Establishment of the National Revenue Authority (NRA)  4 . Merger of Customs into with NRA   5. Establishment of the Cash Management Committee  6. Efforts to operationalize the Treasury Single Account   </vt:lpstr>
      <vt:lpstr>PowerPoint Presentation</vt:lpstr>
      <vt:lpstr>                                                                                                   Botswana  Landlocked, population ~2 million.   At independence in 1966, agriculture (livestock), led economic growth ~&gt;40% of GDP. Diamond was discovered a few years later   Between 1974 and 1994, value of diamond exports increased, av. 30% p.a mining sector accounted for &gt;40% of GDP, while agriculture at only 2.2% of GDP during 2000s.  GDP growth av. 6.8% over 1990-2009  Lessons: political stability; use of diamond revenues to finance other sectors;  enablers for private sector development (international contract law, trade and monetary integration with South Africa economy, tax concessions on profits and capital transfers).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SENNOGA, EDWARD BATTE</dc:creator>
  <cp:lastModifiedBy>SENNOGA, EDWARD BATTE</cp:lastModifiedBy>
  <cp:revision>461</cp:revision>
  <dcterms:created xsi:type="dcterms:W3CDTF">2020-09-01T12:02:52Z</dcterms:created>
  <dcterms:modified xsi:type="dcterms:W3CDTF">2023-09-06T06:28:53Z</dcterms:modified>
</cp:coreProperties>
</file>