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69" d="100"/>
          <a:sy n="69" d="100"/>
        </p:scale>
        <p:origin x="14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9/6/2023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9/6/2023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9/6/2023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9/6/2023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397587"/>
            <a:ext cx="12191999" cy="3035808"/>
          </a:xfrm>
        </p:spPr>
        <p:txBody>
          <a:bodyPr/>
          <a:lstStyle/>
          <a:p>
            <a:pPr marL="0" marR="0" algn="ctr">
              <a:spcBef>
                <a:spcPts val="2000"/>
              </a:spcBef>
              <a:spcAft>
                <a:spcPts val="200"/>
              </a:spcAft>
            </a:pPr>
            <a:r>
              <a:rPr lang="en-US" sz="4800" b="1" kern="0" dirty="0">
                <a:latin typeface="Calibri Light" panose="020F0302020204030204" pitchFamily="34" charset="0"/>
                <a:cs typeface="Times New Roman" panose="02020603050405020304" pitchFamily="18" charset="0"/>
              </a:rPr>
              <a:t>Efficient Resource Mobilization and Management Strategies</a:t>
            </a:r>
            <a:r>
              <a:rPr lang="en-US" b="1" kern="0" dirty="0">
                <a:latin typeface="Calibri Light" panose="020F0302020204030204" pitchFamily="34" charset="0"/>
                <a:cs typeface="Times New Roman" panose="02020603050405020304" pitchFamily="18" charset="0"/>
              </a:rPr>
              <a:t/>
            </a:r>
            <a:br>
              <a:rPr lang="en-US" b="1" kern="0" dirty="0">
                <a:latin typeface="Calibri Light" panose="020F03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a:xfrm>
            <a:off x="1319228" y="6190210"/>
            <a:ext cx="10872771" cy="667789"/>
          </a:xfrm>
        </p:spPr>
        <p:txBody>
          <a:bodyPr/>
          <a:lstStyle/>
          <a:p>
            <a:r>
              <a:rPr lang="en-US" dirty="0" smtClean="0"/>
              <a:t>Dr Abraham Maliet Mamer</a:t>
            </a:r>
            <a:endParaRPr lang="en-US" dirty="0"/>
          </a:p>
        </p:txBody>
      </p:sp>
      <p:pic>
        <p:nvPicPr>
          <p:cNvPr id="4" name="Picture 3"/>
          <p:cNvPicPr>
            <a:picLocks noChangeAspect="1"/>
          </p:cNvPicPr>
          <p:nvPr/>
        </p:nvPicPr>
        <p:blipFill>
          <a:blip r:embed="rId2"/>
          <a:stretch>
            <a:fillRect/>
          </a:stretch>
        </p:blipFill>
        <p:spPr>
          <a:xfrm>
            <a:off x="-74880" y="4805224"/>
            <a:ext cx="1493649" cy="1999661"/>
          </a:xfrm>
          <a:prstGeom prst="rect">
            <a:avLst/>
          </a:prstGeom>
        </p:spPr>
      </p:pic>
    </p:spTree>
    <p:extLst>
      <p:ext uri="{BB962C8B-B14F-4D97-AF65-F5344CB8AC3E}">
        <p14:creationId xmlns:p14="http://schemas.microsoft.com/office/powerpoint/2010/main" val="3692757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803563"/>
            <a:ext cx="12192000" cy="1013321"/>
          </a:xfrm>
        </p:spPr>
        <p:txBody>
          <a:bodyPr>
            <a:noAutofit/>
          </a:bodyPr>
          <a:lstStyle/>
          <a:p>
            <a:pPr algn="ctr"/>
            <a:r>
              <a:rPr lang="en-GB" sz="3600" dirty="0">
                <a:solidFill>
                  <a:srgbClr val="090911"/>
                </a:solidFill>
                <a:latin typeface="Sylfaen" panose="010A0502050306030303" pitchFamily="18" charset="0"/>
                <a:ea typeface="Times New Roman" panose="02020603050405020304" pitchFamily="18" charset="0"/>
              </a:rPr>
              <a:t>Remember</a:t>
            </a:r>
            <a:r>
              <a:rPr lang="en-US" sz="3600" dirty="0">
                <a:solidFill>
                  <a:srgbClr val="090911"/>
                </a:solidFill>
                <a:latin typeface="Sylfaen" panose="010A0502050306030303" pitchFamily="18" charset="0"/>
                <a:ea typeface="Times New Roman" panose="02020603050405020304" pitchFamily="18" charset="0"/>
              </a:rPr>
              <a:t> that resources are not only the people; they </a:t>
            </a:r>
            <a:r>
              <a:rPr lang="en-US" sz="3600" dirty="0" smtClean="0">
                <a:solidFill>
                  <a:srgbClr val="090911"/>
                </a:solidFill>
                <a:latin typeface="Sylfaen" panose="010A0502050306030303" pitchFamily="18" charset="0"/>
                <a:ea typeface="Times New Roman" panose="02020603050405020304" pitchFamily="18" charset="0"/>
              </a:rPr>
              <a:t>include:</a:t>
            </a:r>
            <a:endParaRPr lang="en-US" sz="3600" dirty="0">
              <a:latin typeface="Sylfaen" panose="010A0502050306030303" pitchFamily="18" charset="0"/>
            </a:endParaRPr>
          </a:p>
        </p:txBody>
      </p:sp>
      <p:sp>
        <p:nvSpPr>
          <p:cNvPr id="3" name="Rectangle 2"/>
          <p:cNvSpPr/>
          <p:nvPr/>
        </p:nvSpPr>
        <p:spPr>
          <a:xfrm>
            <a:off x="263237" y="2132616"/>
            <a:ext cx="12240491" cy="2239587"/>
          </a:xfrm>
          <a:prstGeom prst="rect">
            <a:avLst/>
          </a:prstGeom>
        </p:spPr>
        <p:txBody>
          <a:bodyPr wrap="square">
            <a:spAutoFit/>
          </a:bodyPr>
          <a:lstStyle/>
          <a:p>
            <a:pPr marL="342900" marR="0" lvl="0" indent="-342900" algn="just">
              <a:lnSpc>
                <a:spcPct val="150000"/>
              </a:lnSpc>
              <a:spcBef>
                <a:spcPts val="0"/>
              </a:spcBef>
              <a:spcAft>
                <a:spcPts val="0"/>
              </a:spcAft>
              <a:buSzPts val="1000"/>
              <a:buFont typeface="Wingdings" panose="05000000000000000000" pitchFamily="2" charset="2"/>
              <a:buChar char=""/>
            </a:pPr>
            <a:r>
              <a:rPr lang="en-GB" sz="3200" dirty="0">
                <a:solidFill>
                  <a:srgbClr val="090911"/>
                </a:solidFill>
                <a:latin typeface="Sylfaen" panose="010A0502050306030303" pitchFamily="18" charset="0"/>
                <a:ea typeface="Times New Roman" panose="02020603050405020304" pitchFamily="18" charset="0"/>
                <a:cs typeface="Calibri" panose="020F0502020204030204" pitchFamily="34" charset="0"/>
              </a:rPr>
              <a:t>Technology / tools needed to enable people to execute tasks</a:t>
            </a:r>
            <a:endParaRPr lang="en-US" sz="32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1000"/>
              <a:buFont typeface="Wingdings" panose="05000000000000000000" pitchFamily="2" charset="2"/>
              <a:buChar char=""/>
            </a:pPr>
            <a:r>
              <a:rPr lang="en-GB" sz="3200" dirty="0">
                <a:solidFill>
                  <a:srgbClr val="090911"/>
                </a:solidFill>
                <a:latin typeface="Sylfaen" panose="010A0502050306030303" pitchFamily="18" charset="0"/>
                <a:ea typeface="Times New Roman" panose="02020603050405020304" pitchFamily="18" charset="0"/>
                <a:cs typeface="Calibri" panose="020F0502020204030204" pitchFamily="34" charset="0"/>
              </a:rPr>
              <a:t>Budgeted funds to complete projects.</a:t>
            </a:r>
            <a:endParaRPr lang="en-US" sz="32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1000"/>
              <a:buFont typeface="Wingdings" panose="05000000000000000000" pitchFamily="2" charset="2"/>
              <a:buChar char=""/>
            </a:pPr>
            <a:r>
              <a:rPr lang="en-GB" sz="3200" dirty="0">
                <a:solidFill>
                  <a:srgbClr val="090911"/>
                </a:solidFill>
                <a:latin typeface="Sylfaen" panose="010A0502050306030303" pitchFamily="18" charset="0"/>
                <a:ea typeface="Times New Roman" panose="02020603050405020304" pitchFamily="18" charset="0"/>
                <a:cs typeface="Calibri" panose="020F0502020204030204" pitchFamily="34" charset="0"/>
              </a:rPr>
              <a:t>Locations and specialized equipment and machinery.</a:t>
            </a:r>
            <a:endParaRPr lang="en-US" sz="3200" dirty="0">
              <a:effectLst/>
              <a:latin typeface="Sylfaen" panose="010A050205030603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647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4632"/>
            <a:ext cx="12192000" cy="1609344"/>
          </a:xfrm>
        </p:spPr>
        <p:txBody>
          <a:bodyPr/>
          <a:lstStyle/>
          <a:p>
            <a:pPr marL="0" marR="0">
              <a:spcBef>
                <a:spcPts val="600"/>
              </a:spcBef>
              <a:spcAft>
                <a:spcPts val="0"/>
              </a:spcAft>
            </a:pPr>
            <a:r>
              <a:rPr lang="en-US" b="1" cap="small" dirty="0">
                <a:latin typeface="Calibri Light" panose="020F0302020204030204" pitchFamily="34" charset="0"/>
                <a:cs typeface="Times New Roman" panose="02020603050405020304" pitchFamily="18" charset="0"/>
              </a:rPr>
              <a:t>Resource Management Benefits</a:t>
            </a:r>
            <a:br>
              <a:rPr lang="en-US" b="1" cap="small" dirty="0">
                <a:latin typeface="Calibri Light" panose="020F0302020204030204" pitchFamily="34" charset="0"/>
                <a:cs typeface="Times New Roman" panose="02020603050405020304" pitchFamily="18" charset="0"/>
              </a:rPr>
            </a:br>
            <a:endParaRPr lang="en-US" dirty="0"/>
          </a:p>
        </p:txBody>
      </p:sp>
      <p:sp>
        <p:nvSpPr>
          <p:cNvPr id="3" name="Rectangle 2"/>
          <p:cNvSpPr/>
          <p:nvPr/>
        </p:nvSpPr>
        <p:spPr>
          <a:xfrm>
            <a:off x="0" y="1586145"/>
            <a:ext cx="12192000" cy="7571303"/>
          </a:xfrm>
          <a:prstGeom prst="rect">
            <a:avLst/>
          </a:prstGeom>
        </p:spPr>
        <p:txBody>
          <a:bodyPr wrap="square">
            <a:spAutoFit/>
          </a:bodyPr>
          <a:lstStyle/>
          <a:p>
            <a:pPr marL="285750" indent="-285750" algn="just">
              <a:buFont typeface="Arial" panose="020B0604020202020204" pitchFamily="34" charset="0"/>
              <a:buChar char="•"/>
            </a:pPr>
            <a:r>
              <a:rPr lang="en-GB" sz="3600" dirty="0">
                <a:solidFill>
                  <a:srgbClr val="090911"/>
                </a:solidFill>
                <a:latin typeface="Sylfaen" panose="010A0502050306030303" pitchFamily="18" charset="0"/>
                <a:ea typeface="Times New Roman" panose="02020603050405020304" pitchFamily="18" charset="0"/>
              </a:rPr>
              <a:t>In organizations, resource management seems like an elusive goal where success is just a dream </a:t>
            </a:r>
            <a:r>
              <a:rPr lang="en-GB" sz="3600" dirty="0" smtClean="0">
                <a:solidFill>
                  <a:srgbClr val="090911"/>
                </a:solidFill>
                <a:latin typeface="Sylfaen" panose="010A0502050306030303" pitchFamily="18" charset="0"/>
                <a:ea typeface="Times New Roman" panose="02020603050405020304" pitchFamily="18" charset="0"/>
              </a:rPr>
              <a:t>outreach.</a:t>
            </a:r>
          </a:p>
          <a:p>
            <a:pPr marL="285750" indent="-285750" algn="just">
              <a:buFont typeface="Arial" panose="020B0604020202020204" pitchFamily="34" charset="0"/>
              <a:buChar char="•"/>
            </a:pPr>
            <a:r>
              <a:rPr lang="en-GB" sz="3600" dirty="0">
                <a:solidFill>
                  <a:srgbClr val="090911"/>
                </a:solidFill>
                <a:latin typeface="Sylfaen" panose="010A0502050306030303" pitchFamily="18" charset="0"/>
                <a:ea typeface="Times New Roman" panose="02020603050405020304" pitchFamily="18" charset="0"/>
              </a:rPr>
              <a:t>Public and or private organizations that focus on establishing or improving their resource management capabilities reap rewards (benefits) immediately, depending on the steps taken by the </a:t>
            </a:r>
            <a:r>
              <a:rPr lang="en-GB" sz="3600" dirty="0" smtClean="0">
                <a:solidFill>
                  <a:srgbClr val="090911"/>
                </a:solidFill>
                <a:latin typeface="Sylfaen" panose="010A0502050306030303" pitchFamily="18" charset="0"/>
                <a:ea typeface="Times New Roman" panose="02020603050405020304" pitchFamily="18" charset="0"/>
              </a:rPr>
              <a:t>organization.</a:t>
            </a:r>
          </a:p>
          <a:p>
            <a:pPr marL="285750" indent="-285750" algn="just">
              <a:buFont typeface="Arial" panose="020B0604020202020204" pitchFamily="34" charset="0"/>
              <a:buChar char="•"/>
            </a:pPr>
            <a:r>
              <a:rPr lang="en-GB" sz="3600" dirty="0">
                <a:solidFill>
                  <a:srgbClr val="090911"/>
                </a:solidFill>
                <a:latin typeface="Sylfaen" panose="010A0502050306030303" pitchFamily="18" charset="0"/>
                <a:ea typeface="Times New Roman" panose="02020603050405020304" pitchFamily="18" charset="0"/>
              </a:rPr>
              <a:t>Having credible (trustworthy) data, helps to plan, schedule, allocate people based on their skills and </a:t>
            </a:r>
            <a:r>
              <a:rPr lang="en-GB" sz="3600" dirty="0" smtClean="0">
                <a:solidFill>
                  <a:srgbClr val="090911"/>
                </a:solidFill>
                <a:latin typeface="Sylfaen" panose="010A0502050306030303" pitchFamily="18" charset="0"/>
                <a:ea typeface="Times New Roman" panose="02020603050405020304" pitchFamily="18" charset="0"/>
              </a:rPr>
              <a:t>availability.</a:t>
            </a:r>
          </a:p>
          <a:p>
            <a:pPr marL="285750" indent="-285750" algn="just">
              <a:buFont typeface="Arial" panose="020B0604020202020204" pitchFamily="34" charset="0"/>
              <a:buChar char="•"/>
            </a:pPr>
            <a:r>
              <a:rPr lang="en-GB" sz="3600" dirty="0">
                <a:solidFill>
                  <a:srgbClr val="090911"/>
                </a:solidFill>
                <a:latin typeface="Sylfaen" panose="010A0502050306030303" pitchFamily="18" charset="0"/>
                <a:ea typeface="Times New Roman" panose="02020603050405020304" pitchFamily="18" charset="0"/>
              </a:rPr>
              <a:t>Over-utilized employees quickly become frustrated and </a:t>
            </a:r>
            <a:r>
              <a:rPr lang="en-GB" sz="3600" dirty="0" smtClean="0">
                <a:solidFill>
                  <a:srgbClr val="090911"/>
                </a:solidFill>
                <a:latin typeface="Sylfaen" panose="010A0502050306030303" pitchFamily="18" charset="0"/>
                <a:ea typeface="Times New Roman" panose="02020603050405020304" pitchFamily="18" charset="0"/>
              </a:rPr>
              <a:t>discouraged.</a:t>
            </a:r>
          </a:p>
          <a:p>
            <a:pPr marL="285750" indent="-285750" algn="just">
              <a:buFont typeface="Arial" panose="020B0604020202020204" pitchFamily="34" charset="0"/>
              <a:buChar char="•"/>
            </a:pPr>
            <a:r>
              <a:rPr lang="en-GB" sz="3600" i="1" dirty="0">
                <a:solidFill>
                  <a:srgbClr val="AA182C"/>
                </a:solidFill>
                <a:latin typeface="Sylfaen" panose="010A0502050306030303" pitchFamily="18" charset="0"/>
                <a:ea typeface="Times New Roman" panose="02020603050405020304" pitchFamily="18" charset="0"/>
              </a:rPr>
              <a:t>Resource management helps organizations optimize people, providing insight into their workloads, availability, project time requirements, skills, and </a:t>
            </a:r>
            <a:r>
              <a:rPr lang="en-GB" sz="3600" i="1" dirty="0" smtClean="0">
                <a:solidFill>
                  <a:srgbClr val="AA182C"/>
                </a:solidFill>
                <a:latin typeface="Sylfaen" panose="010A0502050306030303" pitchFamily="18" charset="0"/>
                <a:ea typeface="Times New Roman" panose="02020603050405020304" pitchFamily="18" charset="0"/>
              </a:rPr>
              <a:t>more.</a:t>
            </a:r>
          </a:p>
          <a:p>
            <a:endParaRPr lang="en-US" dirty="0"/>
          </a:p>
        </p:txBody>
      </p:sp>
    </p:spTree>
    <p:extLst>
      <p:ext uri="{BB962C8B-B14F-4D97-AF65-F5344CB8AC3E}">
        <p14:creationId xmlns:p14="http://schemas.microsoft.com/office/powerpoint/2010/main" val="228968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9999" y="528843"/>
            <a:ext cx="3065964" cy="369332"/>
          </a:xfrm>
          <a:prstGeom prst="rect">
            <a:avLst/>
          </a:prstGeom>
        </p:spPr>
        <p:txBody>
          <a:bodyPr wrap="square">
            <a:spAutoFit/>
          </a:bodyPr>
          <a:lstStyle/>
          <a:p>
            <a:pPr algn="ctr">
              <a:spcBef>
                <a:spcPts val="2000"/>
              </a:spcBef>
              <a:spcAft>
                <a:spcPts val="200"/>
              </a:spcAft>
            </a:pPr>
            <a:r>
              <a:rPr lang="en-US" b="1" kern="0" cap="all" dirty="0" smtClean="0">
                <a:latin typeface="Calibri Light" panose="020F0302020204030204" pitchFamily="34" charset="0"/>
                <a:cs typeface="Times New Roman" panose="02020603050405020304" pitchFamily="18" charset="0"/>
              </a:rPr>
              <a:t>In conclusion</a:t>
            </a:r>
            <a:endParaRPr lang="en-US" b="1" kern="0" cap="all" dirty="0">
              <a:latin typeface="Calibri Light" panose="020F0302020204030204" pitchFamily="34" charset="0"/>
              <a:cs typeface="Times New Roman" panose="02020603050405020304" pitchFamily="18" charset="0"/>
            </a:endParaRPr>
          </a:p>
        </p:txBody>
      </p:sp>
      <p:sp>
        <p:nvSpPr>
          <p:cNvPr id="3" name="Rectangle 2"/>
          <p:cNvSpPr/>
          <p:nvPr/>
        </p:nvSpPr>
        <p:spPr>
          <a:xfrm>
            <a:off x="0" y="1013776"/>
            <a:ext cx="12191999" cy="5016758"/>
          </a:xfrm>
          <a:prstGeom prst="rect">
            <a:avLst/>
          </a:prstGeom>
        </p:spPr>
        <p:txBody>
          <a:bodyPr wrap="square">
            <a:spAutoFit/>
          </a:bodyPr>
          <a:lstStyle/>
          <a:p>
            <a:pPr marL="285750" indent="-285750" algn="just">
              <a:buFont typeface="Arial" panose="020B0604020202020204" pitchFamily="34" charset="0"/>
              <a:buChar char="•"/>
            </a:pPr>
            <a:r>
              <a:rPr lang="en-GB" sz="4000" dirty="0">
                <a:solidFill>
                  <a:srgbClr val="090911"/>
                </a:solidFill>
                <a:latin typeface="Sylfaen" panose="010A0502050306030303" pitchFamily="18" charset="0"/>
                <a:ea typeface="Times New Roman" panose="02020603050405020304" pitchFamily="18" charset="0"/>
              </a:rPr>
              <a:t>Effective resource management is not simply a “nice-to-have” feature of project portfolio management; it is essential to </a:t>
            </a:r>
            <a:r>
              <a:rPr lang="en-GB" sz="4000" dirty="0" smtClean="0">
                <a:solidFill>
                  <a:srgbClr val="090911"/>
                </a:solidFill>
                <a:latin typeface="Sylfaen" panose="010A0502050306030303" pitchFamily="18" charset="0"/>
                <a:ea typeface="Times New Roman" panose="02020603050405020304" pitchFamily="18" charset="0"/>
              </a:rPr>
              <a:t>success.</a:t>
            </a:r>
          </a:p>
          <a:p>
            <a:pPr marL="285750" indent="-285750" algn="just">
              <a:buFont typeface="Arial" panose="020B0604020202020204" pitchFamily="34" charset="0"/>
              <a:buChar char="•"/>
            </a:pPr>
            <a:r>
              <a:rPr lang="en-GB" sz="4000" dirty="0">
                <a:solidFill>
                  <a:srgbClr val="090911"/>
                </a:solidFill>
                <a:latin typeface="Sylfaen" panose="010A0502050306030303" pitchFamily="18" charset="0"/>
                <a:ea typeface="Times New Roman" panose="02020603050405020304" pitchFamily="18" charset="0"/>
              </a:rPr>
              <a:t>visibility and appropriate </a:t>
            </a:r>
            <a:r>
              <a:rPr lang="en-GB" sz="4000" dirty="0" smtClean="0">
                <a:solidFill>
                  <a:srgbClr val="090911"/>
                </a:solidFill>
                <a:latin typeface="Sylfaen" panose="010A0502050306030303" pitchFamily="18" charset="0"/>
                <a:ea typeface="Times New Roman" panose="02020603050405020304" pitchFamily="18" charset="0"/>
              </a:rPr>
              <a:t>tools.</a:t>
            </a:r>
          </a:p>
          <a:p>
            <a:pPr marL="285750" indent="-285750" algn="just">
              <a:buFont typeface="Arial" panose="020B0604020202020204" pitchFamily="34" charset="0"/>
              <a:buChar char="•"/>
            </a:pPr>
            <a:r>
              <a:rPr lang="en-GB" sz="4000" dirty="0">
                <a:solidFill>
                  <a:srgbClr val="090911"/>
                </a:solidFill>
                <a:latin typeface="Sylfaen" panose="010A0502050306030303" pitchFamily="18" charset="0"/>
                <a:ea typeface="Times New Roman" panose="02020603050405020304" pitchFamily="18" charset="0"/>
              </a:rPr>
              <a:t>With full transparency and insight into resources, can ensure resources are consistently allocated to those strategically aligned programs that deliver value to the organization and its customers or end users.</a:t>
            </a:r>
            <a:endParaRPr lang="en-US" sz="4000" dirty="0">
              <a:latin typeface="Sylfaen" panose="010A0502050306030303" pitchFamily="18" charset="0"/>
            </a:endParaRPr>
          </a:p>
        </p:txBody>
      </p:sp>
    </p:spTree>
    <p:extLst>
      <p:ext uri="{BB962C8B-B14F-4D97-AF65-F5344CB8AC3E}">
        <p14:creationId xmlns:p14="http://schemas.microsoft.com/office/powerpoint/2010/main" val="189361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7820891" y="1"/>
            <a:ext cx="4371109" cy="4876800"/>
          </a:xfrm>
          <a:prstGeom prst="ellipse">
            <a:avLst/>
          </a:prstGeom>
          <a:ln>
            <a:noFill/>
          </a:ln>
          <a:effectLst>
            <a:softEdge rad="112500"/>
          </a:effectLst>
        </p:spPr>
      </p:pic>
      <p:sp>
        <p:nvSpPr>
          <p:cNvPr id="2" name="Title 1"/>
          <p:cNvSpPr>
            <a:spLocks noGrp="1"/>
          </p:cNvSpPr>
          <p:nvPr>
            <p:ph type="title"/>
          </p:nvPr>
        </p:nvSpPr>
        <p:spPr>
          <a:xfrm>
            <a:off x="0" y="540327"/>
            <a:ext cx="12191999" cy="3547318"/>
          </a:xfrm>
        </p:spPr>
        <p:txBody>
          <a:bodyPr/>
          <a:lstStyle/>
          <a:p>
            <a:r>
              <a:rPr lang="en-US" dirty="0" smtClean="0"/>
              <a:t>Dedicated to my mother </a:t>
            </a:r>
            <a:endParaRPr lang="en-US" dirty="0"/>
          </a:p>
        </p:txBody>
      </p:sp>
      <p:sp>
        <p:nvSpPr>
          <p:cNvPr id="3" name="Text Placeholder 2"/>
          <p:cNvSpPr>
            <a:spLocks noGrp="1"/>
          </p:cNvSpPr>
          <p:nvPr>
            <p:ph type="body" idx="1"/>
          </p:nvPr>
        </p:nvSpPr>
        <p:spPr>
          <a:xfrm>
            <a:off x="69271" y="5054692"/>
            <a:ext cx="12046526" cy="1914144"/>
          </a:xfrm>
        </p:spPr>
        <p:txBody>
          <a:bodyPr/>
          <a:lstStyle/>
          <a:p>
            <a:pPr algn="ctr">
              <a:spcBef>
                <a:spcPts val="2000"/>
              </a:spcBef>
              <a:spcAft>
                <a:spcPts val="200"/>
              </a:spcAft>
            </a:pPr>
            <a:endParaRPr lang="en-US" b="1" kern="0" cap="all" dirty="0" smtClean="0">
              <a:latin typeface="Calibri Light" panose="020F0302020204030204" pitchFamily="34" charset="0"/>
              <a:cs typeface="Times New Roman" panose="02020603050405020304" pitchFamily="18" charset="0"/>
            </a:endParaRPr>
          </a:p>
          <a:p>
            <a:pPr algn="ctr">
              <a:spcBef>
                <a:spcPts val="2000"/>
              </a:spcBef>
              <a:spcAft>
                <a:spcPts val="200"/>
              </a:spcAft>
            </a:pPr>
            <a:r>
              <a:rPr lang="en-US" b="1" kern="0" cap="all" dirty="0" smtClean="0">
                <a:latin typeface="Calibri Light" panose="020F0302020204030204" pitchFamily="34" charset="0"/>
                <a:cs typeface="Times New Roman" panose="02020603050405020304" pitchFamily="18" charset="0"/>
              </a:rPr>
              <a:t>Efficient </a:t>
            </a:r>
            <a:r>
              <a:rPr lang="en-US" b="1" kern="0" cap="all" dirty="0">
                <a:latin typeface="Calibri Light" panose="020F0302020204030204" pitchFamily="34" charset="0"/>
                <a:cs typeface="Times New Roman" panose="02020603050405020304" pitchFamily="18" charset="0"/>
              </a:rPr>
              <a:t>Resource Mobilization and Management Strategies</a:t>
            </a:r>
          </a:p>
          <a:p>
            <a:endParaRPr lang="en-US" dirty="0"/>
          </a:p>
        </p:txBody>
      </p:sp>
      <p:pic>
        <p:nvPicPr>
          <p:cNvPr id="6" name="Picture 5"/>
          <p:cNvPicPr>
            <a:picLocks noChangeAspect="1"/>
          </p:cNvPicPr>
          <p:nvPr/>
        </p:nvPicPr>
        <p:blipFill>
          <a:blip r:embed="rId4"/>
          <a:stretch>
            <a:fillRect/>
          </a:stretch>
        </p:blipFill>
        <p:spPr>
          <a:xfrm>
            <a:off x="69271" y="4876801"/>
            <a:ext cx="1493649" cy="1999661"/>
          </a:xfrm>
          <a:prstGeom prst="rect">
            <a:avLst/>
          </a:prstGeom>
        </p:spPr>
      </p:pic>
    </p:spTree>
    <p:extLst>
      <p:ext uri="{BB962C8B-B14F-4D97-AF65-F5344CB8AC3E}">
        <p14:creationId xmlns:p14="http://schemas.microsoft.com/office/powerpoint/2010/main" val="70490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Calibri" panose="020F0502020204030204" pitchFamily="34" charset="0"/>
                <a:ea typeface="Times New Roman" panose="02020603050405020304" pitchFamily="18" charset="0"/>
              </a:rPr>
              <a:t>understanding of typical cycle of resource regime particular </a:t>
            </a:r>
            <a:endParaRPr lang="en-US" sz="4000" dirty="0"/>
          </a:p>
        </p:txBody>
      </p:sp>
      <p:sp>
        <p:nvSpPr>
          <p:cNvPr id="3" name="Content Placeholder 2"/>
          <p:cNvSpPr>
            <a:spLocks noGrp="1"/>
          </p:cNvSpPr>
          <p:nvPr>
            <p:ph idx="1"/>
          </p:nvPr>
        </p:nvSpPr>
        <p:spPr>
          <a:xfrm>
            <a:off x="72630" y="2001982"/>
            <a:ext cx="11928763" cy="3304309"/>
          </a:xfrm>
        </p:spPr>
        <p:txBody>
          <a:bodyPr>
            <a:normAutofit fontScale="85000" lnSpcReduction="20000"/>
          </a:bodyPr>
          <a:lstStyle/>
          <a:p>
            <a:pPr marL="342900" lvl="0" indent="-342900" algn="just">
              <a:lnSpc>
                <a:spcPct val="150000"/>
              </a:lnSpc>
              <a:spcBef>
                <a:spcPts val="0"/>
              </a:spcBef>
              <a:buFont typeface="Wingdings" panose="05000000000000000000" pitchFamily="2" charset="2"/>
              <a:buChar char=""/>
            </a:pPr>
            <a:r>
              <a:rPr lang="en-US" sz="3200" dirty="0">
                <a:latin typeface="Sylfaen" panose="010A0502050306030303" pitchFamily="18" charset="0"/>
                <a:ea typeface="Times New Roman" panose="02020603050405020304" pitchFamily="18" charset="0"/>
                <a:cs typeface="Calibri" panose="020F0502020204030204" pitchFamily="34" charset="0"/>
              </a:rPr>
              <a:t>Definition of a resource</a:t>
            </a:r>
            <a:endParaRPr lang="en-US" sz="3200" dirty="0">
              <a:latin typeface="Sylfaen" panose="010A0502050306030303"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0"/>
              </a:spcBef>
              <a:buFont typeface="Wingdings" panose="05000000000000000000" pitchFamily="2" charset="2"/>
              <a:buChar char=""/>
            </a:pPr>
            <a:r>
              <a:rPr lang="en-US" sz="3200" dirty="0">
                <a:latin typeface="Sylfaen" panose="010A0502050306030303" pitchFamily="18" charset="0"/>
                <a:ea typeface="Times New Roman" panose="02020603050405020304" pitchFamily="18" charset="0"/>
                <a:cs typeface="Calibri" panose="020F0502020204030204" pitchFamily="34" charset="0"/>
              </a:rPr>
              <a:t>Resource identification process</a:t>
            </a:r>
            <a:endParaRPr lang="en-US" sz="3200" dirty="0">
              <a:latin typeface="Sylfaen" panose="010A0502050306030303"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0"/>
              </a:spcBef>
              <a:buFont typeface="Wingdings" panose="05000000000000000000" pitchFamily="2" charset="2"/>
              <a:buChar char=""/>
            </a:pPr>
            <a:r>
              <a:rPr lang="en-US" sz="3200" dirty="0">
                <a:latin typeface="Sylfaen" panose="010A0502050306030303" pitchFamily="18" charset="0"/>
                <a:ea typeface="Times New Roman" panose="02020603050405020304" pitchFamily="18" charset="0"/>
                <a:cs typeface="Calibri" panose="020F0502020204030204" pitchFamily="34" charset="0"/>
              </a:rPr>
              <a:t>Efficient/Effective Resource Mobilization</a:t>
            </a:r>
            <a:endParaRPr lang="en-US" sz="3200" dirty="0">
              <a:latin typeface="Sylfaen" panose="010A0502050306030303"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0"/>
              </a:spcBef>
              <a:buFont typeface="Wingdings" panose="05000000000000000000" pitchFamily="2" charset="2"/>
              <a:buChar char=""/>
            </a:pPr>
            <a:r>
              <a:rPr lang="en-US" sz="3200" dirty="0">
                <a:latin typeface="Sylfaen" panose="010A0502050306030303" pitchFamily="18" charset="0"/>
                <a:ea typeface="Times New Roman" panose="02020603050405020304" pitchFamily="18" charset="0"/>
                <a:cs typeface="Calibri" panose="020F0502020204030204" pitchFamily="34" charset="0"/>
              </a:rPr>
              <a:t>Resource Allocation Methodology</a:t>
            </a:r>
            <a:endParaRPr lang="en-US" sz="3200" dirty="0">
              <a:latin typeface="Sylfaen" panose="010A0502050306030303"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0"/>
              </a:spcBef>
              <a:buFont typeface="Wingdings" panose="05000000000000000000" pitchFamily="2" charset="2"/>
              <a:buChar char=""/>
            </a:pPr>
            <a:r>
              <a:rPr lang="en-US" sz="3200" dirty="0">
                <a:latin typeface="Sylfaen" panose="010A0502050306030303" pitchFamily="18" charset="0"/>
                <a:ea typeface="Times New Roman" panose="02020603050405020304" pitchFamily="18" charset="0"/>
                <a:cs typeface="Calibri" panose="020F0502020204030204" pitchFamily="34" charset="0"/>
              </a:rPr>
              <a:t>Resource Management Strategy </a:t>
            </a:r>
          </a:p>
          <a:p>
            <a:pPr marL="342900" lvl="0" indent="-342900" algn="just">
              <a:lnSpc>
                <a:spcPct val="150000"/>
              </a:lnSpc>
              <a:spcBef>
                <a:spcPts val="0"/>
              </a:spcBef>
              <a:buFont typeface="Wingdings" panose="05000000000000000000" pitchFamily="2" charset="2"/>
              <a:buChar char=""/>
            </a:pPr>
            <a:r>
              <a:rPr lang="en-GB" sz="3200" b="1" cap="small" dirty="0" smtClean="0">
                <a:latin typeface="Calibri Light" panose="020F0302020204030204" pitchFamily="34" charset="0"/>
                <a:cs typeface="Times New Roman" panose="02020603050405020304" pitchFamily="18" charset="0"/>
              </a:rPr>
              <a:t>Importance </a:t>
            </a:r>
            <a:r>
              <a:rPr lang="en-GB" sz="3200" b="1" cap="small" dirty="0">
                <a:latin typeface="Calibri Light" panose="020F0302020204030204" pitchFamily="34" charset="0"/>
                <a:cs typeface="Times New Roman" panose="02020603050405020304" pitchFamily="18" charset="0"/>
              </a:rPr>
              <a:t>of Resource Management</a:t>
            </a:r>
            <a:endParaRPr lang="en-US" sz="3200" b="1" cap="small" dirty="0">
              <a:latin typeface="Calibri Light" panose="020F0302020204030204" pitchFamily="34" charset="0"/>
              <a:cs typeface="Times New Roman" panose="02020603050405020304" pitchFamily="18" charset="0"/>
            </a:endParaRPr>
          </a:p>
          <a:p>
            <a:pPr marL="342900" lvl="0" indent="-342900" algn="just">
              <a:lnSpc>
                <a:spcPct val="150000"/>
              </a:lnSpc>
              <a:spcBef>
                <a:spcPts val="0"/>
              </a:spcBef>
              <a:buFont typeface="Wingdings" panose="05000000000000000000" pitchFamily="2" charset="2"/>
              <a:buChar char=""/>
            </a:pPr>
            <a:endParaRPr lang="en-US" sz="3200" dirty="0">
              <a:latin typeface="Sylfaen" panose="010A0502050306030303" pitchFamily="18" charset="0"/>
              <a:ea typeface="Times New Roman" panose="02020603050405020304" pitchFamily="18" charset="0"/>
              <a:cs typeface="Times New Roman" panose="02020603050405020304" pitchFamily="18" charset="0"/>
            </a:endParaRPr>
          </a:p>
          <a:p>
            <a:endParaRPr lang="en-US" dirty="0"/>
          </a:p>
        </p:txBody>
      </p:sp>
      <p:sp>
        <p:nvSpPr>
          <p:cNvPr id="6" name="Text Placeholder 2"/>
          <p:cNvSpPr txBox="1">
            <a:spLocks/>
          </p:cNvSpPr>
          <p:nvPr/>
        </p:nvSpPr>
        <p:spPr>
          <a:xfrm>
            <a:off x="1336964" y="6414654"/>
            <a:ext cx="10855036" cy="443346"/>
          </a:xfrm>
          <a:prstGeom prst="rect">
            <a:avLst/>
          </a:prstGeom>
          <a:no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spcBef>
                <a:spcPts val="2000"/>
              </a:spcBef>
              <a:spcAft>
                <a:spcPts val="200"/>
              </a:spcAft>
              <a:buNone/>
            </a:pPr>
            <a:r>
              <a:rPr lang="en-US" sz="1400" b="1" kern="0" cap="all" dirty="0" smtClean="0">
                <a:latin typeface="Calibri Light" panose="020F0302020204030204" pitchFamily="34" charset="0"/>
                <a:cs typeface="Times New Roman" panose="02020603050405020304" pitchFamily="18" charset="0"/>
              </a:rPr>
              <a:t>Efficient Resource Mobilization and Management Strategies</a:t>
            </a:r>
          </a:p>
          <a:p>
            <a:endParaRPr lang="en-US" dirty="0"/>
          </a:p>
        </p:txBody>
      </p:sp>
    </p:spTree>
    <p:extLst>
      <p:ext uri="{BB962C8B-B14F-4D97-AF65-F5344CB8AC3E}">
        <p14:creationId xmlns:p14="http://schemas.microsoft.com/office/powerpoint/2010/main" val="50128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313" y="66365"/>
            <a:ext cx="3200400" cy="1737360"/>
          </a:xfrm>
        </p:spPr>
        <p:txBody>
          <a:bodyPr/>
          <a:lstStyle/>
          <a:p>
            <a:pPr algn="ctr"/>
            <a:r>
              <a:rPr lang="en-US" smtClean="0"/>
              <a:t>Images of resource </a:t>
            </a:r>
            <a:endParaRPr lang="en-US" dirty="0"/>
          </a:p>
        </p:txBody>
      </p:sp>
      <p:pic>
        <p:nvPicPr>
          <p:cNvPr id="8" name="Picture 7"/>
          <p:cNvPicPr>
            <a:picLocks noChangeAspect="1"/>
          </p:cNvPicPr>
          <p:nvPr/>
        </p:nvPicPr>
        <p:blipFill>
          <a:blip r:embed="rId2"/>
          <a:stretch>
            <a:fillRect/>
          </a:stretch>
        </p:blipFill>
        <p:spPr>
          <a:xfrm>
            <a:off x="9102090" y="2660073"/>
            <a:ext cx="2095500" cy="2181225"/>
          </a:xfrm>
          <a:prstGeom prst="rect">
            <a:avLst/>
          </a:prstGeom>
        </p:spPr>
      </p:pic>
      <p:sp>
        <p:nvSpPr>
          <p:cNvPr id="4" name="Text Placeholder 3"/>
          <p:cNvSpPr>
            <a:spLocks noGrp="1"/>
          </p:cNvSpPr>
          <p:nvPr>
            <p:ph type="body" sz="half" idx="2"/>
          </p:nvPr>
        </p:nvSpPr>
        <p:spPr>
          <a:xfrm>
            <a:off x="8549640" y="1803725"/>
            <a:ext cx="3200400" cy="3291840"/>
          </a:xfrm>
        </p:spPr>
        <p:txBody>
          <a:bodyPr/>
          <a:lstStyle/>
          <a:p>
            <a:r>
              <a:rPr lang="en-US" smtClean="0"/>
              <a:t>Resources available in South Sudan </a:t>
            </a:r>
            <a:endParaRPr lang="en-US" dirty="0"/>
          </a:p>
        </p:txBody>
      </p:sp>
      <p:sp>
        <p:nvSpPr>
          <p:cNvPr id="6" name="Rectangle 5"/>
          <p:cNvSpPr/>
          <p:nvPr/>
        </p:nvSpPr>
        <p:spPr>
          <a:xfrm>
            <a:off x="705451" y="104048"/>
            <a:ext cx="4588115" cy="830997"/>
          </a:xfrm>
          <a:prstGeom prst="rect">
            <a:avLst/>
          </a:prstGeom>
        </p:spPr>
        <p:txBody>
          <a:bodyPr wrap="none">
            <a:spAutoFit/>
          </a:bodyPr>
          <a:lstStyle/>
          <a:p>
            <a:pPr marL="342900" lvl="0" indent="-342900" algn="just" defTabSz="914400">
              <a:lnSpc>
                <a:spcPct val="150000"/>
              </a:lnSpc>
              <a:buClr>
                <a:srgbClr val="D34817">
                  <a:lumMod val="75000"/>
                </a:srgbClr>
              </a:buClr>
              <a:buSzPct val="85000"/>
              <a:buFont typeface="Wingdings" panose="05000000000000000000" pitchFamily="2" charset="2"/>
              <a:buChar char=""/>
            </a:pPr>
            <a:r>
              <a:rPr lang="en-US" sz="3200" dirty="0">
                <a:solidFill>
                  <a:prstClr val="black"/>
                </a:solidFill>
                <a:latin typeface="Sylfaen" panose="010A0502050306030303" pitchFamily="18" charset="0"/>
                <a:ea typeface="Times New Roman" panose="02020603050405020304" pitchFamily="18" charset="0"/>
                <a:cs typeface="Calibri" panose="020F0502020204030204" pitchFamily="34" charset="0"/>
              </a:rPr>
              <a:t>Definition of a resource</a:t>
            </a:r>
            <a:endParaRPr lang="en-US" sz="3200" dirty="0">
              <a:solidFill>
                <a:prstClr val="black"/>
              </a:solidFill>
              <a:latin typeface="Sylfaen" panose="010A0502050306030303"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10447" y="937178"/>
            <a:ext cx="9036571" cy="5533759"/>
          </a:xfrm>
          <a:prstGeom prst="rect">
            <a:avLst/>
          </a:prstGeom>
        </p:spPr>
        <p:txBody>
          <a:bodyPr wrap="square">
            <a:spAutoFit/>
          </a:bodyPr>
          <a:lstStyle/>
          <a:p>
            <a:pPr marL="342900" marR="0" lvl="0" indent="-342900" algn="just">
              <a:lnSpc>
                <a:spcPct val="150000"/>
              </a:lnSpc>
              <a:spcBef>
                <a:spcPts val="0"/>
              </a:spcBef>
              <a:spcAft>
                <a:spcPts val="800"/>
              </a:spcAft>
              <a:buFont typeface="+mj-lt"/>
              <a:buAutoNum type="alphaLcParenR"/>
            </a:pPr>
            <a:r>
              <a:rPr lang="en-US" sz="2200" dirty="0">
                <a:latin typeface="Sylfaen" panose="010A0502050306030303" pitchFamily="18" charset="0"/>
                <a:ea typeface="Times New Roman" panose="02020603050405020304" pitchFamily="18" charset="0"/>
                <a:cs typeface="Times New Roman" panose="02020603050405020304" pitchFamily="18" charset="0"/>
              </a:rPr>
              <a:t>A reserve or supply of money, material, </a:t>
            </a:r>
            <a:r>
              <a:rPr lang="en-US" sz="2200" dirty="0" smtClean="0">
                <a:latin typeface="Sylfaen" panose="010A0502050306030303" pitchFamily="18" charset="0"/>
                <a:ea typeface="Times New Roman" panose="02020603050405020304" pitchFamily="18" charset="0"/>
                <a:cs typeface="Times New Roman" panose="02020603050405020304" pitchFamily="18" charset="0"/>
              </a:rPr>
              <a:t>human</a:t>
            </a:r>
            <a:r>
              <a:rPr lang="en-US" sz="2200" dirty="0">
                <a:latin typeface="Sylfaen" panose="010A0502050306030303" pitchFamily="18" charset="0"/>
                <a:ea typeface="Times New Roman" panose="02020603050405020304" pitchFamily="18" charset="0"/>
                <a:cs typeface="Times New Roman" panose="02020603050405020304" pitchFamily="18" charset="0"/>
              </a:rPr>
              <a:t>, or other assets that can be drawn on by a person, or a system </a:t>
            </a:r>
            <a:r>
              <a:rPr lang="en-US" sz="2200" dirty="0" smtClean="0">
                <a:latin typeface="Sylfaen" panose="010A0502050306030303" pitchFamily="18" charset="0"/>
                <a:ea typeface="Times New Roman" panose="02020603050405020304" pitchFamily="18" charset="0"/>
                <a:cs typeface="Times New Roman" panose="02020603050405020304" pitchFamily="18" charset="0"/>
              </a:rPr>
              <a:t>to function </a:t>
            </a:r>
            <a:r>
              <a:rPr lang="en-US" sz="2200" dirty="0">
                <a:latin typeface="Sylfaen" panose="010A0502050306030303" pitchFamily="18" charset="0"/>
                <a:ea typeface="Times New Roman" panose="02020603050405020304" pitchFamily="18" charset="0"/>
                <a:cs typeface="Times New Roman" panose="02020603050405020304" pitchFamily="18" charset="0"/>
              </a:rPr>
              <a:t>efficiently. </a:t>
            </a:r>
          </a:p>
          <a:p>
            <a:pPr marL="342900" marR="0" lvl="0" indent="-342900" algn="just">
              <a:lnSpc>
                <a:spcPct val="150000"/>
              </a:lnSpc>
              <a:spcBef>
                <a:spcPts val="0"/>
              </a:spcBef>
              <a:spcAft>
                <a:spcPts val="800"/>
              </a:spcAft>
              <a:buFont typeface="+mj-lt"/>
              <a:buAutoNum type="alphaLcParenR"/>
            </a:pPr>
            <a:r>
              <a:rPr lang="en-US" sz="2200" dirty="0">
                <a:latin typeface="Sylfaen" panose="010A0502050306030303" pitchFamily="18" charset="0"/>
                <a:ea typeface="Times New Roman" panose="02020603050405020304" pitchFamily="18" charset="0"/>
                <a:cs typeface="Times New Roman" panose="02020603050405020304" pitchFamily="18" charset="0"/>
              </a:rPr>
              <a:t>It can be </a:t>
            </a:r>
            <a:r>
              <a:rPr lang="en-US" sz="2200" dirty="0" smtClean="0">
                <a:latin typeface="Sylfaen" panose="010A0502050306030303" pitchFamily="18" charset="0"/>
                <a:ea typeface="Times New Roman" panose="02020603050405020304" pitchFamily="18" charset="0"/>
                <a:cs typeface="Times New Roman" panose="02020603050405020304" pitchFamily="18" charset="0"/>
              </a:rPr>
              <a:t>a strategy</a:t>
            </a:r>
            <a:r>
              <a:rPr lang="en-US" sz="2200" dirty="0">
                <a:latin typeface="Sylfaen" panose="010A0502050306030303" pitchFamily="18" charset="0"/>
                <a:ea typeface="Times New Roman" panose="02020603050405020304" pitchFamily="18" charset="0"/>
                <a:cs typeface="Times New Roman" panose="02020603050405020304" pitchFamily="18" charset="0"/>
              </a:rPr>
              <a:t>, which can be adopted in (peculiar) adverse circumstances.</a:t>
            </a:r>
          </a:p>
          <a:p>
            <a:pPr marL="342900" marR="0" lvl="0" indent="-342900" algn="just">
              <a:lnSpc>
                <a:spcPct val="150000"/>
              </a:lnSpc>
              <a:spcBef>
                <a:spcPts val="0"/>
              </a:spcBef>
              <a:spcAft>
                <a:spcPts val="800"/>
              </a:spcAft>
              <a:buFont typeface="+mj-lt"/>
              <a:buAutoNum type="alphaLcParenR"/>
            </a:pPr>
            <a:r>
              <a:rPr lang="en-US" sz="2200" dirty="0">
                <a:latin typeface="Sylfaen" panose="010A0502050306030303" pitchFamily="18" charset="0"/>
                <a:ea typeface="Times New Roman" panose="02020603050405020304" pitchFamily="18" charset="0"/>
                <a:cs typeface="Times New Roman" panose="02020603050405020304" pitchFamily="18" charset="0"/>
              </a:rPr>
              <a:t> Can be predicament action to yelling resources. </a:t>
            </a:r>
          </a:p>
          <a:p>
            <a:pPr marL="342900" marR="0" lvl="0" indent="-342900" algn="just">
              <a:lnSpc>
                <a:spcPct val="150000"/>
              </a:lnSpc>
              <a:spcBef>
                <a:spcPts val="0"/>
              </a:spcBef>
              <a:spcAft>
                <a:spcPts val="800"/>
              </a:spcAft>
              <a:buFont typeface="+mj-lt"/>
              <a:buAutoNum type="alphaLcParenR"/>
            </a:pPr>
            <a:r>
              <a:rPr lang="en-US" sz="2200" dirty="0" smtClean="0">
                <a:latin typeface="Sylfaen" panose="010A0502050306030303" pitchFamily="18" charset="0"/>
                <a:ea typeface="Times New Roman" panose="02020603050405020304" pitchFamily="18" charset="0"/>
                <a:cs typeface="Times New Roman" panose="02020603050405020304" pitchFamily="18" charset="0"/>
              </a:rPr>
              <a:t>It </a:t>
            </a:r>
            <a:r>
              <a:rPr lang="en-US" sz="2200" dirty="0">
                <a:latin typeface="Sylfaen" panose="010A0502050306030303" pitchFamily="18" charset="0"/>
                <a:ea typeface="Times New Roman" panose="02020603050405020304" pitchFamily="18" charset="0"/>
                <a:cs typeface="Times New Roman" panose="02020603050405020304" pitchFamily="18" charset="0"/>
              </a:rPr>
              <a:t>can be a support or aid immediately drawn upon when need it, which can be natural, commercial, or reserve that can be commoditizes or converted into monetary resource</a:t>
            </a:r>
            <a:r>
              <a:rPr lang="en-US" sz="2200" dirty="0" smtClean="0">
                <a:latin typeface="Sylfaen" panose="010A0502050306030303" pitchFamily="18" charset="0"/>
                <a:ea typeface="Times New Roman" panose="02020603050405020304" pitchFamily="18" charset="0"/>
                <a:cs typeface="Times New Roman" panose="02020603050405020304" pitchFamily="18" charset="0"/>
              </a:rPr>
              <a:t>. </a:t>
            </a:r>
          </a:p>
          <a:p>
            <a:pPr marL="342900" marR="0" lvl="0" indent="-342900" algn="just">
              <a:lnSpc>
                <a:spcPct val="150000"/>
              </a:lnSpc>
              <a:spcBef>
                <a:spcPts val="0"/>
              </a:spcBef>
              <a:spcAft>
                <a:spcPts val="800"/>
              </a:spcAft>
              <a:buFont typeface="+mj-lt"/>
              <a:buAutoNum type="alphaLcParenR"/>
            </a:pPr>
            <a:r>
              <a:rPr lang="en-US" sz="2200" dirty="0" smtClean="0">
                <a:latin typeface="Sylfaen" panose="010A0502050306030303" pitchFamily="18" charset="0"/>
                <a:ea typeface="Times New Roman" panose="02020603050405020304" pitchFamily="18" charset="0"/>
                <a:cs typeface="Times New Roman" panose="02020603050405020304" pitchFamily="18" charset="0"/>
              </a:rPr>
              <a:t>It </a:t>
            </a:r>
            <a:r>
              <a:rPr lang="en-US" sz="2200" dirty="0">
                <a:latin typeface="Sylfaen" panose="010A0502050306030303" pitchFamily="18" charset="0"/>
                <a:ea typeface="Times New Roman" panose="02020603050405020304" pitchFamily="18" charset="0"/>
                <a:cs typeface="Times New Roman" panose="02020603050405020304" pitchFamily="18" charset="0"/>
              </a:rPr>
              <a:t>can be a collective wealth (operation wealth creation) of a private or public entity (country) accrued from investment savings</a:t>
            </a:r>
            <a:endParaRPr lang="en-US" sz="2200" dirty="0">
              <a:latin typeface="Sylfaen" panose="010A0502050306030303" pitchFamily="18" charset="0"/>
            </a:endParaRPr>
          </a:p>
        </p:txBody>
      </p:sp>
    </p:spTree>
    <p:extLst>
      <p:ext uri="{BB962C8B-B14F-4D97-AF65-F5344CB8AC3E}">
        <p14:creationId xmlns:p14="http://schemas.microsoft.com/office/powerpoint/2010/main" val="161560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55" y="484632"/>
            <a:ext cx="11907981" cy="1609344"/>
          </a:xfrm>
        </p:spPr>
        <p:txBody>
          <a:bodyPr>
            <a:normAutofit fontScale="90000"/>
          </a:bodyPr>
          <a:lstStyle/>
          <a:p>
            <a:pPr marL="342900" lvl="0" indent="-342900" algn="ctr">
              <a:lnSpc>
                <a:spcPct val="150000"/>
              </a:lnSpc>
              <a:spcBef>
                <a:spcPts val="0"/>
              </a:spcBef>
            </a:pPr>
            <a:r>
              <a:rPr lang="en-US" sz="3000" cap="none" dirty="0">
                <a:solidFill>
                  <a:prstClr val="black"/>
                </a:solidFill>
                <a:latin typeface="Sylfaen" panose="010A0502050306030303" pitchFamily="18" charset="0"/>
                <a:ea typeface="Times New Roman" panose="02020603050405020304" pitchFamily="18" charset="0"/>
                <a:cs typeface="Calibri" panose="020F0502020204030204" pitchFamily="34" charset="0"/>
              </a:rPr>
              <a:t>Resource </a:t>
            </a:r>
            <a:r>
              <a:rPr lang="en-US" sz="3000" cap="none" dirty="0" smtClean="0">
                <a:solidFill>
                  <a:prstClr val="black"/>
                </a:solidFill>
                <a:latin typeface="Sylfaen" panose="010A0502050306030303" pitchFamily="18" charset="0"/>
                <a:ea typeface="Times New Roman" panose="02020603050405020304" pitchFamily="18" charset="0"/>
                <a:cs typeface="Calibri" panose="020F0502020204030204" pitchFamily="34" charset="0"/>
              </a:rPr>
              <a:t>Identification Process</a:t>
            </a:r>
            <a:r>
              <a:rPr lang="en-US" sz="3000" cap="none" dirty="0">
                <a:solidFill>
                  <a:prstClr val="black"/>
                </a:solidFill>
                <a:latin typeface="Sylfaen" panose="010A0502050306030303" pitchFamily="18" charset="0"/>
                <a:ea typeface="Times New Roman" panose="02020603050405020304" pitchFamily="18" charset="0"/>
                <a:cs typeface="Times New Roman" panose="02020603050405020304" pitchFamily="18" charset="0"/>
              </a:rPr>
              <a:t/>
            </a:r>
            <a:br>
              <a:rPr lang="en-US" sz="3000" cap="none" dirty="0">
                <a:solidFill>
                  <a:prstClr val="black"/>
                </a:solidFill>
                <a:latin typeface="Sylfaen" panose="010A0502050306030303" pitchFamily="18" charset="0"/>
                <a:ea typeface="Times New Roman" panose="02020603050405020304" pitchFamily="18" charset="0"/>
                <a:cs typeface="Times New Roman" panose="02020603050405020304" pitchFamily="18" charset="0"/>
              </a:rPr>
            </a:br>
            <a:endParaRPr lang="en-US" dirty="0"/>
          </a:p>
        </p:txBody>
      </p:sp>
      <p:sp>
        <p:nvSpPr>
          <p:cNvPr id="3" name="Rectangle 2"/>
          <p:cNvSpPr/>
          <p:nvPr/>
        </p:nvSpPr>
        <p:spPr>
          <a:xfrm>
            <a:off x="0" y="1387849"/>
            <a:ext cx="12192000" cy="4431983"/>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090911"/>
                </a:solidFill>
                <a:latin typeface="Sylfaen" panose="010A0502050306030303" pitchFamily="18" charset="0"/>
                <a:ea typeface="Times New Roman" panose="02020603050405020304" pitchFamily="18" charset="0"/>
              </a:rPr>
              <a:t>A </a:t>
            </a:r>
            <a:r>
              <a:rPr lang="en-US" sz="2400" dirty="0">
                <a:solidFill>
                  <a:srgbClr val="090911"/>
                </a:solidFill>
                <a:latin typeface="Sylfaen" panose="010A0502050306030303" pitchFamily="18" charset="0"/>
                <a:ea typeface="Times New Roman" panose="02020603050405020304" pitchFamily="18" charset="0"/>
              </a:rPr>
              <a:t>collective role of beneficiaries (community) and benefactors (government). Its involved clear understanding of the trends in which to identify </a:t>
            </a:r>
            <a:r>
              <a:rPr lang="en-US" sz="2400" dirty="0" smtClean="0">
                <a:solidFill>
                  <a:srgbClr val="090911"/>
                </a:solidFill>
                <a:latin typeface="Sylfaen" panose="010A0502050306030303" pitchFamily="18" charset="0"/>
                <a:ea typeface="Times New Roman" panose="02020603050405020304" pitchFamily="18" charset="0"/>
              </a:rPr>
              <a:t>resources.</a:t>
            </a:r>
          </a:p>
          <a:p>
            <a:pPr marL="342900" indent="-342900">
              <a:buFont typeface="Arial" panose="020B0604020202020204" pitchFamily="34" charset="0"/>
              <a:buChar char="•"/>
            </a:pPr>
            <a:r>
              <a:rPr lang="en-US" sz="2400" dirty="0" smtClean="0">
                <a:solidFill>
                  <a:srgbClr val="090911"/>
                </a:solidFill>
                <a:latin typeface="Sylfaen" panose="010A0502050306030303" pitchFamily="18" charset="0"/>
                <a:ea typeface="Times New Roman" panose="02020603050405020304" pitchFamily="18" charset="0"/>
              </a:rPr>
              <a:t>Contextual</a:t>
            </a:r>
            <a:r>
              <a:rPr lang="en-US" sz="2400" dirty="0">
                <a:solidFill>
                  <a:srgbClr val="090911"/>
                </a:solidFill>
                <a:latin typeface="Sylfaen" panose="010A0502050306030303" pitchFamily="18" charset="0"/>
                <a:ea typeface="Times New Roman" panose="02020603050405020304" pitchFamily="18" charset="0"/>
              </a:rPr>
              <a:t>, in accordance </a:t>
            </a:r>
            <a:r>
              <a:rPr lang="en-US" sz="2200" dirty="0">
                <a:solidFill>
                  <a:srgbClr val="090911"/>
                </a:solidFill>
                <a:latin typeface="Sylfaen" panose="010A0502050306030303" pitchFamily="18" charset="0"/>
                <a:ea typeface="Times New Roman" panose="02020603050405020304" pitchFamily="18" charset="0"/>
              </a:rPr>
              <a:t>to</a:t>
            </a:r>
            <a:r>
              <a:rPr lang="en-US" sz="2400" dirty="0">
                <a:solidFill>
                  <a:srgbClr val="090911"/>
                </a:solidFill>
                <a:latin typeface="Sylfaen" panose="010A0502050306030303" pitchFamily="18" charset="0"/>
                <a:ea typeface="Times New Roman" panose="02020603050405020304" pitchFamily="18" charset="0"/>
              </a:rPr>
              <a:t> need and </a:t>
            </a:r>
            <a:r>
              <a:rPr lang="en-US" sz="2400" dirty="0" smtClean="0">
                <a:solidFill>
                  <a:srgbClr val="090911"/>
                </a:solidFill>
                <a:latin typeface="Sylfaen" panose="010A0502050306030303" pitchFamily="18" charset="0"/>
                <a:ea typeface="Times New Roman" panose="02020603050405020304" pitchFamily="18" charset="0"/>
              </a:rPr>
              <a:t>availability.</a:t>
            </a:r>
          </a:p>
          <a:p>
            <a:pPr marL="342900" marR="0" lvl="0" indent="-342900" algn="just">
              <a:lnSpc>
                <a:spcPct val="150000"/>
              </a:lnSpc>
              <a:spcBef>
                <a:spcPts val="0"/>
              </a:spcBef>
              <a:spcAft>
                <a:spcPts val="0"/>
              </a:spcAft>
              <a:buFont typeface="Arial" panose="020B0604020202020204" pitchFamily="34" charset="0"/>
              <a:buChar char="•"/>
            </a:pPr>
            <a:r>
              <a:rPr lang="en-GB" sz="2400" dirty="0">
                <a:solidFill>
                  <a:srgbClr val="202124"/>
                </a:solidFill>
                <a:latin typeface="Sylfaen" panose="010A0502050306030303" pitchFamily="18" charset="0"/>
                <a:ea typeface="Times New Roman" panose="02020603050405020304" pitchFamily="18" charset="0"/>
                <a:cs typeface="Calibri" panose="020F0502020204030204" pitchFamily="34" charset="0"/>
              </a:rPr>
              <a:t>Imaginary one that is based on resource type set without any resource constraints. This resource type refers to the skill set that a task requires for completion. </a:t>
            </a:r>
            <a:endParaRPr lang="en-US" sz="2400" dirty="0">
              <a:latin typeface="Sylfaen" panose="010A0502050306030303"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400" dirty="0">
                <a:solidFill>
                  <a:srgbClr val="202124"/>
                </a:solidFill>
                <a:latin typeface="Sylfaen" panose="010A0502050306030303" pitchFamily="18" charset="0"/>
                <a:ea typeface="Times New Roman" panose="02020603050405020304" pitchFamily="18" charset="0"/>
              </a:rPr>
              <a:t>Actual resource plan, based on actual resource availability. This is true, however, there </a:t>
            </a:r>
            <a:r>
              <a:rPr lang="en-US" sz="2400" dirty="0">
                <a:latin typeface="Sylfaen" panose="010A0502050306030303" pitchFamily="18" charset="0"/>
                <a:ea typeface="Times New Roman" panose="02020603050405020304" pitchFamily="18" charset="0"/>
              </a:rPr>
              <a:t>are several types of contextual resources according to others namely: natural, renewable, recyclable, time, human, and capital. </a:t>
            </a:r>
            <a:r>
              <a:rPr lang="en-US" sz="2400" dirty="0" smtClean="0">
                <a:latin typeface="Sylfaen" panose="010A0502050306030303" pitchFamily="18" charset="0"/>
                <a:ea typeface="Times New Roman" panose="02020603050405020304" pitchFamily="18" charset="0"/>
              </a:rPr>
              <a:t>(</a:t>
            </a:r>
            <a:r>
              <a:rPr lang="en-GB" sz="2400" i="1" dirty="0">
                <a:solidFill>
                  <a:srgbClr val="202124"/>
                </a:solidFill>
                <a:latin typeface="Sylfaen" panose="010A0502050306030303" pitchFamily="18" charset="0"/>
                <a:ea typeface="Times New Roman" panose="02020603050405020304" pitchFamily="18" charset="0"/>
              </a:rPr>
              <a:t>More often is it believed that </a:t>
            </a:r>
            <a:r>
              <a:rPr lang="en-US" sz="2400" i="1" dirty="0">
                <a:solidFill>
                  <a:srgbClr val="090911"/>
                </a:solidFill>
                <a:latin typeface="Sylfaen" panose="010A0502050306030303" pitchFamily="18" charset="0"/>
                <a:ea typeface="Times New Roman" panose="02020603050405020304" pitchFamily="18" charset="0"/>
                <a:cs typeface="Times New Roman" panose="02020603050405020304" pitchFamily="18" charset="0"/>
              </a:rPr>
              <a:t>resources include, finances, staff, physical space, equipment, technology, and </a:t>
            </a:r>
            <a:r>
              <a:rPr lang="en-US" sz="2400" i="1" dirty="0" smtClean="0">
                <a:solidFill>
                  <a:srgbClr val="090911"/>
                </a:solidFill>
                <a:latin typeface="Sylfaen" panose="010A0502050306030303" pitchFamily="18" charset="0"/>
                <a:ea typeface="Times New Roman" panose="02020603050405020304" pitchFamily="18" charset="0"/>
                <a:cs typeface="Times New Roman" panose="02020603050405020304" pitchFamily="18" charset="0"/>
              </a:rPr>
              <a:t>time</a:t>
            </a:r>
            <a:r>
              <a:rPr lang="en-US" sz="2400" dirty="0" smtClean="0">
                <a:solidFill>
                  <a:srgbClr val="090911"/>
                </a:solidFill>
                <a:latin typeface="Sylfaen" panose="010A0502050306030303" pitchFamily="18" charset="0"/>
                <a:ea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smtClean="0">
              <a:solidFill>
                <a:srgbClr val="090911"/>
              </a:solidFill>
              <a:latin typeface="Sylfaen" panose="010A0502050306030303"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9160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5097"/>
            <a:ext cx="12192000" cy="830997"/>
          </a:xfrm>
          <a:prstGeom prst="rect">
            <a:avLst/>
          </a:prstGeom>
        </p:spPr>
        <p:txBody>
          <a:bodyPr wrap="square">
            <a:spAutoFit/>
          </a:bodyPr>
          <a:lstStyle/>
          <a:p>
            <a:pPr marL="342900" lvl="0" indent="-342900" algn="ctr" defTabSz="914400">
              <a:lnSpc>
                <a:spcPct val="150000"/>
              </a:lnSpc>
              <a:buClr>
                <a:srgbClr val="D34817">
                  <a:lumMod val="75000"/>
                </a:srgbClr>
              </a:buClr>
              <a:buSzPct val="85000"/>
              <a:buFont typeface="Wingdings" panose="05000000000000000000" pitchFamily="2" charset="2"/>
              <a:buChar char=""/>
            </a:pPr>
            <a:r>
              <a:rPr lang="en-US" sz="3200" dirty="0">
                <a:solidFill>
                  <a:prstClr val="black"/>
                </a:solidFill>
                <a:latin typeface="Sylfaen" panose="010A0502050306030303" pitchFamily="18" charset="0"/>
                <a:ea typeface="Times New Roman" panose="02020603050405020304" pitchFamily="18" charset="0"/>
                <a:cs typeface="Calibri" panose="020F0502020204030204" pitchFamily="34" charset="0"/>
              </a:rPr>
              <a:t>Efficient/Effective Resource Mobilization</a:t>
            </a:r>
            <a:endParaRPr lang="en-US" sz="3200" dirty="0">
              <a:solidFill>
                <a:prstClr val="black"/>
              </a:solidFill>
              <a:latin typeface="Sylfaen" panose="010A0502050306030303"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0" y="1695694"/>
            <a:ext cx="12192000" cy="3785652"/>
          </a:xfrm>
          <a:prstGeom prst="rect">
            <a:avLst/>
          </a:prstGeom>
        </p:spPr>
        <p:txBody>
          <a:bodyPr wrap="square">
            <a:spAutoFit/>
          </a:bodyPr>
          <a:lstStyle/>
          <a:p>
            <a:r>
              <a:rPr lang="en-US" sz="2200" dirty="0">
                <a:latin typeface="Sylfaen" panose="010A0502050306030303" pitchFamily="18" charset="0"/>
                <a:ea typeface="Times New Roman" panose="02020603050405020304" pitchFamily="18" charset="0"/>
              </a:rPr>
              <a:t>There are several but unique ways to mobilize </a:t>
            </a:r>
            <a:r>
              <a:rPr lang="en-US" sz="2200" dirty="0" smtClean="0">
                <a:latin typeface="Sylfaen" panose="010A0502050306030303" pitchFamily="18" charset="0"/>
                <a:ea typeface="Times New Roman" panose="02020603050405020304" pitchFamily="18" charset="0"/>
              </a:rPr>
              <a:t>resources:</a:t>
            </a:r>
          </a:p>
          <a:p>
            <a:pPr marL="285750" indent="-285750">
              <a:buFont typeface="Arial" panose="020B0604020202020204" pitchFamily="34" charset="0"/>
              <a:buChar char="•"/>
            </a:pPr>
            <a:r>
              <a:rPr lang="en-GB" sz="2200" dirty="0">
                <a:solidFill>
                  <a:srgbClr val="37465A"/>
                </a:solidFill>
                <a:latin typeface="Sylfaen" panose="010A0502050306030303" pitchFamily="18" charset="0"/>
                <a:ea typeface="Times New Roman" panose="02020603050405020304" pitchFamily="18" charset="0"/>
              </a:rPr>
              <a:t>Optimize resource scheduling is the most efficient resource mobilization of all time – No office is complete without the pervasive motivational </a:t>
            </a:r>
            <a:r>
              <a:rPr lang="en-GB" sz="2200" dirty="0" smtClean="0">
                <a:solidFill>
                  <a:srgbClr val="37465A"/>
                </a:solidFill>
                <a:latin typeface="Sylfaen" panose="010A0502050306030303" pitchFamily="18" charset="0"/>
                <a:ea typeface="Times New Roman" panose="02020603050405020304" pitchFamily="18" charset="0"/>
              </a:rPr>
              <a:t>poster.</a:t>
            </a:r>
          </a:p>
          <a:p>
            <a:pPr marL="285750" indent="-285750">
              <a:buFont typeface="Arial" panose="020B0604020202020204" pitchFamily="34" charset="0"/>
              <a:buChar char="•"/>
            </a:pPr>
            <a:r>
              <a:rPr lang="en-GB" sz="2200" dirty="0">
                <a:latin typeface="Sylfaen" panose="010A0502050306030303" pitchFamily="18" charset="0"/>
              </a:rPr>
              <a:t>Mitigate those kinds of situations, requires efficient monitoring of resources, and learn how to better optimize available resource </a:t>
            </a:r>
            <a:r>
              <a:rPr lang="en-GB" sz="2200" dirty="0" smtClean="0">
                <a:latin typeface="Sylfaen" panose="010A0502050306030303" pitchFamily="18" charset="0"/>
              </a:rPr>
              <a:t>allocation.</a:t>
            </a:r>
          </a:p>
          <a:p>
            <a:pPr marL="285750" indent="-285750">
              <a:buFont typeface="Arial" panose="020B0604020202020204" pitchFamily="34" charset="0"/>
              <a:buChar char="•"/>
            </a:pPr>
            <a:r>
              <a:rPr lang="en-GB" sz="2200" dirty="0">
                <a:solidFill>
                  <a:srgbClr val="37465A"/>
                </a:solidFill>
                <a:latin typeface="Sylfaen" panose="010A0502050306030303" pitchFamily="18" charset="0"/>
                <a:ea typeface="Times New Roman" panose="02020603050405020304" pitchFamily="18" charset="0"/>
              </a:rPr>
              <a:t>More often organisations omit a very vital element of optimizing resources based on scheduling or efficiency forecasting. </a:t>
            </a:r>
            <a:r>
              <a:rPr lang="en-GB" sz="2200" i="1" dirty="0">
                <a:solidFill>
                  <a:srgbClr val="37465A"/>
                </a:solidFill>
                <a:latin typeface="Sylfaen" panose="010A0502050306030303" pitchFamily="18" charset="0"/>
                <a:ea typeface="Times New Roman" panose="02020603050405020304" pitchFamily="18" charset="0"/>
              </a:rPr>
              <a:t>In the context of Republic of South Sudan is so little known in practice about optimization of </a:t>
            </a:r>
            <a:r>
              <a:rPr lang="en-GB" sz="2200" i="1" dirty="0" smtClean="0">
                <a:solidFill>
                  <a:srgbClr val="37465A"/>
                </a:solidFill>
                <a:latin typeface="Sylfaen" panose="010A0502050306030303" pitchFamily="18" charset="0"/>
                <a:ea typeface="Times New Roman" panose="02020603050405020304" pitchFamily="18" charset="0"/>
              </a:rPr>
              <a:t>resources</a:t>
            </a:r>
            <a:r>
              <a:rPr lang="en-GB" sz="2200" dirty="0" smtClean="0">
                <a:solidFill>
                  <a:srgbClr val="37465A"/>
                </a:solidFill>
                <a:latin typeface="Sylfaen" panose="010A0502050306030303" pitchFamily="18" charset="0"/>
                <a:ea typeface="Times New Roman" panose="02020603050405020304" pitchFamily="18" charset="0"/>
              </a:rPr>
              <a:t>.</a:t>
            </a:r>
          </a:p>
          <a:p>
            <a:pPr marL="285750" indent="-285750">
              <a:buFont typeface="Arial" panose="020B0604020202020204" pitchFamily="34" charset="0"/>
              <a:buChar char="•"/>
            </a:pPr>
            <a:r>
              <a:rPr lang="en-GB" sz="2200" dirty="0">
                <a:solidFill>
                  <a:srgbClr val="37465A"/>
                </a:solidFill>
                <a:latin typeface="Sylfaen" panose="010A0502050306030303" pitchFamily="18" charset="0"/>
                <a:ea typeface="Times New Roman" panose="02020603050405020304" pitchFamily="18" charset="0"/>
              </a:rPr>
              <a:t>Efficiency is resting mostly on knowing </a:t>
            </a:r>
            <a:r>
              <a:rPr lang="en-GB" sz="2200" dirty="0" smtClean="0">
                <a:solidFill>
                  <a:srgbClr val="37465A"/>
                </a:solidFill>
                <a:latin typeface="Sylfaen" panose="010A0502050306030303" pitchFamily="18" charset="0"/>
                <a:ea typeface="Times New Roman" panose="02020603050405020304" pitchFamily="18" charset="0"/>
              </a:rPr>
              <a:t>when.</a:t>
            </a:r>
          </a:p>
          <a:p>
            <a:pPr marL="285750" indent="-285750">
              <a:buFont typeface="Arial" panose="020B0604020202020204" pitchFamily="34" charset="0"/>
              <a:buChar char="•"/>
            </a:pPr>
            <a:r>
              <a:rPr lang="en-GB" sz="2200" dirty="0">
                <a:solidFill>
                  <a:srgbClr val="37465A"/>
                </a:solidFill>
                <a:latin typeface="Sylfaen" panose="010A0502050306030303" pitchFamily="18" charset="0"/>
                <a:ea typeface="Times New Roman" panose="02020603050405020304" pitchFamily="18" charset="0"/>
              </a:rPr>
              <a:t>Utilization improves </a:t>
            </a:r>
            <a:r>
              <a:rPr lang="en-GB" sz="2200" dirty="0" smtClean="0">
                <a:solidFill>
                  <a:srgbClr val="37465A"/>
                </a:solidFill>
                <a:latin typeface="Sylfaen" panose="010A0502050306030303" pitchFamily="18" charset="0"/>
                <a:ea typeface="Times New Roman" panose="02020603050405020304" pitchFamily="18" charset="0"/>
              </a:rPr>
              <a:t>efficiency</a:t>
            </a:r>
            <a:r>
              <a:rPr lang="en-GB" sz="2400" dirty="0" smtClean="0">
                <a:solidFill>
                  <a:srgbClr val="37465A"/>
                </a:solidFill>
                <a:latin typeface="Sylfaen" panose="010A0502050306030303" pitchFamily="18" charset="0"/>
                <a:ea typeface="Times New Roman" panose="02020603050405020304" pitchFamily="18" charset="0"/>
              </a:rPr>
              <a:t>.</a:t>
            </a:r>
          </a:p>
          <a:p>
            <a:endParaRPr lang="en-US" dirty="0"/>
          </a:p>
        </p:txBody>
      </p:sp>
    </p:spTree>
    <p:extLst>
      <p:ext uri="{BB962C8B-B14F-4D97-AF65-F5344CB8AC3E}">
        <p14:creationId xmlns:p14="http://schemas.microsoft.com/office/powerpoint/2010/main" val="414564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 y="240407"/>
            <a:ext cx="12192000" cy="830997"/>
          </a:xfrm>
          <a:prstGeom prst="rect">
            <a:avLst/>
          </a:prstGeom>
        </p:spPr>
        <p:txBody>
          <a:bodyPr wrap="square">
            <a:spAutoFit/>
          </a:bodyPr>
          <a:lstStyle/>
          <a:p>
            <a:pPr marL="342900" lvl="0" indent="-342900" algn="ctr" defTabSz="914400">
              <a:lnSpc>
                <a:spcPct val="150000"/>
              </a:lnSpc>
              <a:buClr>
                <a:srgbClr val="D34817">
                  <a:lumMod val="75000"/>
                </a:srgbClr>
              </a:buClr>
              <a:buSzPct val="85000"/>
              <a:buFont typeface="Wingdings" panose="05000000000000000000" pitchFamily="2" charset="2"/>
              <a:buChar char=""/>
            </a:pPr>
            <a:r>
              <a:rPr lang="en-US" sz="3200" dirty="0">
                <a:solidFill>
                  <a:prstClr val="black"/>
                </a:solidFill>
                <a:latin typeface="Sylfaen" panose="010A0502050306030303" pitchFamily="18" charset="0"/>
                <a:ea typeface="Times New Roman" panose="02020603050405020304" pitchFamily="18" charset="0"/>
                <a:cs typeface="Calibri" panose="020F0502020204030204" pitchFamily="34" charset="0"/>
              </a:rPr>
              <a:t>Resource Allocation Methodology</a:t>
            </a:r>
            <a:endParaRPr lang="en-US" sz="3200" dirty="0">
              <a:solidFill>
                <a:prstClr val="black"/>
              </a:solidFill>
              <a:latin typeface="Sylfaen" panose="010A0502050306030303"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0" y="1283939"/>
            <a:ext cx="12081164" cy="4216539"/>
          </a:xfrm>
          <a:prstGeom prst="rect">
            <a:avLst/>
          </a:prstGeom>
        </p:spPr>
        <p:txBody>
          <a:bodyPr wrap="square">
            <a:spAutoFit/>
          </a:bodyPr>
          <a:lstStyle/>
          <a:p>
            <a:r>
              <a:rPr lang="en-GB" sz="2200" i="1" dirty="0">
                <a:solidFill>
                  <a:srgbClr val="202124"/>
                </a:solidFill>
                <a:latin typeface="Sylfaen" panose="010A0502050306030303" pitchFamily="18" charset="0"/>
                <a:ea typeface="Times New Roman" panose="02020603050405020304" pitchFamily="18" charset="0"/>
              </a:rPr>
              <a:t>Evidence suggests that when organizations mismatch resources, other initiatives suffer from wrong resource </a:t>
            </a:r>
            <a:r>
              <a:rPr lang="en-GB" sz="2200" i="1" dirty="0" smtClean="0">
                <a:solidFill>
                  <a:srgbClr val="202124"/>
                </a:solidFill>
                <a:latin typeface="Sylfaen" panose="010A0502050306030303" pitchFamily="18" charset="0"/>
                <a:ea typeface="Times New Roman" panose="02020603050405020304" pitchFamily="18" charset="0"/>
              </a:rPr>
              <a:t>assignment.</a:t>
            </a:r>
          </a:p>
          <a:p>
            <a:pPr algn="just">
              <a:lnSpc>
                <a:spcPct val="150000"/>
              </a:lnSpc>
              <a:spcAft>
                <a:spcPts val="800"/>
              </a:spcAft>
            </a:pPr>
            <a:r>
              <a:rPr lang="en-GB" sz="2200" dirty="0">
                <a:solidFill>
                  <a:srgbClr val="202124"/>
                </a:solidFill>
                <a:latin typeface="Sylfaen" panose="010A0502050306030303" pitchFamily="18" charset="0"/>
                <a:ea typeface="Times New Roman" panose="02020603050405020304" pitchFamily="18" charset="0"/>
                <a:cs typeface="Calibri" panose="020F0502020204030204" pitchFamily="34" charset="0"/>
              </a:rPr>
              <a:t>Gartner, believes that successful initiative completion rides on efficiently allocating available resource according to demand, by saying, “Leaders must carefully prioritize initiatives, to prevent overload of resources, and promote flexible and timing project completion to maximize value delivery</a:t>
            </a:r>
            <a:r>
              <a:rPr lang="en-GB" sz="2200" dirty="0" smtClean="0">
                <a:solidFill>
                  <a:srgbClr val="202124"/>
                </a:solidFill>
                <a:latin typeface="Sylfaen" panose="010A0502050306030303" pitchFamily="18" charset="0"/>
                <a:ea typeface="Times New Roman" panose="02020603050405020304" pitchFamily="18" charset="0"/>
                <a:cs typeface="Calibri" panose="020F0502020204030204" pitchFamily="34" charset="0"/>
              </a:rPr>
              <a:t>.”</a:t>
            </a:r>
          </a:p>
          <a:p>
            <a:pPr algn="just">
              <a:lnSpc>
                <a:spcPct val="150000"/>
              </a:lnSpc>
              <a:spcAft>
                <a:spcPts val="800"/>
              </a:spcAft>
            </a:pPr>
            <a:r>
              <a:rPr lang="en-GB" sz="2200" dirty="0">
                <a:solidFill>
                  <a:srgbClr val="202124"/>
                </a:solidFill>
                <a:latin typeface="Sylfaen" panose="010A0502050306030303" pitchFamily="18" charset="0"/>
                <a:ea typeface="Times New Roman" panose="02020603050405020304" pitchFamily="18" charset="0"/>
              </a:rPr>
              <a:t>One must consider schedules, budgets, and alignment with organisation strategy to make sure to prioritize resources across portfolios (projects/programs) to maximize its value</a:t>
            </a:r>
            <a:r>
              <a:rPr lang="en-GB" sz="2200" dirty="0" smtClean="0">
                <a:solidFill>
                  <a:srgbClr val="202124"/>
                </a:solidFill>
                <a:latin typeface="Sylfaen" panose="010A0502050306030303" pitchFamily="18" charset="0"/>
                <a:ea typeface="Times New Roman" panose="02020603050405020304" pitchFamily="18" charset="0"/>
              </a:rPr>
              <a:t>.</a:t>
            </a:r>
          </a:p>
          <a:p>
            <a:pPr algn="just">
              <a:lnSpc>
                <a:spcPct val="150000"/>
              </a:lnSpc>
              <a:spcAft>
                <a:spcPts val="800"/>
              </a:spcAft>
            </a:pPr>
            <a:endParaRPr lang="en-US" sz="1400" dirty="0" smtClean="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003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91" y="72563"/>
            <a:ext cx="12081164" cy="810838"/>
          </a:xfrm>
          <a:prstGeom prst="rect">
            <a:avLst/>
          </a:prstGeom>
        </p:spPr>
      </p:pic>
      <p:sp>
        <p:nvSpPr>
          <p:cNvPr id="3" name="Rectangle 2"/>
          <p:cNvSpPr/>
          <p:nvPr/>
        </p:nvSpPr>
        <p:spPr>
          <a:xfrm>
            <a:off x="48491" y="986066"/>
            <a:ext cx="12143509" cy="5909310"/>
          </a:xfrm>
          <a:prstGeom prst="rect">
            <a:avLst/>
          </a:prstGeom>
        </p:spPr>
        <p:txBody>
          <a:bodyPr wrap="square">
            <a:spAutoFit/>
          </a:bodyPr>
          <a:lstStyle/>
          <a:p>
            <a:pPr algn="just"/>
            <a:r>
              <a:rPr lang="en-GB" sz="3500" dirty="0">
                <a:solidFill>
                  <a:srgbClr val="202124"/>
                </a:solidFill>
                <a:latin typeface="Sylfaen" panose="010A0502050306030303" pitchFamily="18" charset="0"/>
                <a:ea typeface="Times New Roman" panose="02020603050405020304" pitchFamily="18" charset="0"/>
              </a:rPr>
              <a:t>Resource management is critical for private and public organisations to ensure optimizing resources allocation to the right </a:t>
            </a:r>
            <a:r>
              <a:rPr lang="en-GB" sz="3500" dirty="0" smtClean="0">
                <a:solidFill>
                  <a:srgbClr val="202124"/>
                </a:solidFill>
                <a:latin typeface="Sylfaen" panose="010A0502050306030303" pitchFamily="18" charset="0"/>
                <a:ea typeface="Times New Roman" panose="02020603050405020304" pitchFamily="18" charset="0"/>
              </a:rPr>
              <a:t>initiatives.</a:t>
            </a:r>
          </a:p>
          <a:p>
            <a:pPr algn="just"/>
            <a:r>
              <a:rPr lang="en-GB" sz="3500" dirty="0">
                <a:solidFill>
                  <a:srgbClr val="202124"/>
                </a:solidFill>
                <a:latin typeface="Sylfaen" panose="010A0502050306030303" pitchFamily="18" charset="0"/>
                <a:ea typeface="Times New Roman" panose="02020603050405020304" pitchFamily="18" charset="0"/>
              </a:rPr>
              <a:t>Regardless, of work methodology, leaders seeking to apply effective resource management must balance demand with capacity and understanding of prioritizing, planning, and scheduling work with the right personnel, and skill </a:t>
            </a:r>
            <a:r>
              <a:rPr lang="en-GB" sz="3500" dirty="0" smtClean="0">
                <a:solidFill>
                  <a:srgbClr val="202124"/>
                </a:solidFill>
                <a:latin typeface="Sylfaen" panose="010A0502050306030303" pitchFamily="18" charset="0"/>
                <a:ea typeface="Times New Roman" panose="02020603050405020304" pitchFamily="18" charset="0"/>
              </a:rPr>
              <a:t>sets.</a:t>
            </a:r>
          </a:p>
          <a:p>
            <a:pPr algn="just"/>
            <a:r>
              <a:rPr lang="en-GB" sz="3500" dirty="0">
                <a:solidFill>
                  <a:srgbClr val="090911"/>
                </a:solidFill>
                <a:latin typeface="Sylfaen" panose="010A0502050306030303" pitchFamily="18" charset="0"/>
                <a:ea typeface="Times New Roman" panose="02020603050405020304" pitchFamily="18" charset="0"/>
              </a:rPr>
              <a:t>Eminently, delivering goals and desires with limited resources is not easy, even for the most matured organizations, this is due to increasing continuous demand for </a:t>
            </a:r>
            <a:r>
              <a:rPr lang="en-GB" sz="3500" dirty="0" smtClean="0">
                <a:solidFill>
                  <a:srgbClr val="090911"/>
                </a:solidFill>
                <a:latin typeface="Sylfaen" panose="010A0502050306030303" pitchFamily="18" charset="0"/>
                <a:ea typeface="Times New Roman" panose="02020603050405020304" pitchFamily="18" charset="0"/>
              </a:rPr>
              <a:t>change.</a:t>
            </a:r>
          </a:p>
          <a:p>
            <a:endParaRPr lang="en-US" dirty="0"/>
          </a:p>
        </p:txBody>
      </p:sp>
    </p:spTree>
    <p:extLst>
      <p:ext uri="{BB962C8B-B14F-4D97-AF65-F5344CB8AC3E}">
        <p14:creationId xmlns:p14="http://schemas.microsoft.com/office/powerpoint/2010/main" val="67283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436" y="143985"/>
            <a:ext cx="11679382" cy="523220"/>
          </a:xfrm>
          <a:prstGeom prst="rect">
            <a:avLst/>
          </a:prstGeom>
        </p:spPr>
        <p:txBody>
          <a:bodyPr wrap="square">
            <a:spAutoFit/>
          </a:bodyPr>
          <a:lstStyle/>
          <a:p>
            <a:pPr algn="ctr">
              <a:spcBef>
                <a:spcPts val="600"/>
              </a:spcBef>
            </a:pPr>
            <a:r>
              <a:rPr lang="en-GB" sz="2800" cap="small" dirty="0">
                <a:latin typeface="Sylfaen" panose="010A0502050306030303" pitchFamily="18" charset="0"/>
                <a:cs typeface="Times New Roman" panose="02020603050405020304" pitchFamily="18" charset="0"/>
              </a:rPr>
              <a:t>Importance of Resource Management</a:t>
            </a:r>
            <a:endParaRPr lang="en-US" sz="2800" cap="small" dirty="0">
              <a:effectLst/>
              <a:latin typeface="Sylfaen" panose="010A0502050306030303" pitchFamily="18" charset="0"/>
              <a:cs typeface="Times New Roman" panose="02020603050405020304" pitchFamily="18" charset="0"/>
            </a:endParaRPr>
          </a:p>
        </p:txBody>
      </p:sp>
      <p:sp>
        <p:nvSpPr>
          <p:cNvPr id="3" name="Rectangle 2"/>
          <p:cNvSpPr/>
          <p:nvPr/>
        </p:nvSpPr>
        <p:spPr>
          <a:xfrm>
            <a:off x="0" y="771321"/>
            <a:ext cx="12192000" cy="8371523"/>
          </a:xfrm>
          <a:prstGeom prst="rect">
            <a:avLst/>
          </a:prstGeom>
        </p:spPr>
        <p:txBody>
          <a:bodyPr wrap="square">
            <a:spAutoFit/>
          </a:bodyPr>
          <a:lstStyle/>
          <a:p>
            <a:r>
              <a:rPr lang="en-GB" sz="2000" dirty="0">
                <a:solidFill>
                  <a:srgbClr val="090911"/>
                </a:solidFill>
                <a:latin typeface="Sylfaen" panose="010A0502050306030303" pitchFamily="18" charset="0"/>
                <a:ea typeface="Times New Roman" panose="02020603050405020304" pitchFamily="18" charset="0"/>
              </a:rPr>
              <a:t>Resource management is all about transparency, monitoring, and attention to what is required to achieve goals and desire of </a:t>
            </a:r>
            <a:r>
              <a:rPr lang="en-GB" sz="2000" dirty="0" smtClean="0">
                <a:solidFill>
                  <a:srgbClr val="090911"/>
                </a:solidFill>
                <a:latin typeface="Sylfaen" panose="010A0502050306030303" pitchFamily="18" charset="0"/>
                <a:ea typeface="Times New Roman" panose="02020603050405020304" pitchFamily="18" charset="0"/>
              </a:rPr>
              <a:t>projects.</a:t>
            </a:r>
          </a:p>
          <a:p>
            <a:pPr algn="just">
              <a:lnSpc>
                <a:spcPct val="150000"/>
              </a:lnSpc>
            </a:pPr>
            <a:r>
              <a:rPr lang="en-GB" sz="2000" dirty="0">
                <a:solidFill>
                  <a:srgbClr val="090911"/>
                </a:solidFill>
                <a:latin typeface="Sylfaen" panose="010A0502050306030303" pitchFamily="18" charset="0"/>
                <a:ea typeface="Times New Roman" panose="02020603050405020304" pitchFamily="18" charset="0"/>
                <a:cs typeface="Calibri" panose="020F0502020204030204" pitchFamily="34" charset="0"/>
              </a:rPr>
              <a:t>With full visibility both work and resources, </a:t>
            </a:r>
            <a:r>
              <a:rPr lang="en-GB" sz="2000" dirty="0" smtClean="0">
                <a:solidFill>
                  <a:srgbClr val="090911"/>
                </a:solidFill>
                <a:latin typeface="Sylfaen" panose="010A0502050306030303" pitchFamily="18" charset="0"/>
                <a:ea typeface="Times New Roman" panose="02020603050405020304" pitchFamily="18" charset="0"/>
                <a:cs typeface="Calibri" panose="020F0502020204030204" pitchFamily="34" charset="0"/>
              </a:rPr>
              <a:t>are</a:t>
            </a:r>
            <a:r>
              <a:rPr lang="en-US" sz="2000" dirty="0" smtClean="0">
                <a:latin typeface="Sylfaen" panose="010A0502050306030303" pitchFamily="18" charset="0"/>
                <a:ea typeface="Times New Roman" panose="02020603050405020304" pitchFamily="18" charset="0"/>
                <a:cs typeface="Times New Roman" panose="02020603050405020304" pitchFamily="18" charset="0"/>
              </a:rPr>
              <a:t> </a:t>
            </a:r>
            <a:r>
              <a:rPr lang="en-GB" sz="2000" dirty="0" smtClean="0">
                <a:solidFill>
                  <a:srgbClr val="090911"/>
                </a:solidFill>
                <a:latin typeface="Sylfaen" panose="010A0502050306030303" pitchFamily="18" charset="0"/>
                <a:ea typeface="Times New Roman" panose="02020603050405020304" pitchFamily="18" charset="0"/>
                <a:cs typeface="Calibri" panose="020F0502020204030204" pitchFamily="34" charset="0"/>
              </a:rPr>
              <a:t>effectively </a:t>
            </a:r>
            <a:r>
              <a:rPr lang="en-GB" sz="2000" dirty="0">
                <a:solidFill>
                  <a:srgbClr val="090911"/>
                </a:solidFill>
                <a:latin typeface="Sylfaen" panose="010A0502050306030303" pitchFamily="18" charset="0"/>
                <a:ea typeface="Times New Roman" panose="02020603050405020304" pitchFamily="18" charset="0"/>
                <a:cs typeface="Calibri" panose="020F0502020204030204" pitchFamily="34" charset="0"/>
              </a:rPr>
              <a:t>scheduled, planned, managed, and aligned to the right projects at the right time</a:t>
            </a:r>
            <a:r>
              <a:rPr lang="en-GB" sz="2000" dirty="0" smtClean="0">
                <a:solidFill>
                  <a:srgbClr val="090911"/>
                </a:solidFill>
                <a:latin typeface="Sylfaen" panose="010A0502050306030303" pitchFamily="18" charset="0"/>
                <a:ea typeface="Times New Roman" panose="02020603050405020304" pitchFamily="18" charset="0"/>
                <a:cs typeface="Calibri" panose="020F0502020204030204" pitchFamily="34" charset="0"/>
              </a:rPr>
              <a:t>.</a:t>
            </a:r>
          </a:p>
          <a:p>
            <a:pPr algn="just">
              <a:lnSpc>
                <a:spcPct val="150000"/>
              </a:lnSpc>
            </a:pPr>
            <a:r>
              <a:rPr lang="en-GB" sz="2000" dirty="0">
                <a:solidFill>
                  <a:srgbClr val="090911"/>
                </a:solidFill>
                <a:latin typeface="Sylfaen" panose="010A0502050306030303" pitchFamily="18" charset="0"/>
                <a:ea typeface="Times New Roman" panose="02020603050405020304" pitchFamily="18" charset="0"/>
                <a:cs typeface="Calibri" panose="020F0502020204030204" pitchFamily="34" charset="0"/>
              </a:rPr>
              <a:t>And without the right data, resource organisation leaders would have little control over their projects and no chance for them of understanding the followings:</a:t>
            </a:r>
            <a:endParaRPr lang="en-US" sz="20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1000"/>
              <a:buFont typeface="Wingdings" panose="05000000000000000000" pitchFamily="2" charset="2"/>
              <a:buChar char=""/>
            </a:pPr>
            <a:r>
              <a:rPr lang="en-GB" sz="2000" dirty="0">
                <a:solidFill>
                  <a:srgbClr val="090911"/>
                </a:solidFill>
                <a:latin typeface="Sylfaen" panose="010A0502050306030303" pitchFamily="18" charset="0"/>
                <a:ea typeface="Times New Roman" panose="02020603050405020304" pitchFamily="18" charset="0"/>
                <a:cs typeface="Calibri" panose="020F0502020204030204" pitchFamily="34" charset="0"/>
              </a:rPr>
              <a:t>Planning and scheduling </a:t>
            </a:r>
            <a:r>
              <a:rPr lang="en-GB" sz="2000" dirty="0" smtClean="0">
                <a:solidFill>
                  <a:srgbClr val="090911"/>
                </a:solidFill>
                <a:latin typeface="Sylfaen" panose="010A0502050306030303" pitchFamily="18" charset="0"/>
                <a:ea typeface="Times New Roman" panose="02020603050405020304" pitchFamily="18" charset="0"/>
                <a:cs typeface="Calibri" panose="020F0502020204030204" pitchFamily="34" charset="0"/>
              </a:rPr>
              <a:t>. </a:t>
            </a:r>
            <a:endParaRPr lang="en-US" sz="20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1000"/>
              <a:buFont typeface="Wingdings" panose="05000000000000000000" pitchFamily="2" charset="2"/>
              <a:buChar char=""/>
            </a:pPr>
            <a:r>
              <a:rPr lang="en-GB" sz="2000" dirty="0">
                <a:solidFill>
                  <a:srgbClr val="090911"/>
                </a:solidFill>
                <a:latin typeface="Sylfaen" panose="010A0502050306030303" pitchFamily="18" charset="0"/>
                <a:ea typeface="Times New Roman" panose="02020603050405020304" pitchFamily="18" charset="0"/>
                <a:cs typeface="Calibri" panose="020F0502020204030204" pitchFamily="34" charset="0"/>
              </a:rPr>
              <a:t>Skills availability – organisations need to assess skills at hand to identify skills </a:t>
            </a:r>
            <a:r>
              <a:rPr lang="en-GB" sz="2000" dirty="0" smtClean="0">
                <a:solidFill>
                  <a:srgbClr val="090911"/>
                </a:solidFill>
                <a:latin typeface="Sylfaen" panose="010A0502050306030303" pitchFamily="18" charset="0"/>
                <a:ea typeface="Times New Roman" panose="02020603050405020304" pitchFamily="18" charset="0"/>
                <a:cs typeface="Calibri" panose="020F0502020204030204" pitchFamily="34" charset="0"/>
              </a:rPr>
              <a:t>shortage/gaps,</a:t>
            </a:r>
            <a:endParaRPr lang="en-US" sz="20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1000"/>
              <a:buFont typeface="Wingdings" panose="05000000000000000000" pitchFamily="2" charset="2"/>
              <a:buChar char=""/>
            </a:pPr>
            <a:r>
              <a:rPr lang="en-GB" sz="2000" dirty="0">
                <a:solidFill>
                  <a:srgbClr val="090911"/>
                </a:solidFill>
                <a:latin typeface="Sylfaen" panose="010A0502050306030303" pitchFamily="18" charset="0"/>
                <a:ea typeface="Times New Roman" panose="02020603050405020304" pitchFamily="18" charset="0"/>
                <a:cs typeface="Calibri" panose="020F0502020204030204" pitchFamily="34" charset="0"/>
              </a:rPr>
              <a:t>Appropriate utilization – knowing where people resources are already committed and if those allocations are </a:t>
            </a:r>
            <a:r>
              <a:rPr lang="en-GB" sz="2000" dirty="0" smtClean="0">
                <a:solidFill>
                  <a:srgbClr val="090911"/>
                </a:solidFill>
                <a:latin typeface="Sylfaen" panose="010A0502050306030303" pitchFamily="18" charset="0"/>
                <a:ea typeface="Times New Roman" panose="02020603050405020304" pitchFamily="18" charset="0"/>
                <a:cs typeface="Calibri" panose="020F0502020204030204" pitchFamily="34" charset="0"/>
              </a:rPr>
              <a:t>appropriate,</a:t>
            </a:r>
            <a:endParaRPr lang="en-US" sz="20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1000"/>
              <a:buFont typeface="Wingdings" panose="05000000000000000000" pitchFamily="2" charset="2"/>
              <a:buChar char=""/>
            </a:pPr>
            <a:r>
              <a:rPr lang="en-GB" sz="2000" dirty="0">
                <a:solidFill>
                  <a:srgbClr val="090911"/>
                </a:solidFill>
                <a:latin typeface="Sylfaen" panose="010A0502050306030303" pitchFamily="18" charset="0"/>
                <a:ea typeface="Times New Roman" panose="02020603050405020304" pitchFamily="18" charset="0"/>
                <a:cs typeface="Calibri" panose="020F0502020204030204" pitchFamily="34" charset="0"/>
              </a:rPr>
              <a:t>Resource </a:t>
            </a:r>
            <a:r>
              <a:rPr lang="en-GB" sz="2000" dirty="0" smtClean="0">
                <a:solidFill>
                  <a:srgbClr val="090911"/>
                </a:solidFill>
                <a:latin typeface="Sylfaen" panose="010A0502050306030303" pitchFamily="18" charset="0"/>
                <a:ea typeface="Times New Roman" panose="02020603050405020304" pitchFamily="18" charset="0"/>
                <a:cs typeface="Calibri" panose="020F0502020204030204" pitchFamily="34" charset="0"/>
              </a:rPr>
              <a:t>capacity,</a:t>
            </a:r>
          </a:p>
          <a:p>
            <a:pPr marL="342900" marR="0" lvl="0" indent="-342900" algn="just">
              <a:lnSpc>
                <a:spcPct val="150000"/>
              </a:lnSpc>
              <a:spcBef>
                <a:spcPts val="0"/>
              </a:spcBef>
              <a:spcAft>
                <a:spcPts val="0"/>
              </a:spcAft>
              <a:buSzPts val="1000"/>
              <a:buFont typeface="Wingdings" panose="05000000000000000000" pitchFamily="2" charset="2"/>
              <a:buChar char=""/>
            </a:pPr>
            <a:r>
              <a:rPr lang="en-GB" sz="2000" dirty="0">
                <a:solidFill>
                  <a:srgbClr val="090911"/>
                </a:solidFill>
                <a:latin typeface="Sylfaen" panose="010A0502050306030303" pitchFamily="18" charset="0"/>
                <a:ea typeface="Times New Roman" panose="02020603050405020304" pitchFamily="18" charset="0"/>
                <a:cs typeface="Calibri" panose="020F0502020204030204" pitchFamily="34" charset="0"/>
              </a:rPr>
              <a:t>Resource management ensures resource organisation leaders to have on-demand, real-time visibility into people and other resources so they can have greater control over delivery. </a:t>
            </a:r>
            <a:endParaRPr lang="en-US" sz="20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1000"/>
              <a:buFont typeface="Wingdings" panose="05000000000000000000" pitchFamily="2" charset="2"/>
              <a:buChar char=""/>
            </a:pPr>
            <a:r>
              <a:rPr lang="en-GB" sz="2000" i="1" dirty="0">
                <a:solidFill>
                  <a:srgbClr val="090911"/>
                </a:solidFill>
                <a:latin typeface="Sylfaen" panose="010A0502050306030303" pitchFamily="18" charset="0"/>
                <a:ea typeface="Times New Roman" panose="02020603050405020304" pitchFamily="18" charset="0"/>
                <a:cs typeface="Calibri" panose="020F0502020204030204" pitchFamily="34" charset="0"/>
              </a:rPr>
              <a:t>When you execute resource management properly, you can help your organization reduce costs, improve efficiencies, and boost productivity.</a:t>
            </a:r>
            <a:endParaRPr lang="en-US" sz="20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1000"/>
              <a:buFont typeface="Wingdings" panose="05000000000000000000" pitchFamily="2" charset="2"/>
              <a:buChar char=""/>
            </a:pPr>
            <a:r>
              <a:rPr lang="en-GB" sz="2000" dirty="0">
                <a:solidFill>
                  <a:srgbClr val="090911"/>
                </a:solidFill>
                <a:latin typeface="Sylfaen" panose="010A0502050306030303" pitchFamily="18" charset="0"/>
                <a:ea typeface="Times New Roman" panose="02020603050405020304" pitchFamily="18" charset="0"/>
                <a:cs typeface="Calibri" panose="020F0502020204030204" pitchFamily="34" charset="0"/>
              </a:rPr>
              <a:t>Leaders could reduce potential risk of resource conflicts, early on by mitigating responsiveness, and reprioritizing projects or resources</a:t>
            </a:r>
            <a:r>
              <a:rPr lang="en-GB" sz="2000" dirty="0">
                <a:solidFill>
                  <a:srgbClr val="090911"/>
                </a:solidFill>
                <a:latin typeface="Sylfaen" panose="010A0502050306030303" pitchFamily="18" charset="0"/>
                <a:ea typeface="Times New Roman" panose="02020603050405020304" pitchFamily="18" charset="0"/>
                <a:cs typeface="Times New Roman" panose="02020603050405020304" pitchFamily="18" charset="0"/>
              </a:rPr>
              <a:t>.</a:t>
            </a:r>
            <a:endParaRPr lang="en-US" sz="2000" dirty="0">
              <a:latin typeface="Sylfaen" panose="010A0502050306030303" pitchFamily="18" charset="0"/>
              <a:ea typeface="Times New Roman" panose="02020603050405020304" pitchFamily="18" charset="0"/>
              <a:cs typeface="Times New Roman" panose="02020603050405020304" pitchFamily="18" charset="0"/>
            </a:endParaRPr>
          </a:p>
          <a:p>
            <a:pPr marL="342900" marR="0" lvl="0" indent="-342900" algn="just">
              <a:lnSpc>
                <a:spcPct val="150000"/>
              </a:lnSpc>
              <a:spcBef>
                <a:spcPts val="0"/>
              </a:spcBef>
              <a:spcAft>
                <a:spcPts val="0"/>
              </a:spcAft>
              <a:buSzPts val="1000"/>
              <a:buFont typeface="Wingdings" panose="05000000000000000000" pitchFamily="2" charset="2"/>
              <a:buChar char=""/>
            </a:pPr>
            <a:endParaRPr lang="en-GB" sz="1400" dirty="0" smtClean="0">
              <a:solidFill>
                <a:srgbClr val="090911"/>
              </a:solidFill>
              <a:latin typeface="Sylfaen" panose="010A0502050306030303" pitchFamily="18" charset="0"/>
              <a:ea typeface="Times New Roman" panose="02020603050405020304" pitchFamily="18" charset="0"/>
              <a:cs typeface="Calibri" panose="020F0502020204030204" pitchFamily="34" charset="0"/>
            </a:endParaRPr>
          </a:p>
          <a:p>
            <a:pPr marL="342900" marR="0" lvl="0" indent="-342900" algn="just">
              <a:lnSpc>
                <a:spcPct val="150000"/>
              </a:lnSpc>
              <a:spcBef>
                <a:spcPts val="0"/>
              </a:spcBef>
              <a:spcAft>
                <a:spcPts val="0"/>
              </a:spcAft>
              <a:buSzPts val="1000"/>
              <a:buFont typeface="Wingdings" panose="05000000000000000000" pitchFamily="2" charset="2"/>
              <a:buChar char=""/>
            </a:pPr>
            <a:endParaRPr lang="en-US" dirty="0"/>
          </a:p>
        </p:txBody>
      </p:sp>
    </p:spTree>
    <p:extLst>
      <p:ext uri="{BB962C8B-B14F-4D97-AF65-F5344CB8AC3E}">
        <p14:creationId xmlns:p14="http://schemas.microsoft.com/office/powerpoint/2010/main" val="3537271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2100</TotalTime>
  <Words>797</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Rockwell</vt:lpstr>
      <vt:lpstr>Rockwell Condensed</vt:lpstr>
      <vt:lpstr>Sylfaen</vt:lpstr>
      <vt:lpstr>Times New Roman</vt:lpstr>
      <vt:lpstr>Wingdings</vt:lpstr>
      <vt:lpstr>Wood Type</vt:lpstr>
      <vt:lpstr>Efficient Resource Mobilization and Management Strategies </vt:lpstr>
      <vt:lpstr>Dedicated to my mother </vt:lpstr>
      <vt:lpstr>understanding of typical cycle of resource regime particular </vt:lpstr>
      <vt:lpstr>Images of resource </vt:lpstr>
      <vt:lpstr>Resource Identification Process </vt:lpstr>
      <vt:lpstr>PowerPoint Presentation</vt:lpstr>
      <vt:lpstr>PowerPoint Presentation</vt:lpstr>
      <vt:lpstr>PowerPoint Presentation</vt:lpstr>
      <vt:lpstr>PowerPoint Presentation</vt:lpstr>
      <vt:lpstr>Remember that resources are not only the people; they include:</vt:lpstr>
      <vt:lpstr>Resource Management Benefits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Resource Mobilization and Management Strategies</dc:title>
  <dc:creator>user</dc:creator>
  <cp:lastModifiedBy>user</cp:lastModifiedBy>
  <cp:revision>15</cp:revision>
  <dcterms:created xsi:type="dcterms:W3CDTF">2023-09-06T20:08:27Z</dcterms:created>
  <dcterms:modified xsi:type="dcterms:W3CDTF">2023-09-08T07:08:58Z</dcterms:modified>
</cp:coreProperties>
</file>