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theme/themeOverride3.xml" ContentType="application/vnd.openxmlformats-officedocument.themeOverride+xml"/>
  <Override PartName="/ppt/theme/themeOverride4.xml" ContentType="application/vnd.openxmlformats-officedocument.themeOverride+xml"/>
  <Override PartName="/ppt/charts/chart2.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3"/>
  </p:notesMasterIdLst>
  <p:sldIdLst>
    <p:sldId id="256" r:id="rId2"/>
    <p:sldId id="271" r:id="rId3"/>
    <p:sldId id="282" r:id="rId4"/>
    <p:sldId id="283" r:id="rId5"/>
    <p:sldId id="284" r:id="rId6"/>
    <p:sldId id="281" r:id="rId7"/>
    <p:sldId id="285" r:id="rId8"/>
    <p:sldId id="286" r:id="rId9"/>
    <p:sldId id="287" r:id="rId10"/>
    <p:sldId id="288"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692" autoAdjust="0"/>
  </p:normalViewPr>
  <p:slideViewPr>
    <p:cSldViewPr>
      <p:cViewPr varScale="1">
        <p:scale>
          <a:sx n="106" d="100"/>
          <a:sy n="106" d="100"/>
        </p:scale>
        <p:origin x="1800"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Users\atingmayai\Dropbox%20(Sudd%20Institute)\Sudd%20Institute\Research%20Division\Ongoing%20Research%20Projects\Security%20Analysis\CPIA%20and%20security.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Users\atingmayai\Dropbox%20(Sudd%20Institute)\Sudd%20Institute\Research%20Division\Ongoing%20Research%20Projects\Security%20Analysis\CPIA%20and%20secur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sz="1100" dirty="0"/>
              <a:t>Figure 2. Conflict and security sector spending, 2006-2018</a:t>
            </a:r>
          </a:p>
        </c:rich>
      </c:tx>
      <c:overlay val="0"/>
      <c:spPr>
        <a:noFill/>
        <a:ln>
          <a:noFill/>
        </a:ln>
        <a:effectLst/>
      </c:spPr>
    </c:title>
    <c:autoTitleDeleted val="0"/>
    <c:plotArea>
      <c:layout/>
      <c:scatterChart>
        <c:scatterStyle val="smoothMarker"/>
        <c:varyColors val="0"/>
        <c:ser>
          <c:idx val="0"/>
          <c:order val="0"/>
          <c:tx>
            <c:strRef>
              <c:f>Sheet1!$K$120</c:f>
              <c:strCache>
                <c:ptCount val="1"/>
                <c:pt idx="0">
                  <c:v>Conflict events</c:v>
                </c:pt>
              </c:strCache>
            </c:strRef>
          </c:tx>
          <c:spPr>
            <a:ln w="19050" cap="rnd">
              <a:solidFill>
                <a:schemeClr val="tx1"/>
              </a:solidFill>
              <a:prstDash val="dash"/>
              <a:round/>
            </a:ln>
            <a:effectLst/>
          </c:spPr>
          <c:marker>
            <c:symbol val="none"/>
          </c:marker>
          <c:xVal>
            <c:numRef>
              <c:f>Sheet1!$J$121:$J$133</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xVal>
          <c:yVal>
            <c:numRef>
              <c:f>Sheet1!$K$121:$K$133</c:f>
              <c:numCache>
                <c:formatCode>General</c:formatCode>
                <c:ptCount val="13"/>
                <c:pt idx="0">
                  <c:v>9.1666670000000003</c:v>
                </c:pt>
                <c:pt idx="1">
                  <c:v>5.4</c:v>
                </c:pt>
                <c:pt idx="2">
                  <c:v>9.5</c:v>
                </c:pt>
                <c:pt idx="3">
                  <c:v>16.2</c:v>
                </c:pt>
                <c:pt idx="4">
                  <c:v>12.77778</c:v>
                </c:pt>
                <c:pt idx="5">
                  <c:v>12.6</c:v>
                </c:pt>
                <c:pt idx="6">
                  <c:v>21.66667</c:v>
                </c:pt>
                <c:pt idx="7">
                  <c:v>36.549999999999997</c:v>
                </c:pt>
                <c:pt idx="8">
                  <c:v>99.8</c:v>
                </c:pt>
                <c:pt idx="9">
                  <c:v>85</c:v>
                </c:pt>
                <c:pt idx="10">
                  <c:v>97.6</c:v>
                </c:pt>
                <c:pt idx="11">
                  <c:v>120.1</c:v>
                </c:pt>
                <c:pt idx="12">
                  <c:v>24.4</c:v>
                </c:pt>
              </c:numCache>
            </c:numRef>
          </c:yVal>
          <c:smooth val="1"/>
          <c:extLst>
            <c:ext xmlns:c16="http://schemas.microsoft.com/office/drawing/2014/chart" uri="{C3380CC4-5D6E-409C-BE32-E72D297353CC}">
              <c16:uniqueId val="{00000000-6532-DA45-B33B-5B1D3DCA5522}"/>
            </c:ext>
          </c:extLst>
        </c:ser>
        <c:dLbls>
          <c:showLegendKey val="0"/>
          <c:showVal val="0"/>
          <c:showCatName val="0"/>
          <c:showSerName val="0"/>
          <c:showPercent val="0"/>
          <c:showBubbleSize val="0"/>
        </c:dLbls>
        <c:axId val="169122048"/>
        <c:axId val="171595264"/>
      </c:scatterChart>
      <c:scatterChart>
        <c:scatterStyle val="smoothMarker"/>
        <c:varyColors val="0"/>
        <c:ser>
          <c:idx val="1"/>
          <c:order val="1"/>
          <c:tx>
            <c:strRef>
              <c:f>Sheet1!$L$120</c:f>
              <c:strCache>
                <c:ptCount val="1"/>
                <c:pt idx="0">
                  <c:v>Security spending</c:v>
                </c:pt>
              </c:strCache>
            </c:strRef>
          </c:tx>
          <c:spPr>
            <a:ln w="19050" cap="rnd">
              <a:solidFill>
                <a:schemeClr val="tx1"/>
              </a:solidFill>
              <a:prstDash val="sysDot"/>
              <a:round/>
            </a:ln>
            <a:effectLst/>
          </c:spPr>
          <c:marker>
            <c:symbol val="none"/>
          </c:marker>
          <c:xVal>
            <c:numRef>
              <c:f>Sheet1!$J$121:$J$133</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xVal>
          <c:yVal>
            <c:numRef>
              <c:f>Sheet1!$L$121:$L$133</c:f>
              <c:numCache>
                <c:formatCode>0.000</c:formatCode>
                <c:ptCount val="13"/>
                <c:pt idx="0">
                  <c:v>42.221670000000003</c:v>
                </c:pt>
                <c:pt idx="1">
                  <c:v>48.034080000000003</c:v>
                </c:pt>
                <c:pt idx="2">
                  <c:v>41.047420000000002</c:v>
                </c:pt>
                <c:pt idx="3">
                  <c:v>44.412930000000003</c:v>
                </c:pt>
                <c:pt idx="4">
                  <c:v>37.641889999999997</c:v>
                </c:pt>
                <c:pt idx="5">
                  <c:v>43.551900000000003</c:v>
                </c:pt>
                <c:pt idx="6">
                  <c:v>43.908430000000003</c:v>
                </c:pt>
                <c:pt idx="7">
                  <c:v>50.515320000000003</c:v>
                </c:pt>
                <c:pt idx="8">
                  <c:v>23.83052</c:v>
                </c:pt>
                <c:pt idx="9">
                  <c:v>39.488239999999998</c:v>
                </c:pt>
                <c:pt idx="10">
                  <c:v>37.772370000000002</c:v>
                </c:pt>
                <c:pt idx="11">
                  <c:v>45.590470000000003</c:v>
                </c:pt>
                <c:pt idx="12">
                  <c:v>42.081809999999997</c:v>
                </c:pt>
              </c:numCache>
            </c:numRef>
          </c:yVal>
          <c:smooth val="1"/>
          <c:extLst>
            <c:ext xmlns:c16="http://schemas.microsoft.com/office/drawing/2014/chart" uri="{C3380CC4-5D6E-409C-BE32-E72D297353CC}">
              <c16:uniqueId val="{00000001-6532-DA45-B33B-5B1D3DCA5522}"/>
            </c:ext>
          </c:extLst>
        </c:ser>
        <c:dLbls>
          <c:showLegendKey val="0"/>
          <c:showVal val="0"/>
          <c:showCatName val="0"/>
          <c:showSerName val="0"/>
          <c:showPercent val="0"/>
          <c:showBubbleSize val="0"/>
        </c:dLbls>
        <c:axId val="171629184"/>
        <c:axId val="171626496"/>
      </c:scatterChart>
      <c:valAx>
        <c:axId val="16912204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a:t>Year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crossAx val="171595264"/>
        <c:crosses val="autoZero"/>
        <c:crossBetween val="midCat"/>
      </c:valAx>
      <c:valAx>
        <c:axId val="17159526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a:t>Number of conflicts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crossAx val="169122048"/>
        <c:crosses val="autoZero"/>
        <c:crossBetween val="midCat"/>
      </c:valAx>
      <c:valAx>
        <c:axId val="171626496"/>
        <c:scaling>
          <c:orientation val="minMax"/>
        </c:scaling>
        <c:delete val="0"/>
        <c:axPos val="r"/>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a:t>Spending (%)</a:t>
                </a:r>
              </a:p>
            </c:rich>
          </c:tx>
          <c:overlay val="0"/>
          <c:spPr>
            <a:noFill/>
            <a:ln>
              <a:noFill/>
            </a:ln>
            <a:effectLst/>
          </c:sp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crossAx val="171629184"/>
        <c:crosses val="max"/>
        <c:crossBetween val="midCat"/>
      </c:valAx>
      <c:valAx>
        <c:axId val="171629184"/>
        <c:scaling>
          <c:orientation val="minMax"/>
        </c:scaling>
        <c:delete val="1"/>
        <c:axPos val="b"/>
        <c:numFmt formatCode="General" sourceLinked="1"/>
        <c:majorTickMark val="out"/>
        <c:minorTickMark val="none"/>
        <c:tickLblPos val="nextTo"/>
        <c:crossAx val="1716264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Baskerville" panose="02020502070401020303" pitchFamily="18" charset="0"/>
          <a:ea typeface="Baskerville" panose="02020502070401020303"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sz="1100" dirty="0"/>
              <a:t>Figure 3. Security sector vs. development sectors spending, 2006-2018</a:t>
            </a:r>
          </a:p>
        </c:rich>
      </c:tx>
      <c:overlay val="0"/>
      <c:spPr>
        <a:noFill/>
        <a:ln>
          <a:noFill/>
        </a:ln>
        <a:effectLst/>
      </c:spPr>
    </c:title>
    <c:autoTitleDeleted val="0"/>
    <c:plotArea>
      <c:layout/>
      <c:scatterChart>
        <c:scatterStyle val="smoothMarker"/>
        <c:varyColors val="0"/>
        <c:ser>
          <c:idx val="0"/>
          <c:order val="0"/>
          <c:tx>
            <c:strRef>
              <c:f>Sheet1!$I$102</c:f>
              <c:strCache>
                <c:ptCount val="1"/>
                <c:pt idx="0">
                  <c:v>Security sector</c:v>
                </c:pt>
              </c:strCache>
            </c:strRef>
          </c:tx>
          <c:spPr>
            <a:ln w="19050" cap="rnd">
              <a:solidFill>
                <a:schemeClr val="tx1"/>
              </a:solidFill>
              <a:prstDash val="sysDot"/>
              <a:round/>
            </a:ln>
            <a:effectLst/>
          </c:spPr>
          <c:marker>
            <c:symbol val="none"/>
          </c:marker>
          <c:xVal>
            <c:numRef>
              <c:f>Sheet1!$H$103:$H$115</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xVal>
          <c:yVal>
            <c:numRef>
              <c:f>Sheet1!$I$103:$I$115</c:f>
              <c:numCache>
                <c:formatCode>0.000</c:formatCode>
                <c:ptCount val="13"/>
                <c:pt idx="0">
                  <c:v>42.221670000000003</c:v>
                </c:pt>
                <c:pt idx="1">
                  <c:v>48.034080000000003</c:v>
                </c:pt>
                <c:pt idx="2">
                  <c:v>41.047420000000002</c:v>
                </c:pt>
                <c:pt idx="3">
                  <c:v>44.412930000000003</c:v>
                </c:pt>
                <c:pt idx="4">
                  <c:v>37.641889999999997</c:v>
                </c:pt>
                <c:pt idx="5">
                  <c:v>43.551900000000003</c:v>
                </c:pt>
                <c:pt idx="6">
                  <c:v>43.908430000000003</c:v>
                </c:pt>
                <c:pt idx="7">
                  <c:v>50.515320000000003</c:v>
                </c:pt>
                <c:pt idx="8">
                  <c:v>23.83052</c:v>
                </c:pt>
                <c:pt idx="9">
                  <c:v>39.488239999999998</c:v>
                </c:pt>
                <c:pt idx="10">
                  <c:v>37.772370000000002</c:v>
                </c:pt>
                <c:pt idx="11">
                  <c:v>45.590470000000003</c:v>
                </c:pt>
                <c:pt idx="12">
                  <c:v>42.081809999999997</c:v>
                </c:pt>
              </c:numCache>
            </c:numRef>
          </c:yVal>
          <c:smooth val="1"/>
          <c:extLst>
            <c:ext xmlns:c16="http://schemas.microsoft.com/office/drawing/2014/chart" uri="{C3380CC4-5D6E-409C-BE32-E72D297353CC}">
              <c16:uniqueId val="{00000000-F12A-C04B-AFD0-29A7B2400BD8}"/>
            </c:ext>
          </c:extLst>
        </c:ser>
        <c:ser>
          <c:idx val="1"/>
          <c:order val="1"/>
          <c:tx>
            <c:strRef>
              <c:f>Sheet1!$N$102</c:f>
              <c:strCache>
                <c:ptCount val="1"/>
                <c:pt idx="0">
                  <c:v>Development programs</c:v>
                </c:pt>
              </c:strCache>
            </c:strRef>
          </c:tx>
          <c:spPr>
            <a:ln w="19050" cap="rnd">
              <a:solidFill>
                <a:schemeClr val="tx1"/>
              </a:solidFill>
              <a:prstDash val="dashDot"/>
              <a:round/>
            </a:ln>
            <a:effectLst/>
          </c:spPr>
          <c:marker>
            <c:symbol val="none"/>
          </c:marker>
          <c:xVal>
            <c:numRef>
              <c:f>Sheet1!$H$103:$H$115</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xVal>
          <c:yVal>
            <c:numRef>
              <c:f>Sheet1!$N$103:$N$115</c:f>
              <c:numCache>
                <c:formatCode>0.000</c:formatCode>
                <c:ptCount val="13"/>
                <c:pt idx="0">
                  <c:v>23.023181000000001</c:v>
                </c:pt>
                <c:pt idx="1">
                  <c:v>19.407274000000001</c:v>
                </c:pt>
                <c:pt idx="2">
                  <c:v>24.378815000000003</c:v>
                </c:pt>
                <c:pt idx="3">
                  <c:v>24.139154000000001</c:v>
                </c:pt>
                <c:pt idx="4">
                  <c:v>21.641401999999999</c:v>
                </c:pt>
                <c:pt idx="5">
                  <c:v>16.907873000000002</c:v>
                </c:pt>
                <c:pt idx="6">
                  <c:v>19.968026000000002</c:v>
                </c:pt>
                <c:pt idx="7">
                  <c:v>16.896945000000002</c:v>
                </c:pt>
                <c:pt idx="8">
                  <c:v>12.158095999999999</c:v>
                </c:pt>
                <c:pt idx="9">
                  <c:v>11.373854</c:v>
                </c:pt>
                <c:pt idx="10">
                  <c:v>7.7856859999999992</c:v>
                </c:pt>
                <c:pt idx="11">
                  <c:v>8.4426041999999999</c:v>
                </c:pt>
                <c:pt idx="12">
                  <c:v>3.9278743</c:v>
                </c:pt>
              </c:numCache>
            </c:numRef>
          </c:yVal>
          <c:smooth val="1"/>
          <c:extLst>
            <c:ext xmlns:c16="http://schemas.microsoft.com/office/drawing/2014/chart" uri="{C3380CC4-5D6E-409C-BE32-E72D297353CC}">
              <c16:uniqueId val="{00000001-F12A-C04B-AFD0-29A7B2400BD8}"/>
            </c:ext>
          </c:extLst>
        </c:ser>
        <c:dLbls>
          <c:showLegendKey val="0"/>
          <c:showVal val="0"/>
          <c:showCatName val="0"/>
          <c:showSerName val="0"/>
          <c:showPercent val="0"/>
          <c:showBubbleSize val="0"/>
        </c:dLbls>
        <c:axId val="216964096"/>
        <c:axId val="230504704"/>
      </c:scatterChart>
      <c:valAx>
        <c:axId val="2169640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crossAx val="230504704"/>
        <c:crosses val="autoZero"/>
        <c:crossBetween val="midCat"/>
      </c:valAx>
      <c:valAx>
        <c:axId val="230504704"/>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r>
                  <a:rPr lang="en-US"/>
                  <a:t>Spending (%)</a:t>
                </a:r>
              </a:p>
            </c:rich>
          </c:tx>
          <c:overlay val="0"/>
          <c:spPr>
            <a:noFill/>
            <a:ln>
              <a:noFill/>
            </a:ln>
            <a:effectLst/>
          </c:sp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crossAx val="216964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Baskerville" panose="02020502070401020303" pitchFamily="18" charset="0"/>
              <a:ea typeface="Baskerville" panose="02020502070401020303" pitchFamily="18"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Baskerville" panose="02020502070401020303" pitchFamily="18" charset="0"/>
          <a:ea typeface="Baskerville" panose="02020502070401020303" pitchFamily="18"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C98483-69C3-44E6-93C1-8F53778CB034}" type="datetimeFigureOut">
              <a:rPr lang="en-US" smtClean="0"/>
              <a:t>9/7/23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72FB7-0B80-4156-81C3-5923D508BFD0}" type="slidenum">
              <a:rPr lang="en-US" smtClean="0"/>
              <a:t>‹#›</a:t>
            </a:fld>
            <a:endParaRPr lang="en-US"/>
          </a:p>
        </p:txBody>
      </p:sp>
    </p:spTree>
    <p:extLst>
      <p:ext uri="{BB962C8B-B14F-4D97-AF65-F5344CB8AC3E}">
        <p14:creationId xmlns:p14="http://schemas.microsoft.com/office/powerpoint/2010/main" val="326447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F6886789-C59A-4853-8BF9-ED9BD9C619EE}" type="datetimeFigureOut">
              <a:rPr lang="en-US" smtClean="0"/>
              <a:t>9/7/23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238655-A869-4415-80CD-9C930D654FC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86789-C59A-4853-8BF9-ED9BD9C619EE}" type="datetimeFigureOut">
              <a:rPr lang="en-US" smtClean="0"/>
              <a:t>9/7/23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38655-A869-4415-80CD-9C930D654F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7238655-A869-4415-80CD-9C930D654FC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6886789-C59A-4853-8BF9-ED9BD9C619EE}" type="datetimeFigureOut">
              <a:rPr lang="en-US" smtClean="0"/>
              <a:t>9/7/23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F6886789-C59A-4853-8BF9-ED9BD9C619EE}" type="datetimeFigureOut">
              <a:rPr lang="en-US" smtClean="0"/>
              <a:t>9/7/23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57238655-A869-4415-80CD-9C930D654FC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6886789-C59A-4853-8BF9-ED9BD9C619EE}" type="datetimeFigureOut">
              <a:rPr lang="en-US" smtClean="0"/>
              <a:t>9/7/23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7238655-A869-4415-80CD-9C930D654FC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F6886789-C59A-4853-8BF9-ED9BD9C619EE}" type="datetimeFigureOut">
              <a:rPr lang="en-US" smtClean="0"/>
              <a:t>9/7/23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38655-A869-4415-80CD-9C930D654FC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F6886789-C59A-4853-8BF9-ED9BD9C619EE}" type="datetimeFigureOut">
              <a:rPr lang="en-US" smtClean="0"/>
              <a:t>9/7/23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7238655-A869-4415-80CD-9C930D654FC8}"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886789-C59A-4853-8BF9-ED9BD9C619EE}" type="datetimeFigureOut">
              <a:rPr lang="en-US" smtClean="0"/>
              <a:t>9/7/23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57238655-A869-4415-80CD-9C930D654F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6886789-C59A-4853-8BF9-ED9BD9C619EE}" type="datetimeFigureOut">
              <a:rPr lang="en-US" smtClean="0"/>
              <a:t>9/7/23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7238655-A869-4415-80CD-9C930D654F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7238655-A869-4415-80CD-9C930D654FC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6886789-C59A-4853-8BF9-ED9BD9C619EE}" type="datetimeFigureOut">
              <a:rPr lang="en-US" smtClean="0"/>
              <a:t>9/7/23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7238655-A869-4415-80CD-9C930D654FC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F6886789-C59A-4853-8BF9-ED9BD9C619EE}" type="datetimeFigureOut">
              <a:rPr lang="en-US" smtClean="0"/>
              <a:t>9/7/23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6886789-C59A-4853-8BF9-ED9BD9C619EE}" type="datetimeFigureOut">
              <a:rPr lang="en-US" smtClean="0"/>
              <a:t>9/7/23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7238655-A869-4415-80CD-9C930D654FC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6742" y="5562600"/>
            <a:ext cx="5257800" cy="761999"/>
          </a:xfrm>
        </p:spPr>
        <p:txBody>
          <a:bodyPr>
            <a:normAutofit fontScale="92500" lnSpcReduction="20000"/>
          </a:bodyPr>
          <a:lstStyle/>
          <a:p>
            <a:endParaRPr lang="en-US" sz="2400" dirty="0"/>
          </a:p>
          <a:p>
            <a:r>
              <a:rPr lang="en-US" sz="2400" dirty="0"/>
              <a:t>Sept. 7, 2023</a:t>
            </a:r>
          </a:p>
        </p:txBody>
      </p:sp>
      <p:sp>
        <p:nvSpPr>
          <p:cNvPr id="2" name="Title 1"/>
          <p:cNvSpPr>
            <a:spLocks noGrp="1"/>
          </p:cNvSpPr>
          <p:nvPr>
            <p:ph type="ctrTitle"/>
          </p:nvPr>
        </p:nvSpPr>
        <p:spPr>
          <a:xfrm>
            <a:off x="228600" y="152400"/>
            <a:ext cx="8763000" cy="2286000"/>
          </a:xfrm>
        </p:spPr>
        <p:txBody>
          <a:bodyPr>
            <a:normAutofit/>
          </a:bodyPr>
          <a:lstStyle/>
          <a:p>
            <a:r>
              <a:rPr lang="en-US" sz="3300" dirty="0">
                <a:solidFill>
                  <a:schemeClr val="accent3">
                    <a:shade val="75000"/>
                  </a:schemeClr>
                </a:solidFill>
                <a:latin typeface="Algerian" pitchFamily="82" charset="77"/>
              </a:rPr>
              <a:t>Development Planning in South Sudan: How to Foster Success</a:t>
            </a:r>
            <a:br>
              <a:rPr lang="en-US" b="1" dirty="0">
                <a:solidFill>
                  <a:schemeClr val="tx1"/>
                </a:solidFill>
              </a:rPr>
            </a:br>
            <a:endParaRPr lang="en-US" sz="3100" b="1" dirty="0">
              <a:solidFill>
                <a:schemeClr val="tx1"/>
              </a:solidFill>
            </a:endParaRPr>
          </a:p>
        </p:txBody>
      </p:sp>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74" y="3326869"/>
            <a:ext cx="2743200" cy="116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53FECBE-6A8B-7DD1-3FB9-6C7815EA2B1E}"/>
              </a:ext>
            </a:extLst>
          </p:cNvPr>
          <p:cNvSpPr txBox="1"/>
          <p:nvPr/>
        </p:nvSpPr>
        <p:spPr>
          <a:xfrm>
            <a:off x="830179" y="2839453"/>
            <a:ext cx="2927404" cy="369332"/>
          </a:xfrm>
          <a:prstGeom prst="rect">
            <a:avLst/>
          </a:prstGeom>
          <a:noFill/>
        </p:spPr>
        <p:txBody>
          <a:bodyPr wrap="none" rtlCol="0">
            <a:spAutoFit/>
          </a:bodyPr>
          <a:lstStyle/>
          <a:p>
            <a:r>
              <a:rPr lang="en-US" i="1" dirty="0" err="1"/>
              <a:t>Augustino</a:t>
            </a:r>
            <a:r>
              <a:rPr lang="en-US" i="1" dirty="0"/>
              <a:t> T. </a:t>
            </a:r>
            <a:r>
              <a:rPr lang="en-US" i="1" dirty="0" err="1"/>
              <a:t>Mayai</a:t>
            </a:r>
            <a:r>
              <a:rPr lang="en-US" i="1" dirty="0"/>
              <a:t>, Ph.D.</a:t>
            </a:r>
          </a:p>
        </p:txBody>
      </p:sp>
      <p:sp>
        <p:nvSpPr>
          <p:cNvPr id="8" name="TextBox 7">
            <a:extLst>
              <a:ext uri="{FF2B5EF4-FFF2-40B4-BE49-F238E27FC236}">
                <a16:creationId xmlns:a16="http://schemas.microsoft.com/office/drawing/2014/main" id="{38858DFD-BA47-A7B1-32AB-900C47377793}"/>
              </a:ext>
            </a:extLst>
          </p:cNvPr>
          <p:cNvSpPr txBox="1"/>
          <p:nvPr/>
        </p:nvSpPr>
        <p:spPr>
          <a:xfrm>
            <a:off x="6358046" y="2893094"/>
            <a:ext cx="2550698" cy="369332"/>
          </a:xfrm>
          <a:prstGeom prst="rect">
            <a:avLst/>
          </a:prstGeom>
          <a:noFill/>
        </p:spPr>
        <p:txBody>
          <a:bodyPr wrap="none" rtlCol="0">
            <a:spAutoFit/>
          </a:bodyPr>
          <a:lstStyle/>
          <a:p>
            <a:r>
              <a:rPr lang="en-US" i="1" dirty="0" err="1"/>
              <a:t>Zerihun</a:t>
            </a:r>
            <a:r>
              <a:rPr lang="en-US" i="1" dirty="0"/>
              <a:t> </a:t>
            </a:r>
            <a:r>
              <a:rPr lang="en-US" i="1" dirty="0" err="1"/>
              <a:t>Kelbore</a:t>
            </a:r>
            <a:r>
              <a:rPr lang="en-US" i="1" dirty="0"/>
              <a:t>, Ph.D.</a:t>
            </a:r>
          </a:p>
        </p:txBody>
      </p:sp>
      <p:pic>
        <p:nvPicPr>
          <p:cNvPr id="9" name="Picture 8">
            <a:extLst>
              <a:ext uri="{FF2B5EF4-FFF2-40B4-BE49-F238E27FC236}">
                <a16:creationId xmlns:a16="http://schemas.microsoft.com/office/drawing/2014/main" id="{241305BB-7795-32D9-DE6D-002DB867C5B9}"/>
              </a:ext>
            </a:extLst>
          </p:cNvPr>
          <p:cNvPicPr>
            <a:picLocks noChangeAspect="1"/>
          </p:cNvPicPr>
          <p:nvPr/>
        </p:nvPicPr>
        <p:blipFill>
          <a:blip r:embed="rId3"/>
          <a:stretch>
            <a:fillRect/>
          </a:stretch>
        </p:blipFill>
        <p:spPr>
          <a:xfrm>
            <a:off x="6378099" y="3390468"/>
            <a:ext cx="1622901" cy="1271906"/>
          </a:xfrm>
          <a:prstGeom prst="rect">
            <a:avLst/>
          </a:prstGeom>
        </p:spPr>
      </p:pic>
      <p:pic>
        <p:nvPicPr>
          <p:cNvPr id="11" name="Picture 10">
            <a:extLst>
              <a:ext uri="{FF2B5EF4-FFF2-40B4-BE49-F238E27FC236}">
                <a16:creationId xmlns:a16="http://schemas.microsoft.com/office/drawing/2014/main" id="{02E76646-BCB4-4FC3-8477-3EDF2906F002}"/>
              </a:ext>
            </a:extLst>
          </p:cNvPr>
          <p:cNvPicPr>
            <a:picLocks noChangeAspect="1"/>
          </p:cNvPicPr>
          <p:nvPr/>
        </p:nvPicPr>
        <p:blipFill>
          <a:blip r:embed="rId4"/>
          <a:stretch>
            <a:fillRect/>
          </a:stretch>
        </p:blipFill>
        <p:spPr>
          <a:xfrm>
            <a:off x="3618856" y="4498670"/>
            <a:ext cx="2971801" cy="1231638"/>
          </a:xfrm>
          <a:prstGeom prst="rect">
            <a:avLst/>
          </a:prstGeom>
        </p:spPr>
      </p:pic>
      <p:pic>
        <p:nvPicPr>
          <p:cNvPr id="1026" name="Picture 2" descr="Home | Penn Brand Standards">
            <a:extLst>
              <a:ext uri="{FF2B5EF4-FFF2-40B4-BE49-F238E27FC236}">
                <a16:creationId xmlns:a16="http://schemas.microsoft.com/office/drawing/2014/main" id="{2330D13A-91D7-C73B-B9B1-5408310A1D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274" y="4526744"/>
            <a:ext cx="2530642" cy="1168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033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lstStyle/>
          <a:p>
            <a:r>
              <a:rPr lang="en-US" dirty="0">
                <a:latin typeface="Algerian" pitchFamily="82" charset="77"/>
              </a:rPr>
              <a:t>Possible policy solutions</a:t>
            </a:r>
          </a:p>
        </p:txBody>
      </p:sp>
      <p:sp>
        <p:nvSpPr>
          <p:cNvPr id="3" name="Content Placeholder 2"/>
          <p:cNvSpPr>
            <a:spLocks noGrp="1"/>
          </p:cNvSpPr>
          <p:nvPr>
            <p:ph sz="quarter" idx="1"/>
          </p:nvPr>
        </p:nvSpPr>
        <p:spPr/>
        <p:txBody>
          <a:bodyPr>
            <a:normAutofit lnSpcReduction="10000"/>
          </a:bodyPr>
          <a:lstStyle/>
          <a:p>
            <a:pPr marL="0" indent="0" algn="just">
              <a:spcBef>
                <a:spcPts val="0"/>
              </a:spcBef>
              <a:buNone/>
            </a:pPr>
            <a:r>
              <a:rPr lang="en-US" sz="1800" b="1" dirty="0">
                <a:latin typeface="Verdana" panose="020B0604030504040204" pitchFamily="34" charset="0"/>
                <a:ea typeface="Verdana" panose="020B0604030504040204" pitchFamily="34" charset="0"/>
                <a:cs typeface="Verdana" panose="020B0604030504040204" pitchFamily="34" charset="0"/>
              </a:rPr>
              <a:t>Specific roles of the proposed institution include: </a:t>
            </a:r>
          </a:p>
          <a:p>
            <a:pPr marL="0" indent="0" algn="just">
              <a:spcBef>
                <a:spcPts val="0"/>
              </a:spcBef>
              <a:buNone/>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Lead the formulation and coordination of national development planning</a:t>
            </a:r>
          </a:p>
          <a:p>
            <a:pPr marR="0" lvl="0" algn="just">
              <a:spcBef>
                <a:spcPts val="0"/>
              </a:spcBef>
              <a:spcAft>
                <a:spcPts val="0"/>
              </a:spcAft>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Coordinate the efforts of MDAs and states towards the pillars in the Development Planning </a:t>
            </a:r>
          </a:p>
          <a:p>
            <a:pPr marR="0" lvl="0" algn="just">
              <a:spcBef>
                <a:spcPts val="0"/>
              </a:spcBef>
              <a:spcAft>
                <a:spcPts val="0"/>
              </a:spcAft>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Coordinates and oversees the generation of national statistics on all of development programs.</a:t>
            </a:r>
          </a:p>
          <a:p>
            <a:pPr marL="0" marR="0" lvl="0" indent="0" algn="just">
              <a:spcBef>
                <a:spcPts val="0"/>
              </a:spcBef>
              <a:spcAft>
                <a:spcPts val="0"/>
              </a:spcAft>
              <a:buNone/>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Guides the agenda on public investment management towards strategic directions which help achieve the proposed development objectives and transformation in the development plan</a:t>
            </a:r>
          </a:p>
          <a:p>
            <a:pPr marR="0" lvl="0" algn="just">
              <a:spcBef>
                <a:spcPts val="0"/>
              </a:spcBef>
              <a:spcAft>
                <a:spcPts val="0"/>
              </a:spcAft>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Routinely conducts development-centered research to inform new and ongoing development activities/priorities.</a:t>
            </a:r>
          </a:p>
          <a:p>
            <a:pPr marL="0" marR="0" lvl="0" indent="0" algn="just">
              <a:spcBef>
                <a:spcPts val="0"/>
              </a:spcBef>
              <a:spcAft>
                <a:spcPts val="0"/>
              </a:spcAft>
              <a:buNone/>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R="0" lvl="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Based on an integrated national system, monitors and evaluates resource allocations and milestones attained—providing evidence on the value for money.</a:t>
            </a:r>
          </a:p>
          <a:p>
            <a:pPr marL="11430" indent="-285750" algn="just">
              <a:spcBef>
                <a:spcPts val="0"/>
              </a:spcBef>
              <a:buFont typeface="Wingdings" pitchFamily="2" charset="2"/>
              <a:buChar char="Ø"/>
            </a:pPr>
            <a:endParaRPr lang="en-US" sz="1500" dirty="0">
              <a:effectLst/>
              <a:latin typeface="Verdana" panose="020B0604030504040204" pitchFamily="34" charset="0"/>
              <a:ea typeface="Verdana" panose="020B0604030504040204" pitchFamily="34" charset="0"/>
              <a:cs typeface="Verdana" panose="020B0604030504040204" pitchFamily="34" charset="0"/>
            </a:endParaRPr>
          </a:p>
          <a:p>
            <a:pPr marL="11430" marR="0" indent="-285750" algn="just">
              <a:spcBef>
                <a:spcPts val="0"/>
              </a:spcBef>
              <a:spcAft>
                <a:spcPts val="0"/>
              </a:spcAft>
              <a:buFont typeface="Wingdings" pitchFamily="2" charset="2"/>
              <a:buChar char="Ø"/>
            </a:pPr>
            <a:endParaRPr lang="en-US" sz="1200" dirty="0">
              <a:effectLst/>
            </a:endParaRPr>
          </a:p>
          <a:p>
            <a:pPr marL="11430" marR="0" indent="-285750" algn="just">
              <a:spcBef>
                <a:spcPts val="0"/>
              </a:spcBef>
              <a:spcAft>
                <a:spcPts val="0"/>
              </a:spcAft>
              <a:buFont typeface="Wingdings" pitchFamily="2" charset="2"/>
              <a:buChar char="Ø"/>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1800" dirty="0">
              <a:effectLst/>
              <a:latin typeface="Baskerville" panose="02020502070401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826179"/>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a:spcBef>
                <a:spcPts val="0"/>
              </a:spcBef>
              <a:buNone/>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endParaRPr lang="en-US" sz="18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endParaRPr lang="en-US" sz="3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endParaRPr lang="en-US" sz="3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endParaRPr lang="en-US" sz="4000" b="1" dirty="0">
              <a:latin typeface="Verdana" panose="020B0604030504040204" pitchFamily="34" charset="0"/>
              <a:ea typeface="Verdana" panose="020B0604030504040204" pitchFamily="34" charset="0"/>
              <a:cs typeface="Verdana" panose="020B0604030504040204" pitchFamily="34" charset="0"/>
            </a:endParaRPr>
          </a:p>
          <a:p>
            <a:pPr marL="0" indent="0" algn="ctr">
              <a:spcBef>
                <a:spcPts val="0"/>
              </a:spcBef>
              <a:buNone/>
            </a:pPr>
            <a:r>
              <a:rPr lang="en-US" sz="4000" b="1" dirty="0">
                <a:latin typeface="Verdana" panose="020B0604030504040204" pitchFamily="34" charset="0"/>
                <a:ea typeface="Verdana" panose="020B0604030504040204" pitchFamily="34" charset="0"/>
                <a:cs typeface="Verdana" panose="020B0604030504040204" pitchFamily="34" charset="0"/>
              </a:rPr>
              <a:t>Thank You!!!!</a:t>
            </a:r>
            <a:endParaRPr lang="en-US" sz="4000" dirty="0">
              <a:effectLst/>
              <a:latin typeface="Verdana" panose="020B0604030504040204" pitchFamily="34" charset="0"/>
              <a:ea typeface="Verdana" panose="020B0604030504040204" pitchFamily="34" charset="0"/>
              <a:cs typeface="Verdana" panose="020B0604030504040204" pitchFamily="34" charset="0"/>
            </a:endParaRPr>
          </a:p>
          <a:p>
            <a:pPr marL="11430" marR="0" indent="-285750" algn="just">
              <a:spcBef>
                <a:spcPts val="0"/>
              </a:spcBef>
              <a:spcAft>
                <a:spcPts val="0"/>
              </a:spcAft>
              <a:buFont typeface="Wingdings" pitchFamily="2" charset="2"/>
              <a:buChar char="Ø"/>
            </a:pPr>
            <a:endParaRPr lang="en-US" sz="3000" dirty="0">
              <a:effectLst/>
            </a:endParaRPr>
          </a:p>
          <a:p>
            <a:pPr marL="11430" marR="0" indent="-285750" algn="just">
              <a:spcBef>
                <a:spcPts val="0"/>
              </a:spcBef>
              <a:spcAft>
                <a:spcPts val="0"/>
              </a:spcAft>
              <a:buFont typeface="Wingdings" pitchFamily="2" charset="2"/>
              <a:buChar char="Ø"/>
            </a:pPr>
            <a:endParaRPr lang="en-US" sz="30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1800" dirty="0">
              <a:effectLst/>
              <a:latin typeface="Baskerville" panose="02020502070401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18795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lgerian" pitchFamily="82" charset="77"/>
              </a:rPr>
              <a:t>Framing the Issues</a:t>
            </a:r>
          </a:p>
        </p:txBody>
      </p:sp>
      <p:sp>
        <p:nvSpPr>
          <p:cNvPr id="3" name="Content Placeholder 2"/>
          <p:cNvSpPr>
            <a:spLocks noGrp="1"/>
          </p:cNvSpPr>
          <p:nvPr>
            <p:ph sz="quarter" idx="1"/>
          </p:nvPr>
        </p:nvSpPr>
        <p:spPr>
          <a:xfrm>
            <a:off x="301752" y="1752600"/>
            <a:ext cx="8689848" cy="4648200"/>
          </a:xfrm>
        </p:spPr>
        <p:txBody>
          <a:bodyPr>
            <a:normAutofit fontScale="92500" lnSpcReduction="20000"/>
          </a:bodyPr>
          <a:lstStyle/>
          <a:p>
            <a:pPr algn="just">
              <a:buFont typeface="Wingdings" pitchFamily="2" charset="2"/>
              <a:buChar char="Ø"/>
            </a:pPr>
            <a:r>
              <a:rPr lang="en-US" sz="1800" dirty="0">
                <a:effectLst/>
                <a:latin typeface="Verdana" panose="020B0604030504040204" pitchFamily="34" charset="0"/>
                <a:ea typeface="Verdana" panose="020B0604030504040204" pitchFamily="34" charset="0"/>
                <a:cs typeface="Verdana" panose="020B0604030504040204" pitchFamily="34" charset="0"/>
              </a:rPr>
              <a:t>South Sudan has the lowest of development indicators in the world, marked by high rates of maternal and child death, run-away inflation, literacy rates below one-third of the population, 5.3% has access to electricity, and less than 2% of paved road networks (World Bank 2011, World Bank 2022). </a:t>
            </a:r>
          </a:p>
          <a:p>
            <a:pPr algn="just">
              <a:buFont typeface="Wingdings" pitchFamily="2" charset="2"/>
              <a:buChar char="Ø"/>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Yet there is little national development planning that occurs. What currently occurs is hardly </a:t>
            </a:r>
            <a:r>
              <a:rPr lang="en-US" sz="1800" u="sng" dirty="0">
                <a:latin typeface="Verdana" panose="020B0604030504040204" pitchFamily="34" charset="0"/>
                <a:ea typeface="Verdana" panose="020B0604030504040204" pitchFamily="34" charset="0"/>
                <a:cs typeface="Verdana" panose="020B0604030504040204" pitchFamily="34" charset="0"/>
              </a:rPr>
              <a:t>PLANNED, and FRAGMENTED</a:t>
            </a:r>
            <a:r>
              <a:rPr lang="en-US" sz="1800" dirty="0">
                <a:latin typeface="Verdana" panose="020B0604030504040204" pitchFamily="34" charset="0"/>
                <a:ea typeface="Verdana" panose="020B0604030504040204" pitchFamily="34" charset="0"/>
                <a:cs typeface="Verdana" panose="020B0604030504040204" pitchFamily="34" charset="0"/>
              </a:rPr>
              <a:t>. E.g., nearly all South Sudan’s government conceived development projects do not often emanate from empirical analyses of issues, informing design features and resource envelope. At times, contractors determine what is needed, what they deliver, and the cost of the deliverables. </a:t>
            </a: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So why care? Colossal Inefficiencies—wasting limited resources, a direct assault on the economy. E.g., Bahr </a:t>
            </a:r>
            <a:r>
              <a:rPr lang="en-US" sz="1800" dirty="0" err="1">
                <a:latin typeface="Verdana" panose="020B0604030504040204" pitchFamily="34" charset="0"/>
                <a:ea typeface="Verdana" panose="020B0604030504040204" pitchFamily="34" charset="0"/>
                <a:cs typeface="Verdana" panose="020B0604030504040204" pitchFamily="34" charset="0"/>
              </a:rPr>
              <a:t>el</a:t>
            </a:r>
            <a:r>
              <a:rPr lang="en-US" sz="1800" dirty="0">
                <a:latin typeface="Verdana" panose="020B0604030504040204" pitchFamily="34" charset="0"/>
                <a:ea typeface="Verdana" panose="020B0604030504040204" pitchFamily="34" charset="0"/>
                <a:cs typeface="Verdana" panose="020B0604030504040204" pitchFamily="34" charset="0"/>
              </a:rPr>
              <a:t> Ghazal Road. </a:t>
            </a: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r>
              <a:rPr lang="en-US" sz="1800" dirty="0">
                <a:latin typeface="Verdana" panose="020B0604030504040204" pitchFamily="34" charset="0"/>
                <a:ea typeface="Verdana" panose="020B0604030504040204" pitchFamily="34" charset="0"/>
                <a:cs typeface="Verdana" panose="020B0604030504040204" pitchFamily="34" charset="0"/>
              </a:rPr>
              <a:t>The exemplars of this picture are in order. </a:t>
            </a: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itchFamily="2" charset="2"/>
              <a:buChar char="Ø"/>
            </a:pPr>
            <a:endParaRPr lang="en-US" sz="1800" dirty="0">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endParaRPr lang="en-US" sz="2000" dirty="0"/>
          </a:p>
          <a:p>
            <a:endParaRPr lang="en-US" dirty="0"/>
          </a:p>
        </p:txBody>
      </p:sp>
    </p:spTree>
    <p:extLst>
      <p:ext uri="{BB962C8B-B14F-4D97-AF65-F5344CB8AC3E}">
        <p14:creationId xmlns:p14="http://schemas.microsoft.com/office/powerpoint/2010/main" val="2768567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latin typeface="Algerian" pitchFamily="82" charset="77"/>
              </a:rPr>
              <a:t>Paying for what matters: government spending</a:t>
            </a:r>
          </a:p>
        </p:txBody>
      </p:sp>
      <p:pic>
        <p:nvPicPr>
          <p:cNvPr id="6" name="Picture 5">
            <a:extLst>
              <a:ext uri="{FF2B5EF4-FFF2-40B4-BE49-F238E27FC236}">
                <a16:creationId xmlns:a16="http://schemas.microsoft.com/office/drawing/2014/main" id="{642CFFB6-D4D3-2E44-89D4-55F1DD40A4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600200"/>
            <a:ext cx="7543800" cy="4495800"/>
          </a:xfrm>
          <a:prstGeom prst="rect">
            <a:avLst/>
          </a:prstGeom>
          <a:noFill/>
          <a:ln>
            <a:noFill/>
          </a:ln>
        </p:spPr>
      </p:pic>
      <p:sp>
        <p:nvSpPr>
          <p:cNvPr id="7" name="TextBox 6">
            <a:extLst>
              <a:ext uri="{FF2B5EF4-FFF2-40B4-BE49-F238E27FC236}">
                <a16:creationId xmlns:a16="http://schemas.microsoft.com/office/drawing/2014/main" id="{ADC57FE9-579E-440C-79D4-FEBCE2FC07B2}"/>
              </a:ext>
            </a:extLst>
          </p:cNvPr>
          <p:cNvSpPr txBox="1"/>
          <p:nvPr/>
        </p:nvSpPr>
        <p:spPr>
          <a:xfrm>
            <a:off x="2743200" y="6063916"/>
            <a:ext cx="3177473" cy="292388"/>
          </a:xfrm>
          <a:prstGeom prst="rect">
            <a:avLst/>
          </a:prstGeom>
          <a:noFill/>
        </p:spPr>
        <p:txBody>
          <a:bodyPr wrap="none" rtlCol="0">
            <a:spAutoFit/>
          </a:bodyPr>
          <a:lstStyle/>
          <a:p>
            <a:r>
              <a:rPr lang="en-US" sz="1300" dirty="0"/>
              <a:t>Source: </a:t>
            </a:r>
            <a:r>
              <a:rPr lang="en-US" sz="1300" dirty="0" err="1"/>
              <a:t>MoFP’s</a:t>
            </a:r>
            <a:r>
              <a:rPr lang="en-US" sz="1300" dirty="0"/>
              <a:t> data; author’s estimates.</a:t>
            </a:r>
          </a:p>
        </p:txBody>
      </p:sp>
    </p:spTree>
    <p:extLst>
      <p:ext uri="{BB962C8B-B14F-4D97-AF65-F5344CB8AC3E}">
        <p14:creationId xmlns:p14="http://schemas.microsoft.com/office/powerpoint/2010/main" val="75087787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300" dirty="0">
                <a:latin typeface="Algerian" pitchFamily="82" charset="77"/>
              </a:rPr>
              <a:t>Paying for what matters: security sector spending</a:t>
            </a:r>
          </a:p>
        </p:txBody>
      </p:sp>
      <p:sp>
        <p:nvSpPr>
          <p:cNvPr id="7" name="TextBox 6">
            <a:extLst>
              <a:ext uri="{FF2B5EF4-FFF2-40B4-BE49-F238E27FC236}">
                <a16:creationId xmlns:a16="http://schemas.microsoft.com/office/drawing/2014/main" id="{ADC57FE9-579E-440C-79D4-FEBCE2FC07B2}"/>
              </a:ext>
            </a:extLst>
          </p:cNvPr>
          <p:cNvSpPr txBox="1"/>
          <p:nvPr/>
        </p:nvSpPr>
        <p:spPr>
          <a:xfrm>
            <a:off x="2743200" y="6063916"/>
            <a:ext cx="1752403" cy="292388"/>
          </a:xfrm>
          <a:prstGeom prst="rect">
            <a:avLst/>
          </a:prstGeom>
          <a:noFill/>
        </p:spPr>
        <p:txBody>
          <a:bodyPr wrap="none" rtlCol="0">
            <a:spAutoFit/>
          </a:bodyPr>
          <a:lstStyle/>
          <a:p>
            <a:r>
              <a:rPr lang="en-US" sz="1300" dirty="0"/>
              <a:t>Source: </a:t>
            </a:r>
            <a:r>
              <a:rPr lang="en-US" sz="1300" dirty="0" err="1"/>
              <a:t>Mayai</a:t>
            </a:r>
            <a:r>
              <a:rPr lang="en-US" sz="1300" dirty="0"/>
              <a:t>, 2020.</a:t>
            </a:r>
          </a:p>
        </p:txBody>
      </p:sp>
      <p:graphicFrame>
        <p:nvGraphicFramePr>
          <p:cNvPr id="3" name="Chart 2">
            <a:extLst>
              <a:ext uri="{FF2B5EF4-FFF2-40B4-BE49-F238E27FC236}">
                <a16:creationId xmlns:a16="http://schemas.microsoft.com/office/drawing/2014/main" id="{A99C4CBA-A145-4DE0-81D1-F149B80B6DBF}"/>
              </a:ext>
            </a:extLst>
          </p:cNvPr>
          <p:cNvGraphicFramePr>
            <a:graphicFrameLocks/>
          </p:cNvGraphicFramePr>
          <p:nvPr>
            <p:extLst>
              <p:ext uri="{D42A27DB-BD31-4B8C-83A1-F6EECF244321}">
                <p14:modId xmlns:p14="http://schemas.microsoft.com/office/powerpoint/2010/main" val="1619272910"/>
              </p:ext>
            </p:extLst>
          </p:nvPr>
        </p:nvGraphicFramePr>
        <p:xfrm>
          <a:off x="990600" y="1596072"/>
          <a:ext cx="7391400" cy="44678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6822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00" dirty="0">
                <a:latin typeface="Algerian" pitchFamily="82" charset="77"/>
              </a:rPr>
              <a:t>Paying for what matters: security sector spending</a:t>
            </a:r>
          </a:p>
        </p:txBody>
      </p:sp>
      <p:sp>
        <p:nvSpPr>
          <p:cNvPr id="7" name="TextBox 6">
            <a:extLst>
              <a:ext uri="{FF2B5EF4-FFF2-40B4-BE49-F238E27FC236}">
                <a16:creationId xmlns:a16="http://schemas.microsoft.com/office/drawing/2014/main" id="{ADC57FE9-579E-440C-79D4-FEBCE2FC07B2}"/>
              </a:ext>
            </a:extLst>
          </p:cNvPr>
          <p:cNvSpPr txBox="1"/>
          <p:nvPr/>
        </p:nvSpPr>
        <p:spPr>
          <a:xfrm>
            <a:off x="2743200" y="6063916"/>
            <a:ext cx="1752403" cy="292388"/>
          </a:xfrm>
          <a:prstGeom prst="rect">
            <a:avLst/>
          </a:prstGeom>
          <a:noFill/>
        </p:spPr>
        <p:txBody>
          <a:bodyPr wrap="none" rtlCol="0">
            <a:spAutoFit/>
          </a:bodyPr>
          <a:lstStyle/>
          <a:p>
            <a:r>
              <a:rPr lang="en-US" sz="1300" dirty="0"/>
              <a:t>Source: </a:t>
            </a:r>
            <a:r>
              <a:rPr lang="en-US" sz="1300" dirty="0" err="1"/>
              <a:t>Mayai</a:t>
            </a:r>
            <a:r>
              <a:rPr lang="en-US" sz="1300" dirty="0"/>
              <a:t>, 2020.</a:t>
            </a:r>
          </a:p>
        </p:txBody>
      </p:sp>
      <p:graphicFrame>
        <p:nvGraphicFramePr>
          <p:cNvPr id="4" name="Chart 3">
            <a:extLst>
              <a:ext uri="{FF2B5EF4-FFF2-40B4-BE49-F238E27FC236}">
                <a16:creationId xmlns:a16="http://schemas.microsoft.com/office/drawing/2014/main" id="{FF94B7A1-E38C-C941-B861-26765D80E9EF}"/>
              </a:ext>
            </a:extLst>
          </p:cNvPr>
          <p:cNvGraphicFramePr/>
          <p:nvPr>
            <p:extLst>
              <p:ext uri="{D42A27DB-BD31-4B8C-83A1-F6EECF244321}">
                <p14:modId xmlns:p14="http://schemas.microsoft.com/office/powerpoint/2010/main" val="276640903"/>
              </p:ext>
            </p:extLst>
          </p:nvPr>
        </p:nvGraphicFramePr>
        <p:xfrm>
          <a:off x="609600" y="1524001"/>
          <a:ext cx="79248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251851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lgerian" pitchFamily="82" charset="77"/>
              </a:rPr>
              <a:t>Project Exemplars</a:t>
            </a:r>
          </a:p>
        </p:txBody>
      </p:sp>
      <p:sp>
        <p:nvSpPr>
          <p:cNvPr id="3" name="Content Placeholder 2"/>
          <p:cNvSpPr>
            <a:spLocks noGrp="1"/>
          </p:cNvSpPr>
          <p:nvPr>
            <p:ph sz="quarter" idx="1"/>
          </p:nvPr>
        </p:nvSpPr>
        <p:spPr/>
        <p:txBody>
          <a:bodyPr>
            <a:normAutofit fontScale="92500" lnSpcReduction="10000"/>
          </a:bodyPr>
          <a:lstStyle/>
          <a:p>
            <a:pPr marL="0" marR="0" algn="just">
              <a:spcBef>
                <a:spcPts val="0"/>
              </a:spcBef>
              <a:spcAft>
                <a:spcPts val="0"/>
              </a:spcAft>
            </a:pPr>
            <a:r>
              <a:rPr lang="en-US" sz="1800" b="1" dirty="0">
                <a:effectLst/>
                <a:latin typeface="Verdana" panose="020B0604030504040204" pitchFamily="34" charset="0"/>
                <a:ea typeface="Verdana" panose="020B0604030504040204" pitchFamily="34" charset="0"/>
                <a:cs typeface="Verdana" panose="020B0604030504040204" pitchFamily="34" charset="0"/>
              </a:rPr>
              <a:t>100 days 30 Schools Project</a:t>
            </a:r>
            <a:r>
              <a:rPr lang="en-US" sz="1800" dirty="0">
                <a:effectLst/>
                <a:latin typeface="Verdana" panose="020B0604030504040204" pitchFamily="34" charset="0"/>
                <a:ea typeface="Verdana" panose="020B0604030504040204" pitchFamily="34" charset="0"/>
                <a:cs typeface="Verdana" panose="020B0604030504040204" pitchFamily="34" charset="0"/>
              </a:rPr>
              <a:t> (i.e., speaking at the first sitting of Parliament in an independent South Sudan on August 10, 2011, </a:t>
            </a:r>
            <a:r>
              <a:rPr lang="en-US" sz="1800" dirty="0">
                <a:solidFill>
                  <a:srgbClr val="444444"/>
                </a:solidFill>
                <a:effectLst/>
                <a:latin typeface="Verdana" panose="020B0604030504040204" pitchFamily="34" charset="0"/>
                <a:ea typeface="Verdana" panose="020B0604030504040204" pitchFamily="34" charset="0"/>
                <a:cs typeface="Verdana" panose="020B0604030504040204" pitchFamily="34" charset="0"/>
              </a:rPr>
              <a:t>President Kiir “pledged to ensure that 30 new primary and four secondary schools are constructed within the first 100 days of his new government in office.”) </a:t>
            </a:r>
          </a:p>
          <a:p>
            <a:pPr marL="0" marR="0" algn="just">
              <a:spcBef>
                <a:spcPts val="0"/>
              </a:spcBef>
              <a:spcAft>
                <a:spcPts val="0"/>
              </a:spcAft>
            </a:pPr>
            <a:endParaRPr lang="en-US" sz="1800" dirty="0">
              <a:solidFill>
                <a:srgbClr val="444444"/>
              </a:solidFill>
              <a:effectLst/>
              <a:latin typeface="Verdana" panose="020B0604030504040204" pitchFamily="34" charset="0"/>
              <a:ea typeface="Verdana" panose="020B0604030504040204" pitchFamily="34" charset="0"/>
              <a:cs typeface="Verdana" panose="020B0604030504040204" pitchFamily="34" charset="0"/>
            </a:endParaRPr>
          </a:p>
          <a:p>
            <a:pPr marL="0" marR="0" algn="just">
              <a:spcBef>
                <a:spcPts val="0"/>
              </a:spcBef>
              <a:spcAft>
                <a:spcPts val="0"/>
              </a:spcAft>
            </a:pPr>
            <a:r>
              <a:rPr lang="en-US" sz="1800" b="1" dirty="0">
                <a:effectLst/>
                <a:latin typeface="Verdana" panose="020B0604030504040204" pitchFamily="34" charset="0"/>
                <a:ea typeface="Verdana" panose="020B0604030504040204" pitchFamily="34" charset="0"/>
                <a:cs typeface="Verdana" panose="020B0604030504040204" pitchFamily="34" charset="0"/>
              </a:rPr>
              <a:t>Dura Project </a:t>
            </a:r>
            <a:r>
              <a:rPr lang="en-US" sz="1800" dirty="0">
                <a:effectLst/>
                <a:latin typeface="Verdana" panose="020B0604030504040204" pitchFamily="34" charset="0"/>
                <a:ea typeface="Verdana" panose="020B0604030504040204" pitchFamily="34" charset="0"/>
                <a:cs typeface="Verdana" panose="020B0604030504040204" pitchFamily="34" charset="0"/>
              </a:rPr>
              <a:t>(i.e., in May 2013, the government of South Sudan launched a criminal investigation into the "dura saga," in which the government paid the equivalent of nearly $290 million for cereals that were never delivered). </a:t>
            </a:r>
          </a:p>
          <a:p>
            <a:pPr marL="0" marR="0" algn="just">
              <a:spcBef>
                <a:spcPts val="0"/>
              </a:spcBef>
              <a:spcAft>
                <a:spcPts val="0"/>
              </a:spcAft>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algn="just">
              <a:spcBef>
                <a:spcPts val="0"/>
              </a:spcBef>
              <a:spcAft>
                <a:spcPts val="0"/>
              </a:spcAft>
            </a:pPr>
            <a:r>
              <a:rPr lang="en-US" sz="1800" b="1" dirty="0">
                <a:effectLst/>
                <a:latin typeface="Baskerville" panose="02020502070401020303" pitchFamily="18" charset="0"/>
                <a:ea typeface="Calibri" panose="020F0502020204030204" pitchFamily="34" charset="0"/>
                <a:cs typeface="Times New Roman" panose="02020603050405020304" pitchFamily="18" charset="0"/>
              </a:rPr>
              <a:t>1000 </a:t>
            </a:r>
            <a:r>
              <a:rPr lang="en-US" sz="1800" b="1" dirty="0">
                <a:latin typeface="Verdana" panose="020B0604030504040204" pitchFamily="34" charset="0"/>
                <a:ea typeface="Verdana" panose="020B0604030504040204" pitchFamily="34" charset="0"/>
                <a:cs typeface="Verdana" panose="020B0604030504040204" pitchFamily="34" charset="0"/>
              </a:rPr>
              <a:t>Tractors </a:t>
            </a:r>
            <a:r>
              <a:rPr lang="en-US" sz="1800" dirty="0">
                <a:latin typeface="Verdana" panose="020B0604030504040204" pitchFamily="34" charset="0"/>
                <a:ea typeface="Verdana" panose="020B0604030504040204" pitchFamily="34" charset="0"/>
                <a:cs typeface="Verdana" panose="020B0604030504040204" pitchFamily="34" charset="0"/>
              </a:rPr>
              <a:t> (these were distributed across the 10 states; this project failed). </a:t>
            </a:r>
          </a:p>
          <a:p>
            <a:pPr marL="0" marR="0" algn="just">
              <a:spcBef>
                <a:spcPts val="0"/>
              </a:spcBef>
              <a:spcAft>
                <a:spcPts val="0"/>
              </a:spcAft>
            </a:pPr>
            <a:endParaRPr lang="en-US" sz="1800" dirty="0">
              <a:latin typeface="Verdana" panose="020B0604030504040204" pitchFamily="34" charset="0"/>
              <a:ea typeface="Verdana" panose="020B0604030504040204" pitchFamily="34" charset="0"/>
              <a:cs typeface="Verdana" panose="020B0604030504040204" pitchFamily="34" charset="0"/>
            </a:endParaRPr>
          </a:p>
          <a:p>
            <a:pPr marL="0" marR="0" algn="just">
              <a:spcBef>
                <a:spcPts val="0"/>
              </a:spcBef>
              <a:spcAft>
                <a:spcPts val="0"/>
              </a:spcAft>
            </a:pPr>
            <a:r>
              <a:rPr lang="en-US" sz="1800" b="1" dirty="0">
                <a:latin typeface="Verdana" panose="020B0604030504040204" pitchFamily="34" charset="0"/>
                <a:ea typeface="Verdana" panose="020B0604030504040204" pitchFamily="34" charset="0"/>
                <a:cs typeface="Verdana" panose="020B0604030504040204" pitchFamily="34" charset="0"/>
              </a:rPr>
              <a:t>Letter of Credit</a:t>
            </a:r>
            <a:r>
              <a:rPr lang="en-US" dirty="0">
                <a:effectLst/>
                <a:latin typeface="Verdana" panose="020B0604030504040204" pitchFamily="34" charset="0"/>
                <a:ea typeface="Verdana" panose="020B0604030504040204" pitchFamily="34" charset="0"/>
                <a:cs typeface="Verdana" panose="020B0604030504040204" pitchFamily="34" charset="0"/>
              </a:rPr>
              <a:t> </a:t>
            </a:r>
            <a:r>
              <a:rPr lang="en-US" sz="1800" dirty="0">
                <a:effectLst/>
                <a:latin typeface="Verdana" panose="020B0604030504040204" pitchFamily="34" charset="0"/>
                <a:ea typeface="Verdana" panose="020B0604030504040204" pitchFamily="34" charset="0"/>
                <a:cs typeface="Verdana" panose="020B0604030504040204" pitchFamily="34" charset="0"/>
              </a:rPr>
              <a:t>(</a:t>
            </a:r>
            <a:r>
              <a:rPr lang="en-US" sz="1800" dirty="0">
                <a:latin typeface="Verdana" panose="020B0604030504040204" pitchFamily="34" charset="0"/>
                <a:ea typeface="Verdana" panose="020B0604030504040204" pitchFamily="34" charset="0"/>
                <a:cs typeface="Verdana" panose="020B0604030504040204" pitchFamily="34" charset="0"/>
              </a:rPr>
              <a:t>i.e., in 2021, South Sudan’s Auditor General revealed that the letters of credit (LC) issued by South Sudan’s government to various institutions to import commodities and try to stabilize prices were diverted to personal pockets). </a:t>
            </a:r>
          </a:p>
          <a:p>
            <a:endParaRPr lang="en-US" dirty="0"/>
          </a:p>
        </p:txBody>
      </p:sp>
    </p:spTree>
    <p:extLst>
      <p:ext uri="{BB962C8B-B14F-4D97-AF65-F5344CB8AC3E}">
        <p14:creationId xmlns:p14="http://schemas.microsoft.com/office/powerpoint/2010/main" val="221255442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lstStyle/>
          <a:p>
            <a:r>
              <a:rPr lang="en-US" dirty="0">
                <a:latin typeface="Algerian" pitchFamily="82" charset="77"/>
              </a:rPr>
              <a:t>Project Exemplars cont’d</a:t>
            </a:r>
          </a:p>
        </p:txBody>
      </p:sp>
      <p:sp>
        <p:nvSpPr>
          <p:cNvPr id="3" name="Content Placeholder 2"/>
          <p:cNvSpPr>
            <a:spLocks noGrp="1"/>
          </p:cNvSpPr>
          <p:nvPr>
            <p:ph sz="quarter" idx="1"/>
          </p:nvPr>
        </p:nvSpPr>
        <p:spPr/>
        <p:txBody>
          <a:bodyPr>
            <a:normAutofit/>
          </a:bodyPr>
          <a:lstStyle/>
          <a:p>
            <a:pPr marL="0" marR="0" algn="just">
              <a:spcBef>
                <a:spcPts val="0"/>
              </a:spcBef>
              <a:spcAft>
                <a:spcPts val="0"/>
              </a:spcAft>
            </a:pPr>
            <a:r>
              <a:rPr lang="en-US" sz="1800" b="1" dirty="0">
                <a:effectLst/>
                <a:latin typeface="Verdana" panose="020B0604030504040204" pitchFamily="34" charset="0"/>
                <a:ea typeface="Verdana" panose="020B0604030504040204" pitchFamily="34" charset="0"/>
                <a:cs typeface="Verdana" panose="020B0604030504040204" pitchFamily="34" charset="0"/>
              </a:rPr>
              <a:t>Fuel Subsidy, 2016-2018 </a:t>
            </a:r>
          </a:p>
          <a:p>
            <a:pPr marL="0" marR="0" indent="0" algn="just">
              <a:spcBef>
                <a:spcPts val="0"/>
              </a:spcBef>
              <a:spcAft>
                <a:spcPts val="0"/>
              </a:spcAft>
              <a:buNone/>
            </a:pPr>
            <a:endParaRPr lang="en-US" sz="1800" b="1" dirty="0">
              <a:effectLst/>
              <a:latin typeface="Verdana" panose="020B0604030504040204" pitchFamily="34" charset="0"/>
              <a:ea typeface="Verdana" panose="020B0604030504040204" pitchFamily="34" charset="0"/>
              <a:cs typeface="Verdana" panose="020B0604030504040204" pitchFamily="34" charset="0"/>
            </a:endParaRPr>
          </a:p>
          <a:p>
            <a:pPr marL="605790" lvl="2" indent="-285750" algn="just">
              <a:spcBef>
                <a:spcPts val="0"/>
              </a:spcBef>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The government adopted a fuel subsidy policy in January 2016 following the </a:t>
            </a:r>
            <a:r>
              <a:rPr lang="en-US" sz="1600" dirty="0">
                <a:latin typeface="Verdana" panose="020B0604030504040204" pitchFamily="34" charset="0"/>
                <a:ea typeface="Verdana" panose="020B0604030504040204" pitchFamily="34" charset="0"/>
                <a:cs typeface="Verdana" panose="020B0604030504040204" pitchFamily="34" charset="0"/>
              </a:rPr>
              <a:t>SSP</a:t>
            </a:r>
            <a:r>
              <a:rPr lang="en-US" sz="1600" dirty="0">
                <a:effectLst/>
                <a:latin typeface="Verdana" panose="020B0604030504040204" pitchFamily="34" charset="0"/>
                <a:ea typeface="Verdana" panose="020B0604030504040204" pitchFamily="34" charset="0"/>
                <a:cs typeface="Verdana" panose="020B0604030504040204" pitchFamily="34" charset="0"/>
              </a:rPr>
              <a:t> floating. </a:t>
            </a:r>
          </a:p>
          <a:p>
            <a:pPr marL="605790" lvl="2" indent="-285750" algn="just">
              <a:spcBef>
                <a:spcPts val="0"/>
              </a:spcBef>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605790" lvl="2" indent="-285750" algn="just">
              <a:spcBef>
                <a:spcPts val="0"/>
              </a:spcBef>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Meant to shield the citizens from inflation and to stabilize the energy and related sectors’ market, this policy committed the government to cover a 40% share of the fuel cost, a contribution of $180M annually. </a:t>
            </a:r>
          </a:p>
          <a:p>
            <a:pPr marL="605790" lvl="2" indent="-285750" algn="just">
              <a:spcBef>
                <a:spcPts val="0"/>
              </a:spcBef>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605790" lvl="2" indent="-285750" algn="just">
              <a:spcBef>
                <a:spcPts val="0"/>
              </a:spcBef>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Typically, the subsidy was to keep the prices of energy dependent commodities, imports, and services, such as water, medical and educational supplies, food, electricity, and transport, relatively low. </a:t>
            </a:r>
          </a:p>
          <a:p>
            <a:pPr marL="605790" lvl="2" indent="-285750" algn="just">
              <a:spcBef>
                <a:spcPts val="0"/>
              </a:spcBef>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605790" lvl="2" indent="-285750" algn="just">
              <a:spcBef>
                <a:spcPts val="0"/>
              </a:spcBef>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And as fuel became increasingly scarce, water tankers and public transport vehicles received a preferential treatment, obtaining weekly allocations at pump prices. </a:t>
            </a:r>
          </a:p>
          <a:p>
            <a:pPr marL="605790" lvl="2" indent="-285750" algn="just">
              <a:spcBef>
                <a:spcPts val="0"/>
              </a:spcBef>
              <a:buFont typeface="Wingdings" pitchFamily="2" charset="2"/>
              <a:buChar char="Ø"/>
            </a:pPr>
            <a:endParaRPr lang="en-US" sz="1500" i="1" dirty="0">
              <a:latin typeface="Baskerville" panose="02020502070401020303" pitchFamily="18" charset="0"/>
              <a:ea typeface="Calibri" panose="020F0502020204030204" pitchFamily="34" charset="0"/>
              <a:cs typeface="Times New Roman" panose="02020603050405020304" pitchFamily="18" charset="0"/>
            </a:endParaRPr>
          </a:p>
          <a:p>
            <a:pPr marL="320040" lvl="2" indent="0" algn="just">
              <a:spcBef>
                <a:spcPts val="0"/>
              </a:spcBef>
              <a:buNone/>
            </a:pPr>
            <a:r>
              <a:rPr lang="en-US" sz="1500" b="1" i="1" dirty="0">
                <a:effectLst/>
                <a:latin typeface="Baskerville" panose="02020502070401020303" pitchFamily="18" charset="0"/>
                <a:ea typeface="Calibri" panose="020F0502020204030204" pitchFamily="34" charset="0"/>
                <a:cs typeface="Times New Roman" panose="02020603050405020304" pitchFamily="18" charset="0"/>
              </a:rPr>
              <a:t>Source: </a:t>
            </a:r>
            <a:r>
              <a:rPr lang="en-US" sz="1500" b="1" i="1" dirty="0" err="1">
                <a:effectLst/>
                <a:latin typeface="Baskerville" panose="02020502070401020303" pitchFamily="18" charset="0"/>
                <a:ea typeface="Calibri" panose="020F0502020204030204" pitchFamily="34" charset="0"/>
                <a:cs typeface="Times New Roman" panose="02020603050405020304" pitchFamily="18" charset="0"/>
              </a:rPr>
              <a:t>Mayai</a:t>
            </a:r>
            <a:r>
              <a:rPr lang="en-US" sz="1500" b="1" i="1" dirty="0">
                <a:effectLst/>
                <a:latin typeface="Baskerville" panose="02020502070401020303" pitchFamily="18" charset="0"/>
                <a:ea typeface="Calibri" panose="020F0502020204030204" pitchFamily="34" charset="0"/>
                <a:cs typeface="Times New Roman" panose="02020603050405020304" pitchFamily="18" charset="0"/>
              </a:rPr>
              <a:t> &amp; Adam, 2022 (Working Paper). </a:t>
            </a:r>
            <a:endParaRPr lang="en-US" sz="1500" b="1" dirty="0">
              <a:effectLst/>
              <a:latin typeface="Baskerville" panose="02020502070401020303"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Baskerville" panose="02020502070401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2264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lstStyle/>
          <a:p>
            <a:r>
              <a:rPr lang="en-US" dirty="0">
                <a:latin typeface="Algerian" pitchFamily="82" charset="77"/>
              </a:rPr>
              <a:t>Policy implication</a:t>
            </a:r>
          </a:p>
        </p:txBody>
      </p:sp>
      <p:sp>
        <p:nvSpPr>
          <p:cNvPr id="3" name="Content Placeholder 2"/>
          <p:cNvSpPr>
            <a:spLocks noGrp="1"/>
          </p:cNvSpPr>
          <p:nvPr>
            <p:ph sz="quarter" idx="1"/>
          </p:nvPr>
        </p:nvSpPr>
        <p:spPr/>
        <p:txBody>
          <a:bodyPr>
            <a:normAutofit/>
          </a:bodyPr>
          <a:lstStyle/>
          <a:p>
            <a:pPr marL="11430" marR="0" indent="-285750" algn="just">
              <a:spcBef>
                <a:spcPts val="0"/>
              </a:spcBef>
              <a:spcAft>
                <a:spcPts val="0"/>
              </a:spcAft>
              <a:buFont typeface="Wingdings" pitchFamily="2" charset="2"/>
              <a:buChar char="Ø"/>
            </a:pPr>
            <a:r>
              <a:rPr lang="en-US" sz="1800" dirty="0">
                <a:effectLst/>
                <a:latin typeface="Verdana" panose="020B0604030504040204" pitchFamily="34" charset="0"/>
                <a:ea typeface="Verdana" panose="020B0604030504040204" pitchFamily="34" charset="0"/>
                <a:cs typeface="Verdana" panose="020B0604030504040204" pitchFamily="34" charset="0"/>
              </a:rPr>
              <a:t>The point an analysis of these experiences makes is that investments compelled by political impulses hardly deliver desirable results. </a:t>
            </a:r>
          </a:p>
          <a:p>
            <a:pPr marL="0" marR="0" indent="0" algn="just">
              <a:spcBef>
                <a:spcPts val="0"/>
              </a:spcBef>
              <a:spcAft>
                <a:spcPts val="0"/>
              </a:spcAft>
              <a:buNone/>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11430" marR="0" indent="-285750" algn="just">
              <a:spcBef>
                <a:spcPts val="0"/>
              </a:spcBef>
              <a:spcAft>
                <a:spcPts val="0"/>
              </a:spcAft>
              <a:buFont typeface="Wingdings" pitchFamily="2" charset="2"/>
              <a:buChar char="Ø"/>
            </a:pPr>
            <a:r>
              <a:rPr lang="en-US" sz="1800" dirty="0">
                <a:effectLst/>
                <a:latin typeface="Verdana" panose="020B0604030504040204" pitchFamily="34" charset="0"/>
                <a:ea typeface="Verdana" panose="020B0604030504040204" pitchFamily="34" charset="0"/>
                <a:cs typeface="Verdana" panose="020B0604030504040204" pitchFamily="34" charset="0"/>
              </a:rPr>
              <a:t>For a country with very limited resources and high expectations from the citizens, this trajectory is undoubtedly unsustainable. </a:t>
            </a:r>
          </a:p>
          <a:p>
            <a:pPr marL="0" marR="0" indent="0">
              <a:spcBef>
                <a:spcPts val="0"/>
              </a:spcBef>
              <a:spcAft>
                <a:spcPts val="0"/>
              </a:spcAft>
              <a:buNone/>
            </a:pPr>
            <a:endParaRPr lang="en-US" sz="1800" dirty="0">
              <a:effectLst/>
              <a:latin typeface="Baskerville" panose="02020502070401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860603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379476"/>
            <a:ext cx="8534400" cy="758952"/>
          </a:xfrm>
        </p:spPr>
        <p:txBody>
          <a:bodyPr/>
          <a:lstStyle/>
          <a:p>
            <a:r>
              <a:rPr lang="en-US" dirty="0">
                <a:latin typeface="Algerian" pitchFamily="82" charset="77"/>
              </a:rPr>
              <a:t>Possible policy solutions</a:t>
            </a:r>
          </a:p>
        </p:txBody>
      </p:sp>
      <p:sp>
        <p:nvSpPr>
          <p:cNvPr id="3" name="Content Placeholder 2"/>
          <p:cNvSpPr>
            <a:spLocks noGrp="1"/>
          </p:cNvSpPr>
          <p:nvPr>
            <p:ph sz="quarter" idx="1"/>
          </p:nvPr>
        </p:nvSpPr>
        <p:spPr/>
        <p:txBody>
          <a:bodyPr>
            <a:normAutofit/>
          </a:bodyPr>
          <a:lstStyle/>
          <a:p>
            <a:pPr marL="11430" marR="0" indent="-28575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To address this gap, a new institution, fully tasked with national planning and development, a public technical agency, is proposed. </a:t>
            </a:r>
          </a:p>
          <a:p>
            <a:pPr marL="11430" marR="0" indent="-285750" algn="just">
              <a:spcBef>
                <a:spcPts val="0"/>
              </a:spcBef>
              <a:spcAft>
                <a:spcPts val="0"/>
              </a:spcAft>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11430" marR="0" indent="-285750" algn="just">
              <a:spcBef>
                <a:spcPts val="0"/>
              </a:spcBef>
              <a:spcAft>
                <a:spcPts val="0"/>
              </a:spcAft>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This institution, the National Development Planning Authority/Agency (NDA), would advance a renewed social contract between the South Sudanese Citizenry and their State by restoring investment programs in the people through development. </a:t>
            </a:r>
          </a:p>
          <a:p>
            <a:pPr marL="11430" marR="0" indent="-285750" algn="just">
              <a:spcBef>
                <a:spcPts val="0"/>
              </a:spcBef>
              <a:spcAft>
                <a:spcPts val="0"/>
              </a:spcAft>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11430" indent="-285750" algn="just">
              <a:spcBef>
                <a:spcPts val="0"/>
              </a:spcBef>
              <a:buFont typeface="Wingdings" pitchFamily="2" charset="2"/>
              <a:buChar char="Ø"/>
            </a:pPr>
            <a:r>
              <a:rPr lang="en-US" sz="1600" dirty="0">
                <a:effectLst/>
                <a:latin typeface="Verdana" panose="020B0604030504040204" pitchFamily="34" charset="0"/>
                <a:ea typeface="Verdana" panose="020B0604030504040204" pitchFamily="34" charset="0"/>
                <a:cs typeface="Verdana" panose="020B0604030504040204" pitchFamily="34" charset="0"/>
              </a:rPr>
              <a:t>Its principal objective would be to guarantee sufficient endowments in developmental activities, in turn adequately responding to people’s expectations and aspirations. </a:t>
            </a:r>
          </a:p>
          <a:p>
            <a:pPr marL="11430" indent="-285750" algn="just">
              <a:spcBef>
                <a:spcPts val="0"/>
              </a:spcBef>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11430" indent="-285750" algn="just">
              <a:spcBef>
                <a:spcPts val="0"/>
              </a:spcBef>
              <a:buFont typeface="Wingdings" pitchFamily="2" charset="2"/>
              <a:buChar char="Ø"/>
            </a:pPr>
            <a:r>
              <a:rPr lang="en-US" sz="1600" dirty="0">
                <a:latin typeface="Verdana" panose="020B0604030504040204" pitchFamily="34" charset="0"/>
                <a:ea typeface="Verdana" panose="020B0604030504040204" pitchFamily="34" charset="0"/>
                <a:cs typeface="Verdana" panose="020B0604030504040204" pitchFamily="34" charset="0"/>
              </a:rPr>
              <a:t>Put yet another way, the proposed development authority/agency would be largely tasked with identifying and assessing national development priorities (including cost), designing and supervising approved projects (in collaboration with specialized agencies), and certifying completed projects. </a:t>
            </a:r>
          </a:p>
          <a:p>
            <a:pPr marL="11430" indent="-285750" algn="just">
              <a:spcBef>
                <a:spcPts val="0"/>
              </a:spcBef>
              <a:buFont typeface="Wingdings" pitchFamily="2" charset="2"/>
              <a:buChar char="Ø"/>
            </a:pP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marL="11430" indent="-285750" algn="just">
              <a:spcBef>
                <a:spcPts val="0"/>
              </a:spcBef>
              <a:buFont typeface="Wingdings" pitchFamily="2" charset="2"/>
              <a:buChar char="Ø"/>
            </a:pPr>
            <a:endParaRPr lang="en-US" sz="1500" dirty="0">
              <a:effectLst/>
              <a:latin typeface="Verdana" panose="020B0604030504040204" pitchFamily="34" charset="0"/>
              <a:ea typeface="Verdana" panose="020B0604030504040204" pitchFamily="34" charset="0"/>
              <a:cs typeface="Verdana" panose="020B0604030504040204" pitchFamily="34" charset="0"/>
            </a:endParaRPr>
          </a:p>
          <a:p>
            <a:pPr marL="11430" marR="0" indent="-285750" algn="just">
              <a:spcBef>
                <a:spcPts val="0"/>
              </a:spcBef>
              <a:spcAft>
                <a:spcPts val="0"/>
              </a:spcAft>
              <a:buFont typeface="Wingdings" pitchFamily="2" charset="2"/>
              <a:buChar char="Ø"/>
            </a:pPr>
            <a:endParaRPr lang="en-US" sz="1200" dirty="0">
              <a:effectLst/>
            </a:endParaRPr>
          </a:p>
          <a:p>
            <a:pPr marL="11430" marR="0" indent="-285750" algn="just">
              <a:spcBef>
                <a:spcPts val="0"/>
              </a:spcBef>
              <a:spcAft>
                <a:spcPts val="0"/>
              </a:spcAft>
              <a:buFont typeface="Wingdings" pitchFamily="2" charset="2"/>
              <a:buChar char="Ø"/>
            </a:pPr>
            <a:endParaRPr lang="en-US" sz="18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1800" dirty="0">
              <a:effectLst/>
              <a:latin typeface="Baskerville" panose="02020502070401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793974"/>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10.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5.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6.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9.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
  <TotalTime>2094</TotalTime>
  <Words>857</Words>
  <Application>Microsoft Macintosh PowerPoint</Application>
  <PresentationFormat>On-screen Show (4:3)</PresentationFormat>
  <Paragraphs>88</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Algerian</vt:lpstr>
      <vt:lpstr>Arial</vt:lpstr>
      <vt:lpstr>Baskerville</vt:lpstr>
      <vt:lpstr>Calibri</vt:lpstr>
      <vt:lpstr>Georgia</vt:lpstr>
      <vt:lpstr>Verdana</vt:lpstr>
      <vt:lpstr>Wingdings</vt:lpstr>
      <vt:lpstr>Wingdings 2</vt:lpstr>
      <vt:lpstr>Civic</vt:lpstr>
      <vt:lpstr>Development Planning in South Sudan: How to Foster Success </vt:lpstr>
      <vt:lpstr>Framing the Issues</vt:lpstr>
      <vt:lpstr>Paying for what matters: government spending</vt:lpstr>
      <vt:lpstr>Paying for what matters: security sector spending</vt:lpstr>
      <vt:lpstr>Paying for what matters: security sector spending</vt:lpstr>
      <vt:lpstr>Project Exemplars</vt:lpstr>
      <vt:lpstr>Project Exemplars cont’d</vt:lpstr>
      <vt:lpstr>Policy implication</vt:lpstr>
      <vt:lpstr>Possible policy solutions</vt:lpstr>
      <vt:lpstr>Possible policy solutions</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Jok Gai</dc:creator>
  <cp:lastModifiedBy>August Mayai</cp:lastModifiedBy>
  <cp:revision>102</cp:revision>
  <dcterms:created xsi:type="dcterms:W3CDTF">2016-08-10T16:27:15Z</dcterms:created>
  <dcterms:modified xsi:type="dcterms:W3CDTF">2023-09-08T07:34:47Z</dcterms:modified>
</cp:coreProperties>
</file>