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56"/>
    <p:restoredTop sz="94706"/>
  </p:normalViewPr>
  <p:slideViewPr>
    <p:cSldViewPr snapToGrid="0" snapToObjects="1">
      <p:cViewPr varScale="1">
        <p:scale>
          <a:sx n="199" d="100"/>
          <a:sy n="199" d="100"/>
        </p:scale>
        <p:origin x="184" y="5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73C1E-EB72-C34E-97A6-0B49A7579F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E0D8FD-0800-0141-838F-C6B7A99ECD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DB2089-6741-ED45-9D7D-585F9D5D0654}"/>
              </a:ext>
            </a:extLst>
          </p:cNvPr>
          <p:cNvSpPr>
            <a:spLocks noGrp="1"/>
          </p:cNvSpPr>
          <p:nvPr>
            <p:ph type="dt" sz="half" idx="10"/>
          </p:nvPr>
        </p:nvSpPr>
        <p:spPr/>
        <p:txBody>
          <a:bodyPr/>
          <a:lstStyle/>
          <a:p>
            <a:fld id="{5F777DA1-07C8-3147-B7F3-022EBAD0A2D3}" type="datetimeFigureOut">
              <a:rPr lang="en-US" smtClean="0"/>
              <a:t>9/6/23</a:t>
            </a:fld>
            <a:endParaRPr lang="en-US"/>
          </a:p>
        </p:txBody>
      </p:sp>
      <p:sp>
        <p:nvSpPr>
          <p:cNvPr id="5" name="Footer Placeholder 4">
            <a:extLst>
              <a:ext uri="{FF2B5EF4-FFF2-40B4-BE49-F238E27FC236}">
                <a16:creationId xmlns:a16="http://schemas.microsoft.com/office/drawing/2014/main" id="{0986CBDC-EB1C-A146-868D-47EF73D796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1C3ABB-DD0F-B141-AC84-5A2489B1A68C}"/>
              </a:ext>
            </a:extLst>
          </p:cNvPr>
          <p:cNvSpPr>
            <a:spLocks noGrp="1"/>
          </p:cNvSpPr>
          <p:nvPr>
            <p:ph type="sldNum" sz="quarter" idx="12"/>
          </p:nvPr>
        </p:nvSpPr>
        <p:spPr/>
        <p:txBody>
          <a:bodyPr/>
          <a:lstStyle/>
          <a:p>
            <a:fld id="{A6E839F5-3282-3644-BC44-2C58753A0805}" type="slidenum">
              <a:rPr lang="en-US" smtClean="0"/>
              <a:t>‹#›</a:t>
            </a:fld>
            <a:endParaRPr lang="en-US"/>
          </a:p>
        </p:txBody>
      </p:sp>
    </p:spTree>
    <p:extLst>
      <p:ext uri="{BB962C8B-B14F-4D97-AF65-F5344CB8AC3E}">
        <p14:creationId xmlns:p14="http://schemas.microsoft.com/office/powerpoint/2010/main" val="1662162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2B1F1-E5EA-E84C-90AD-C73D01FEB1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CCFF1E-72C5-1D40-AE4A-031397F01DB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AF9470-7D19-CC40-9429-B48156A1F5F7}"/>
              </a:ext>
            </a:extLst>
          </p:cNvPr>
          <p:cNvSpPr>
            <a:spLocks noGrp="1"/>
          </p:cNvSpPr>
          <p:nvPr>
            <p:ph type="dt" sz="half" idx="10"/>
          </p:nvPr>
        </p:nvSpPr>
        <p:spPr/>
        <p:txBody>
          <a:bodyPr/>
          <a:lstStyle/>
          <a:p>
            <a:fld id="{5F777DA1-07C8-3147-B7F3-022EBAD0A2D3}" type="datetimeFigureOut">
              <a:rPr lang="en-US" smtClean="0"/>
              <a:t>9/6/23</a:t>
            </a:fld>
            <a:endParaRPr lang="en-US"/>
          </a:p>
        </p:txBody>
      </p:sp>
      <p:sp>
        <p:nvSpPr>
          <p:cNvPr id="5" name="Footer Placeholder 4">
            <a:extLst>
              <a:ext uri="{FF2B5EF4-FFF2-40B4-BE49-F238E27FC236}">
                <a16:creationId xmlns:a16="http://schemas.microsoft.com/office/drawing/2014/main" id="{18366229-A937-994B-A459-383859C5A9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150B47-E11F-0D49-AC73-86CB3829E402}"/>
              </a:ext>
            </a:extLst>
          </p:cNvPr>
          <p:cNvSpPr>
            <a:spLocks noGrp="1"/>
          </p:cNvSpPr>
          <p:nvPr>
            <p:ph type="sldNum" sz="quarter" idx="12"/>
          </p:nvPr>
        </p:nvSpPr>
        <p:spPr/>
        <p:txBody>
          <a:bodyPr/>
          <a:lstStyle/>
          <a:p>
            <a:fld id="{A6E839F5-3282-3644-BC44-2C58753A0805}" type="slidenum">
              <a:rPr lang="en-US" smtClean="0"/>
              <a:t>‹#›</a:t>
            </a:fld>
            <a:endParaRPr lang="en-US"/>
          </a:p>
        </p:txBody>
      </p:sp>
    </p:spTree>
    <p:extLst>
      <p:ext uri="{BB962C8B-B14F-4D97-AF65-F5344CB8AC3E}">
        <p14:creationId xmlns:p14="http://schemas.microsoft.com/office/powerpoint/2010/main" val="294714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B173DD-59F0-0F42-9549-194ADC60FD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DCECB1-FF4B-264A-8A4C-E63DF357A69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53F9DC-0BA7-3C4F-B096-81DAB15983F7}"/>
              </a:ext>
            </a:extLst>
          </p:cNvPr>
          <p:cNvSpPr>
            <a:spLocks noGrp="1"/>
          </p:cNvSpPr>
          <p:nvPr>
            <p:ph type="dt" sz="half" idx="10"/>
          </p:nvPr>
        </p:nvSpPr>
        <p:spPr/>
        <p:txBody>
          <a:bodyPr/>
          <a:lstStyle/>
          <a:p>
            <a:fld id="{5F777DA1-07C8-3147-B7F3-022EBAD0A2D3}" type="datetimeFigureOut">
              <a:rPr lang="en-US" smtClean="0"/>
              <a:t>9/6/23</a:t>
            </a:fld>
            <a:endParaRPr lang="en-US"/>
          </a:p>
        </p:txBody>
      </p:sp>
      <p:sp>
        <p:nvSpPr>
          <p:cNvPr id="5" name="Footer Placeholder 4">
            <a:extLst>
              <a:ext uri="{FF2B5EF4-FFF2-40B4-BE49-F238E27FC236}">
                <a16:creationId xmlns:a16="http://schemas.microsoft.com/office/drawing/2014/main" id="{2C048366-1012-344D-872F-C15D33B48F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942B8D-C528-4B4C-B3CB-9E707205E0F6}"/>
              </a:ext>
            </a:extLst>
          </p:cNvPr>
          <p:cNvSpPr>
            <a:spLocks noGrp="1"/>
          </p:cNvSpPr>
          <p:nvPr>
            <p:ph type="sldNum" sz="quarter" idx="12"/>
          </p:nvPr>
        </p:nvSpPr>
        <p:spPr/>
        <p:txBody>
          <a:bodyPr/>
          <a:lstStyle/>
          <a:p>
            <a:fld id="{A6E839F5-3282-3644-BC44-2C58753A0805}" type="slidenum">
              <a:rPr lang="en-US" smtClean="0"/>
              <a:t>‹#›</a:t>
            </a:fld>
            <a:endParaRPr lang="en-US"/>
          </a:p>
        </p:txBody>
      </p:sp>
    </p:spTree>
    <p:extLst>
      <p:ext uri="{BB962C8B-B14F-4D97-AF65-F5344CB8AC3E}">
        <p14:creationId xmlns:p14="http://schemas.microsoft.com/office/powerpoint/2010/main" val="224247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76322-3277-644C-89F1-A606173DDD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3930B-B24E-094C-99CF-9286176CE45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85BA6D-6FBF-6945-BD31-29F709516489}"/>
              </a:ext>
            </a:extLst>
          </p:cNvPr>
          <p:cNvSpPr>
            <a:spLocks noGrp="1"/>
          </p:cNvSpPr>
          <p:nvPr>
            <p:ph type="dt" sz="half" idx="10"/>
          </p:nvPr>
        </p:nvSpPr>
        <p:spPr/>
        <p:txBody>
          <a:bodyPr/>
          <a:lstStyle/>
          <a:p>
            <a:fld id="{5F777DA1-07C8-3147-B7F3-022EBAD0A2D3}" type="datetimeFigureOut">
              <a:rPr lang="en-US" smtClean="0"/>
              <a:t>9/6/23</a:t>
            </a:fld>
            <a:endParaRPr lang="en-US"/>
          </a:p>
        </p:txBody>
      </p:sp>
      <p:sp>
        <p:nvSpPr>
          <p:cNvPr id="5" name="Footer Placeholder 4">
            <a:extLst>
              <a:ext uri="{FF2B5EF4-FFF2-40B4-BE49-F238E27FC236}">
                <a16:creationId xmlns:a16="http://schemas.microsoft.com/office/drawing/2014/main" id="{0F97E382-7D21-C345-A9E7-CC2AFA14FC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B7BC10-C72B-B148-87D1-A24609D4F09D}"/>
              </a:ext>
            </a:extLst>
          </p:cNvPr>
          <p:cNvSpPr>
            <a:spLocks noGrp="1"/>
          </p:cNvSpPr>
          <p:nvPr>
            <p:ph type="sldNum" sz="quarter" idx="12"/>
          </p:nvPr>
        </p:nvSpPr>
        <p:spPr/>
        <p:txBody>
          <a:bodyPr/>
          <a:lstStyle/>
          <a:p>
            <a:fld id="{A6E839F5-3282-3644-BC44-2C58753A0805}" type="slidenum">
              <a:rPr lang="en-US" smtClean="0"/>
              <a:t>‹#›</a:t>
            </a:fld>
            <a:endParaRPr lang="en-US"/>
          </a:p>
        </p:txBody>
      </p:sp>
    </p:spTree>
    <p:extLst>
      <p:ext uri="{BB962C8B-B14F-4D97-AF65-F5344CB8AC3E}">
        <p14:creationId xmlns:p14="http://schemas.microsoft.com/office/powerpoint/2010/main" val="2583222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0E38B-C00E-AC49-A690-A00A9F44B7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AC890F-2EE6-AF49-943B-7AFB275922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CE94F6-69C3-E040-890B-9391E1844FE8}"/>
              </a:ext>
            </a:extLst>
          </p:cNvPr>
          <p:cNvSpPr>
            <a:spLocks noGrp="1"/>
          </p:cNvSpPr>
          <p:nvPr>
            <p:ph type="dt" sz="half" idx="10"/>
          </p:nvPr>
        </p:nvSpPr>
        <p:spPr/>
        <p:txBody>
          <a:bodyPr/>
          <a:lstStyle/>
          <a:p>
            <a:fld id="{5F777DA1-07C8-3147-B7F3-022EBAD0A2D3}" type="datetimeFigureOut">
              <a:rPr lang="en-US" smtClean="0"/>
              <a:t>9/6/23</a:t>
            </a:fld>
            <a:endParaRPr lang="en-US"/>
          </a:p>
        </p:txBody>
      </p:sp>
      <p:sp>
        <p:nvSpPr>
          <p:cNvPr id="5" name="Footer Placeholder 4">
            <a:extLst>
              <a:ext uri="{FF2B5EF4-FFF2-40B4-BE49-F238E27FC236}">
                <a16:creationId xmlns:a16="http://schemas.microsoft.com/office/drawing/2014/main" id="{0D99BC15-C1D0-0D4F-AC75-D720A68DF3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351C7E-5933-6347-840D-2ED1679C3C2A}"/>
              </a:ext>
            </a:extLst>
          </p:cNvPr>
          <p:cNvSpPr>
            <a:spLocks noGrp="1"/>
          </p:cNvSpPr>
          <p:nvPr>
            <p:ph type="sldNum" sz="quarter" idx="12"/>
          </p:nvPr>
        </p:nvSpPr>
        <p:spPr/>
        <p:txBody>
          <a:bodyPr/>
          <a:lstStyle/>
          <a:p>
            <a:fld id="{A6E839F5-3282-3644-BC44-2C58753A0805}" type="slidenum">
              <a:rPr lang="en-US" smtClean="0"/>
              <a:t>‹#›</a:t>
            </a:fld>
            <a:endParaRPr lang="en-US"/>
          </a:p>
        </p:txBody>
      </p:sp>
    </p:spTree>
    <p:extLst>
      <p:ext uri="{BB962C8B-B14F-4D97-AF65-F5344CB8AC3E}">
        <p14:creationId xmlns:p14="http://schemas.microsoft.com/office/powerpoint/2010/main" val="2655687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9EB44-A3EC-D341-B82E-0E1525B9BA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577C1B-DF54-1447-B868-B37BFEED4FC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4A3815-0E72-CA48-B25A-068B7D00C23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A471AB-FE63-2B40-A4C3-30619DEC30E6}"/>
              </a:ext>
            </a:extLst>
          </p:cNvPr>
          <p:cNvSpPr>
            <a:spLocks noGrp="1"/>
          </p:cNvSpPr>
          <p:nvPr>
            <p:ph type="dt" sz="half" idx="10"/>
          </p:nvPr>
        </p:nvSpPr>
        <p:spPr/>
        <p:txBody>
          <a:bodyPr/>
          <a:lstStyle/>
          <a:p>
            <a:fld id="{5F777DA1-07C8-3147-B7F3-022EBAD0A2D3}" type="datetimeFigureOut">
              <a:rPr lang="en-US" smtClean="0"/>
              <a:t>9/6/23</a:t>
            </a:fld>
            <a:endParaRPr lang="en-US"/>
          </a:p>
        </p:txBody>
      </p:sp>
      <p:sp>
        <p:nvSpPr>
          <p:cNvPr id="6" name="Footer Placeholder 5">
            <a:extLst>
              <a:ext uri="{FF2B5EF4-FFF2-40B4-BE49-F238E27FC236}">
                <a16:creationId xmlns:a16="http://schemas.microsoft.com/office/drawing/2014/main" id="{ACF50585-4695-EA4E-9422-0A2AC7B83B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AA0C5B-B174-754F-881C-7AF96CB003E7}"/>
              </a:ext>
            </a:extLst>
          </p:cNvPr>
          <p:cNvSpPr>
            <a:spLocks noGrp="1"/>
          </p:cNvSpPr>
          <p:nvPr>
            <p:ph type="sldNum" sz="quarter" idx="12"/>
          </p:nvPr>
        </p:nvSpPr>
        <p:spPr/>
        <p:txBody>
          <a:bodyPr/>
          <a:lstStyle/>
          <a:p>
            <a:fld id="{A6E839F5-3282-3644-BC44-2C58753A0805}" type="slidenum">
              <a:rPr lang="en-US" smtClean="0"/>
              <a:t>‹#›</a:t>
            </a:fld>
            <a:endParaRPr lang="en-US"/>
          </a:p>
        </p:txBody>
      </p:sp>
    </p:spTree>
    <p:extLst>
      <p:ext uri="{BB962C8B-B14F-4D97-AF65-F5344CB8AC3E}">
        <p14:creationId xmlns:p14="http://schemas.microsoft.com/office/powerpoint/2010/main" val="2162060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DC0C5-62A2-3440-908D-4CC87A20137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5DF189-DDD8-D144-90C3-146715D01F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AAA1993-C347-6C4C-858F-279B53F1B32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B5CEC8-77EF-B845-962B-251A6B52B9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EDFC01F-FD51-F54E-82E7-FA1846856C1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F786C67-B6B5-154A-845C-AA77FCC73433}"/>
              </a:ext>
            </a:extLst>
          </p:cNvPr>
          <p:cNvSpPr>
            <a:spLocks noGrp="1"/>
          </p:cNvSpPr>
          <p:nvPr>
            <p:ph type="dt" sz="half" idx="10"/>
          </p:nvPr>
        </p:nvSpPr>
        <p:spPr/>
        <p:txBody>
          <a:bodyPr/>
          <a:lstStyle/>
          <a:p>
            <a:fld id="{5F777DA1-07C8-3147-B7F3-022EBAD0A2D3}" type="datetimeFigureOut">
              <a:rPr lang="en-US" smtClean="0"/>
              <a:t>9/6/23</a:t>
            </a:fld>
            <a:endParaRPr lang="en-US"/>
          </a:p>
        </p:txBody>
      </p:sp>
      <p:sp>
        <p:nvSpPr>
          <p:cNvPr id="8" name="Footer Placeholder 7">
            <a:extLst>
              <a:ext uri="{FF2B5EF4-FFF2-40B4-BE49-F238E27FC236}">
                <a16:creationId xmlns:a16="http://schemas.microsoft.com/office/drawing/2014/main" id="{24E2932A-E0A0-6045-97A9-56BFCD6DAB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C30F06-7759-C043-B925-615D546491C4}"/>
              </a:ext>
            </a:extLst>
          </p:cNvPr>
          <p:cNvSpPr>
            <a:spLocks noGrp="1"/>
          </p:cNvSpPr>
          <p:nvPr>
            <p:ph type="sldNum" sz="quarter" idx="12"/>
          </p:nvPr>
        </p:nvSpPr>
        <p:spPr/>
        <p:txBody>
          <a:bodyPr/>
          <a:lstStyle/>
          <a:p>
            <a:fld id="{A6E839F5-3282-3644-BC44-2C58753A0805}" type="slidenum">
              <a:rPr lang="en-US" smtClean="0"/>
              <a:t>‹#›</a:t>
            </a:fld>
            <a:endParaRPr lang="en-US"/>
          </a:p>
        </p:txBody>
      </p:sp>
    </p:spTree>
    <p:extLst>
      <p:ext uri="{BB962C8B-B14F-4D97-AF65-F5344CB8AC3E}">
        <p14:creationId xmlns:p14="http://schemas.microsoft.com/office/powerpoint/2010/main" val="1800322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94D76-0CF2-914D-BF5E-B86C1D7B28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050692-528D-F340-997F-6C4EBE74B7AA}"/>
              </a:ext>
            </a:extLst>
          </p:cNvPr>
          <p:cNvSpPr>
            <a:spLocks noGrp="1"/>
          </p:cNvSpPr>
          <p:nvPr>
            <p:ph type="dt" sz="half" idx="10"/>
          </p:nvPr>
        </p:nvSpPr>
        <p:spPr/>
        <p:txBody>
          <a:bodyPr/>
          <a:lstStyle/>
          <a:p>
            <a:fld id="{5F777DA1-07C8-3147-B7F3-022EBAD0A2D3}" type="datetimeFigureOut">
              <a:rPr lang="en-US" smtClean="0"/>
              <a:t>9/6/23</a:t>
            </a:fld>
            <a:endParaRPr lang="en-US"/>
          </a:p>
        </p:txBody>
      </p:sp>
      <p:sp>
        <p:nvSpPr>
          <p:cNvPr id="4" name="Footer Placeholder 3">
            <a:extLst>
              <a:ext uri="{FF2B5EF4-FFF2-40B4-BE49-F238E27FC236}">
                <a16:creationId xmlns:a16="http://schemas.microsoft.com/office/drawing/2014/main" id="{86400E59-420E-FE4E-B73F-D09D096C9A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9E494D-B332-3C4C-9DD4-F35B3ABF605D}"/>
              </a:ext>
            </a:extLst>
          </p:cNvPr>
          <p:cNvSpPr>
            <a:spLocks noGrp="1"/>
          </p:cNvSpPr>
          <p:nvPr>
            <p:ph type="sldNum" sz="quarter" idx="12"/>
          </p:nvPr>
        </p:nvSpPr>
        <p:spPr/>
        <p:txBody>
          <a:bodyPr/>
          <a:lstStyle/>
          <a:p>
            <a:fld id="{A6E839F5-3282-3644-BC44-2C58753A0805}" type="slidenum">
              <a:rPr lang="en-US" smtClean="0"/>
              <a:t>‹#›</a:t>
            </a:fld>
            <a:endParaRPr lang="en-US"/>
          </a:p>
        </p:txBody>
      </p:sp>
    </p:spTree>
    <p:extLst>
      <p:ext uri="{BB962C8B-B14F-4D97-AF65-F5344CB8AC3E}">
        <p14:creationId xmlns:p14="http://schemas.microsoft.com/office/powerpoint/2010/main" val="748638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BB43E2-8696-1747-9F61-E1F9646A3FA5}"/>
              </a:ext>
            </a:extLst>
          </p:cNvPr>
          <p:cNvSpPr>
            <a:spLocks noGrp="1"/>
          </p:cNvSpPr>
          <p:nvPr>
            <p:ph type="dt" sz="half" idx="10"/>
          </p:nvPr>
        </p:nvSpPr>
        <p:spPr/>
        <p:txBody>
          <a:bodyPr/>
          <a:lstStyle/>
          <a:p>
            <a:fld id="{5F777DA1-07C8-3147-B7F3-022EBAD0A2D3}" type="datetimeFigureOut">
              <a:rPr lang="en-US" smtClean="0"/>
              <a:t>9/6/23</a:t>
            </a:fld>
            <a:endParaRPr lang="en-US"/>
          </a:p>
        </p:txBody>
      </p:sp>
      <p:sp>
        <p:nvSpPr>
          <p:cNvPr id="3" name="Footer Placeholder 2">
            <a:extLst>
              <a:ext uri="{FF2B5EF4-FFF2-40B4-BE49-F238E27FC236}">
                <a16:creationId xmlns:a16="http://schemas.microsoft.com/office/drawing/2014/main" id="{08CDB139-74F3-A345-A921-DC5D1EAAE7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D1AD9DE-8DA8-F943-BAF1-DBE7079CECC7}"/>
              </a:ext>
            </a:extLst>
          </p:cNvPr>
          <p:cNvSpPr>
            <a:spLocks noGrp="1"/>
          </p:cNvSpPr>
          <p:nvPr>
            <p:ph type="sldNum" sz="quarter" idx="12"/>
          </p:nvPr>
        </p:nvSpPr>
        <p:spPr/>
        <p:txBody>
          <a:bodyPr/>
          <a:lstStyle/>
          <a:p>
            <a:fld id="{A6E839F5-3282-3644-BC44-2C58753A0805}" type="slidenum">
              <a:rPr lang="en-US" smtClean="0"/>
              <a:t>‹#›</a:t>
            </a:fld>
            <a:endParaRPr lang="en-US"/>
          </a:p>
        </p:txBody>
      </p:sp>
    </p:spTree>
    <p:extLst>
      <p:ext uri="{BB962C8B-B14F-4D97-AF65-F5344CB8AC3E}">
        <p14:creationId xmlns:p14="http://schemas.microsoft.com/office/powerpoint/2010/main" val="490643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92A80-8908-DA4D-8D22-046B351919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26428D-23BA-8D4B-AAF7-22C77B9ED1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7249C0-BBE0-B044-A65E-081FFC97BB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882DD7-13A2-2E48-9D88-DE747092B73A}"/>
              </a:ext>
            </a:extLst>
          </p:cNvPr>
          <p:cNvSpPr>
            <a:spLocks noGrp="1"/>
          </p:cNvSpPr>
          <p:nvPr>
            <p:ph type="dt" sz="half" idx="10"/>
          </p:nvPr>
        </p:nvSpPr>
        <p:spPr/>
        <p:txBody>
          <a:bodyPr/>
          <a:lstStyle/>
          <a:p>
            <a:fld id="{5F777DA1-07C8-3147-B7F3-022EBAD0A2D3}" type="datetimeFigureOut">
              <a:rPr lang="en-US" smtClean="0"/>
              <a:t>9/6/23</a:t>
            </a:fld>
            <a:endParaRPr lang="en-US"/>
          </a:p>
        </p:txBody>
      </p:sp>
      <p:sp>
        <p:nvSpPr>
          <p:cNvPr id="6" name="Footer Placeholder 5">
            <a:extLst>
              <a:ext uri="{FF2B5EF4-FFF2-40B4-BE49-F238E27FC236}">
                <a16:creationId xmlns:a16="http://schemas.microsoft.com/office/drawing/2014/main" id="{67869D1A-5A63-F445-8E2B-F7644E8819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D9C9A1-513F-0C4F-8EEB-B8DE61A84C0F}"/>
              </a:ext>
            </a:extLst>
          </p:cNvPr>
          <p:cNvSpPr>
            <a:spLocks noGrp="1"/>
          </p:cNvSpPr>
          <p:nvPr>
            <p:ph type="sldNum" sz="quarter" idx="12"/>
          </p:nvPr>
        </p:nvSpPr>
        <p:spPr/>
        <p:txBody>
          <a:bodyPr/>
          <a:lstStyle/>
          <a:p>
            <a:fld id="{A6E839F5-3282-3644-BC44-2C58753A0805}" type="slidenum">
              <a:rPr lang="en-US" smtClean="0"/>
              <a:t>‹#›</a:t>
            </a:fld>
            <a:endParaRPr lang="en-US"/>
          </a:p>
        </p:txBody>
      </p:sp>
    </p:spTree>
    <p:extLst>
      <p:ext uri="{BB962C8B-B14F-4D97-AF65-F5344CB8AC3E}">
        <p14:creationId xmlns:p14="http://schemas.microsoft.com/office/powerpoint/2010/main" val="3055716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190B5-E268-484B-872D-5954002743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1BE8EC-5559-774C-9314-02928F5D4E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B7EDA1-524A-7844-AE9E-12642A3A6E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4848577-81A9-8E4A-B887-D1282939BD46}"/>
              </a:ext>
            </a:extLst>
          </p:cNvPr>
          <p:cNvSpPr>
            <a:spLocks noGrp="1"/>
          </p:cNvSpPr>
          <p:nvPr>
            <p:ph type="dt" sz="half" idx="10"/>
          </p:nvPr>
        </p:nvSpPr>
        <p:spPr/>
        <p:txBody>
          <a:bodyPr/>
          <a:lstStyle/>
          <a:p>
            <a:fld id="{5F777DA1-07C8-3147-B7F3-022EBAD0A2D3}" type="datetimeFigureOut">
              <a:rPr lang="en-US" smtClean="0"/>
              <a:t>9/6/23</a:t>
            </a:fld>
            <a:endParaRPr lang="en-US"/>
          </a:p>
        </p:txBody>
      </p:sp>
      <p:sp>
        <p:nvSpPr>
          <p:cNvPr id="6" name="Footer Placeholder 5">
            <a:extLst>
              <a:ext uri="{FF2B5EF4-FFF2-40B4-BE49-F238E27FC236}">
                <a16:creationId xmlns:a16="http://schemas.microsoft.com/office/drawing/2014/main" id="{2F60B80D-5271-B543-B5AC-27B01C1B66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5EF3CB-CEFF-A84C-B4B1-C01EF9C5E7D0}"/>
              </a:ext>
            </a:extLst>
          </p:cNvPr>
          <p:cNvSpPr>
            <a:spLocks noGrp="1"/>
          </p:cNvSpPr>
          <p:nvPr>
            <p:ph type="sldNum" sz="quarter" idx="12"/>
          </p:nvPr>
        </p:nvSpPr>
        <p:spPr/>
        <p:txBody>
          <a:bodyPr/>
          <a:lstStyle/>
          <a:p>
            <a:fld id="{A6E839F5-3282-3644-BC44-2C58753A0805}" type="slidenum">
              <a:rPr lang="en-US" smtClean="0"/>
              <a:t>‹#›</a:t>
            </a:fld>
            <a:endParaRPr lang="en-US"/>
          </a:p>
        </p:txBody>
      </p:sp>
    </p:spTree>
    <p:extLst>
      <p:ext uri="{BB962C8B-B14F-4D97-AF65-F5344CB8AC3E}">
        <p14:creationId xmlns:p14="http://schemas.microsoft.com/office/powerpoint/2010/main" val="3175766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6AD53F-75C2-AA48-BAD5-F5C961198B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920A97-7474-4047-BE47-31BD598B9A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3D5CF3-11F5-BF47-9397-D37038C584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777DA1-07C8-3147-B7F3-022EBAD0A2D3}" type="datetimeFigureOut">
              <a:rPr lang="en-US" smtClean="0"/>
              <a:t>9/6/23</a:t>
            </a:fld>
            <a:endParaRPr lang="en-US"/>
          </a:p>
        </p:txBody>
      </p:sp>
      <p:sp>
        <p:nvSpPr>
          <p:cNvPr id="5" name="Footer Placeholder 4">
            <a:extLst>
              <a:ext uri="{FF2B5EF4-FFF2-40B4-BE49-F238E27FC236}">
                <a16:creationId xmlns:a16="http://schemas.microsoft.com/office/drawing/2014/main" id="{24CADC2B-B402-FC46-B014-93595FF195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25C38FA-EA68-B546-BDED-D304C45B7A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E839F5-3282-3644-BC44-2C58753A0805}" type="slidenum">
              <a:rPr lang="en-US" smtClean="0"/>
              <a:t>‹#›</a:t>
            </a:fld>
            <a:endParaRPr lang="en-US"/>
          </a:p>
        </p:txBody>
      </p:sp>
    </p:spTree>
    <p:extLst>
      <p:ext uri="{BB962C8B-B14F-4D97-AF65-F5344CB8AC3E}">
        <p14:creationId xmlns:p14="http://schemas.microsoft.com/office/powerpoint/2010/main" val="1847078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8C781-3A26-4F40-A6E8-7DE03EA86DA7}"/>
              </a:ext>
            </a:extLst>
          </p:cNvPr>
          <p:cNvSpPr>
            <a:spLocks noGrp="1"/>
          </p:cNvSpPr>
          <p:nvPr>
            <p:ph type="ctrTitle"/>
          </p:nvPr>
        </p:nvSpPr>
        <p:spPr/>
        <p:txBody>
          <a:bodyPr>
            <a:normAutofit fontScale="90000"/>
          </a:bodyPr>
          <a:lstStyle/>
          <a:p>
            <a:br>
              <a:rPr lang="en-US" dirty="0"/>
            </a:br>
            <a:br>
              <a:rPr lang="en-US" dirty="0"/>
            </a:br>
            <a:r>
              <a:rPr lang="en-GB" dirty="0"/>
              <a:t> </a:t>
            </a:r>
            <a:br>
              <a:rPr lang="en-US" dirty="0"/>
            </a:br>
            <a:endParaRPr lang="en-US" dirty="0"/>
          </a:p>
        </p:txBody>
      </p:sp>
      <p:sp>
        <p:nvSpPr>
          <p:cNvPr id="3" name="Subtitle 2">
            <a:extLst>
              <a:ext uri="{FF2B5EF4-FFF2-40B4-BE49-F238E27FC236}">
                <a16:creationId xmlns:a16="http://schemas.microsoft.com/office/drawing/2014/main" id="{0C6DF791-DD33-6D4D-A68D-A6C1BDAD10D6}"/>
              </a:ext>
            </a:extLst>
          </p:cNvPr>
          <p:cNvSpPr>
            <a:spLocks noGrp="1"/>
          </p:cNvSpPr>
          <p:nvPr>
            <p:ph type="subTitle" idx="1"/>
          </p:nvPr>
        </p:nvSpPr>
        <p:spPr>
          <a:xfrm>
            <a:off x="689113" y="1203360"/>
            <a:ext cx="10939670" cy="1655762"/>
          </a:xfrm>
        </p:spPr>
        <p:txBody>
          <a:bodyPr>
            <a:normAutofit fontScale="25000" lnSpcReduction="20000"/>
          </a:bodyPr>
          <a:lstStyle/>
          <a:p>
            <a:r>
              <a:rPr lang="en-GB" sz="11200" b="1" dirty="0"/>
              <a:t>INTERGOVERNMENTAL FISCAL RELATIONS</a:t>
            </a:r>
          </a:p>
          <a:p>
            <a:r>
              <a:rPr lang="en-GB" sz="11200" b="1" dirty="0"/>
              <a:t> IN SOUTH SUDAN</a:t>
            </a:r>
          </a:p>
          <a:p>
            <a:endParaRPr lang="en-US" sz="11200" b="1" dirty="0"/>
          </a:p>
          <a:p>
            <a:r>
              <a:rPr lang="en-GB" sz="11200" b="1" i="1" dirty="0"/>
              <a:t>The Quest for Justice, Equality and Prosperity</a:t>
            </a:r>
            <a:endParaRPr lang="en-US" sz="11200" b="1" dirty="0"/>
          </a:p>
          <a:p>
            <a:r>
              <a:rPr lang="en-GB" sz="11200" dirty="0"/>
              <a:t> </a:t>
            </a:r>
            <a:endParaRPr lang="en-US" sz="11200" dirty="0"/>
          </a:p>
          <a:p>
            <a:r>
              <a:rPr lang="en-GB" sz="11200" dirty="0"/>
              <a:t> </a:t>
            </a:r>
            <a:endParaRPr lang="en-US" sz="11200" dirty="0"/>
          </a:p>
          <a:p>
            <a:r>
              <a:rPr lang="en-GB" sz="11200" dirty="0"/>
              <a:t> </a:t>
            </a:r>
            <a:endParaRPr lang="en-US" sz="11200" dirty="0"/>
          </a:p>
          <a:p>
            <a:r>
              <a:rPr lang="en-GB" sz="9600" dirty="0"/>
              <a:t>David Nailo N. MAYO </a:t>
            </a:r>
            <a:endParaRPr lang="en-US" sz="9600" dirty="0"/>
          </a:p>
          <a:p>
            <a:r>
              <a:rPr lang="en-GB" sz="7200" dirty="0"/>
              <a:t>(BA, MPA, PhD)</a:t>
            </a:r>
            <a:endParaRPr lang="en-US" sz="7200" dirty="0"/>
          </a:p>
          <a:p>
            <a:r>
              <a:rPr lang="en-GB" sz="7200" dirty="0"/>
              <a:t> </a:t>
            </a:r>
            <a:endParaRPr lang="en-US" sz="11200" dirty="0"/>
          </a:p>
          <a:p>
            <a:r>
              <a:rPr lang="en-GB" sz="7200" dirty="0"/>
              <a:t>A paper prepared for: </a:t>
            </a:r>
          </a:p>
          <a:p>
            <a:r>
              <a:rPr lang="en-GB" sz="5600" b="1" i="1" dirty="0"/>
              <a:t>“South Sudan First National Economic Conference: Towards a Diversified, Inclusive and Sustainable Economic Growth.”</a:t>
            </a:r>
            <a:r>
              <a:rPr lang="en-GB" sz="5600" dirty="0"/>
              <a:t> </a:t>
            </a:r>
          </a:p>
          <a:p>
            <a:r>
              <a:rPr lang="en-GB" sz="7200" dirty="0"/>
              <a:t>Juba, 4</a:t>
            </a:r>
            <a:r>
              <a:rPr lang="en-GB" sz="7200" baseline="30000" dirty="0"/>
              <a:t>th </a:t>
            </a:r>
            <a:r>
              <a:rPr lang="en-GB" sz="7200" dirty="0"/>
              <a:t>- 8</a:t>
            </a:r>
            <a:r>
              <a:rPr lang="en-GB" sz="7200" baseline="30000" dirty="0"/>
              <a:t>th</a:t>
            </a:r>
            <a:r>
              <a:rPr lang="en-GB" sz="7200" dirty="0"/>
              <a:t> September 2023</a:t>
            </a:r>
            <a:endParaRPr lang="en-US" sz="7200" dirty="0"/>
          </a:p>
          <a:p>
            <a:r>
              <a:rPr lang="en-GB" sz="11200" dirty="0"/>
              <a:t> </a:t>
            </a:r>
            <a:endParaRPr lang="en-US" sz="11200" dirty="0"/>
          </a:p>
          <a:p>
            <a:endParaRPr lang="en-US" dirty="0"/>
          </a:p>
        </p:txBody>
      </p:sp>
    </p:spTree>
    <p:extLst>
      <p:ext uri="{BB962C8B-B14F-4D97-AF65-F5344CB8AC3E}">
        <p14:creationId xmlns:p14="http://schemas.microsoft.com/office/powerpoint/2010/main" val="804949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E732-1EA9-EE41-964E-8E68EBA9BA4C}"/>
              </a:ext>
            </a:extLst>
          </p:cNvPr>
          <p:cNvSpPr>
            <a:spLocks noGrp="1"/>
          </p:cNvSpPr>
          <p:nvPr>
            <p:ph type="title"/>
          </p:nvPr>
        </p:nvSpPr>
        <p:spPr>
          <a:xfrm>
            <a:off x="831805" y="825524"/>
            <a:ext cx="10515600" cy="649564"/>
          </a:xfrm>
        </p:spPr>
        <p:txBody>
          <a:bodyPr>
            <a:noAutofit/>
          </a:bodyPr>
          <a:lstStyle/>
          <a:p>
            <a:r>
              <a:rPr lang="en-US" sz="2300" b="1" dirty="0"/>
              <a:t>5. Bureaucratic atrophy and Inertia</a:t>
            </a:r>
            <a:br>
              <a:rPr lang="en-US" sz="2200" b="1" dirty="0"/>
            </a:br>
            <a:endParaRPr lang="en-US" sz="2200" b="1" dirty="0"/>
          </a:p>
        </p:txBody>
      </p:sp>
      <p:sp>
        <p:nvSpPr>
          <p:cNvPr id="3" name="Content Placeholder 2">
            <a:extLst>
              <a:ext uri="{FF2B5EF4-FFF2-40B4-BE49-F238E27FC236}">
                <a16:creationId xmlns:a16="http://schemas.microsoft.com/office/drawing/2014/main" id="{74963F99-0FEB-B74C-8282-0CC21E5C1B0A}"/>
              </a:ext>
            </a:extLst>
          </p:cNvPr>
          <p:cNvSpPr>
            <a:spLocks noGrp="1"/>
          </p:cNvSpPr>
          <p:nvPr>
            <p:ph idx="1"/>
          </p:nvPr>
        </p:nvSpPr>
        <p:spPr>
          <a:xfrm>
            <a:off x="831805" y="1475088"/>
            <a:ext cx="10515600" cy="5156035"/>
          </a:xfrm>
        </p:spPr>
        <p:txBody>
          <a:bodyPr>
            <a:normAutofit/>
          </a:bodyPr>
          <a:lstStyle/>
          <a:p>
            <a:pPr marL="0" indent="0">
              <a:buNone/>
            </a:pPr>
            <a:r>
              <a:rPr lang="en-GB" sz="2200" b="1" i="1" dirty="0"/>
              <a:t> Criticisms</a:t>
            </a:r>
            <a:endParaRPr lang="en-US" sz="2200" dirty="0"/>
          </a:p>
          <a:p>
            <a:r>
              <a:rPr lang="en-GB" sz="2200" dirty="0"/>
              <a:t>Anwar Shah criticises the behaviour of subnational governments:</a:t>
            </a:r>
            <a:endParaRPr lang="en-US" sz="2200" dirty="0"/>
          </a:p>
          <a:p>
            <a:r>
              <a:rPr lang="en-GB" sz="2200" dirty="0"/>
              <a:t>“If subnational governments are not responsible for raising at least some level of their own revenues, they may have too little incentive to provide local public services in a cost effective way. Similarly, “if subnational governments are assigned more revenues than their spending requires, they may have an incentive to reduce taxes or increase public sector wages.” Hence, corrective measures from federal authorities ought to prevail to induce local governments to follow priorities and realise fiscal efficiency.</a:t>
            </a:r>
            <a:endParaRPr lang="en-US" sz="2200" dirty="0"/>
          </a:p>
          <a:p>
            <a:r>
              <a:rPr lang="en-GB" sz="2200" dirty="0"/>
              <a:t>Moreover, the “assignment problem” can be mitigated when spending responsibilities precedes the assignment of responsibility for taxing, or it may be desirable to decentralise taxation and spending powers at the same time (Shah 1994, p. 17). </a:t>
            </a:r>
          </a:p>
          <a:p>
            <a:pPr marL="0" indent="0">
              <a:buNone/>
            </a:pPr>
            <a:endParaRPr lang="en-GB" sz="2200" dirty="0"/>
          </a:p>
          <a:p>
            <a:pPr marL="0" indent="0">
              <a:buNone/>
            </a:pPr>
            <a:r>
              <a:rPr lang="en-US" sz="1200" dirty="0"/>
              <a:t>   Shah, Anwar. 1994. “The Reform of </a:t>
            </a:r>
            <a:r>
              <a:rPr lang="en-US" sz="1200" dirty="0" err="1"/>
              <a:t>Intergovenmental</a:t>
            </a:r>
            <a:r>
              <a:rPr lang="en-US" sz="1200" dirty="0"/>
              <a:t> Fiscal Relations in Developing and Emerging Market Economies.” Washington DC, The World Bank, p. 17.</a:t>
            </a:r>
          </a:p>
          <a:p>
            <a:endParaRPr lang="en-US" sz="2200" dirty="0"/>
          </a:p>
        </p:txBody>
      </p:sp>
    </p:spTree>
    <p:extLst>
      <p:ext uri="{BB962C8B-B14F-4D97-AF65-F5344CB8AC3E}">
        <p14:creationId xmlns:p14="http://schemas.microsoft.com/office/powerpoint/2010/main" val="347289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03288-BB18-B94E-902B-0A33DBB1A79F}"/>
              </a:ext>
            </a:extLst>
          </p:cNvPr>
          <p:cNvSpPr>
            <a:spLocks noGrp="1"/>
          </p:cNvSpPr>
          <p:nvPr>
            <p:ph type="title"/>
          </p:nvPr>
        </p:nvSpPr>
        <p:spPr>
          <a:xfrm>
            <a:off x="838200" y="559803"/>
            <a:ext cx="10515600" cy="490281"/>
          </a:xfrm>
        </p:spPr>
        <p:txBody>
          <a:bodyPr>
            <a:normAutofit fontScale="90000"/>
          </a:bodyPr>
          <a:lstStyle/>
          <a:p>
            <a:r>
              <a:rPr lang="en-US" sz="2400" b="1" dirty="0"/>
              <a:t>6. Types of Grants</a:t>
            </a:r>
            <a:br>
              <a:rPr lang="en-US" sz="2200" dirty="0"/>
            </a:br>
            <a:endParaRPr lang="en-US" sz="2200" dirty="0"/>
          </a:p>
        </p:txBody>
      </p:sp>
      <p:sp>
        <p:nvSpPr>
          <p:cNvPr id="3" name="Content Placeholder 2">
            <a:extLst>
              <a:ext uri="{FF2B5EF4-FFF2-40B4-BE49-F238E27FC236}">
                <a16:creationId xmlns:a16="http://schemas.microsoft.com/office/drawing/2014/main" id="{E0481B15-A827-6748-80EA-EC9470A0143C}"/>
              </a:ext>
            </a:extLst>
          </p:cNvPr>
          <p:cNvSpPr>
            <a:spLocks noGrp="1"/>
          </p:cNvSpPr>
          <p:nvPr>
            <p:ph idx="1"/>
          </p:nvPr>
        </p:nvSpPr>
        <p:spPr>
          <a:xfrm>
            <a:off x="838200" y="846332"/>
            <a:ext cx="10515600" cy="6344981"/>
          </a:xfrm>
        </p:spPr>
        <p:txBody>
          <a:bodyPr>
            <a:normAutofit fontScale="25000" lnSpcReduction="20000"/>
          </a:bodyPr>
          <a:lstStyle/>
          <a:p>
            <a:pPr lvl="0">
              <a:lnSpc>
                <a:spcPct val="120000"/>
              </a:lnSpc>
            </a:pPr>
            <a:r>
              <a:rPr lang="en-GB" sz="7200" i="1" u="sng" dirty="0"/>
              <a:t>Block, Unconditional or General Purpose Grants</a:t>
            </a:r>
            <a:r>
              <a:rPr lang="en-GB" sz="7200" dirty="0"/>
              <a:t>: Block grants are general purpose federal support to state and local governments. It is a budget support to the recipient states which can integrate these grants into state budgetary appropriation. The scholars at the Urban Institute define Block Grants as follows:</a:t>
            </a:r>
            <a:endParaRPr lang="en-US" sz="7200" dirty="0"/>
          </a:p>
          <a:p>
            <a:pPr>
              <a:lnSpc>
                <a:spcPct val="120000"/>
              </a:lnSpc>
            </a:pPr>
            <a:r>
              <a:rPr lang="en-GB" sz="7200" dirty="0"/>
              <a:t>Block Grants are fixed-sum federal grants to state and local government that give them broad flexibility to design and implement designated programs. Federal oversight and requirements are light, and funds are allocated among recipient governments by formula.</a:t>
            </a:r>
            <a:endParaRPr lang="en-US" sz="7200" dirty="0"/>
          </a:p>
          <a:p>
            <a:pPr lvl="0">
              <a:lnSpc>
                <a:spcPct val="120000"/>
              </a:lnSpc>
            </a:pPr>
            <a:r>
              <a:rPr lang="en-GB" sz="7200" i="1" u="sng" dirty="0"/>
              <a:t>Conditional or Earmarked Grants:</a:t>
            </a:r>
            <a:r>
              <a:rPr lang="en-GB" sz="7200" dirty="0"/>
              <a:t> these grants are restricted to a particular project such as medic-aid, education, or community development projects. </a:t>
            </a:r>
            <a:endParaRPr lang="en-US" sz="7200" dirty="0"/>
          </a:p>
          <a:p>
            <a:pPr lvl="0">
              <a:lnSpc>
                <a:spcPct val="120000"/>
              </a:lnSpc>
            </a:pPr>
            <a:r>
              <a:rPr lang="en-GB" sz="7200" i="1" u="sng" dirty="0"/>
              <a:t>Matching Grants:</a:t>
            </a:r>
            <a:r>
              <a:rPr lang="en-GB" sz="7200" dirty="0"/>
              <a:t> these are also restricted grants because the recipient state must contribute towards the grant in pro rata or according to a particular ratio. For instance, if the State of Eastern </a:t>
            </a:r>
            <a:r>
              <a:rPr lang="en-GB" sz="7200" dirty="0" err="1"/>
              <a:t>Equatoria</a:t>
            </a:r>
            <a:r>
              <a:rPr lang="en-GB" sz="7200" dirty="0"/>
              <a:t> wants to build a power plant on </a:t>
            </a:r>
            <a:r>
              <a:rPr lang="en-GB" sz="7200" dirty="0" err="1"/>
              <a:t>Kinati</a:t>
            </a:r>
            <a:r>
              <a:rPr lang="en-GB" sz="7200" dirty="0"/>
              <a:t> River, but it is short of cash, it can apply for a matching grant which the national government could contribute, say two thirds, and Eastern </a:t>
            </a:r>
            <a:r>
              <a:rPr lang="en-GB" sz="7200" dirty="0" err="1"/>
              <a:t>Equatoria</a:t>
            </a:r>
            <a:r>
              <a:rPr lang="en-GB" sz="7200" dirty="0"/>
              <a:t> contributes one third of the total cost. </a:t>
            </a:r>
            <a:endParaRPr lang="en-US" sz="7200" dirty="0"/>
          </a:p>
          <a:p>
            <a:pPr lvl="0">
              <a:lnSpc>
                <a:spcPct val="120000"/>
              </a:lnSpc>
            </a:pPr>
            <a:r>
              <a:rPr lang="en-GB" sz="7200" i="1" u="sng" dirty="0"/>
              <a:t>Discretionary Grants</a:t>
            </a:r>
            <a:r>
              <a:rPr lang="en-GB" sz="7200" dirty="0"/>
              <a:t>: most funding for scientific research, or the study of particular medical research, geological and seismic research may fall under this category.</a:t>
            </a:r>
            <a:endParaRPr lang="en-US" sz="7200" dirty="0"/>
          </a:p>
          <a:p>
            <a:pPr lvl="0">
              <a:lnSpc>
                <a:spcPct val="120000"/>
              </a:lnSpc>
            </a:pPr>
            <a:r>
              <a:rPr lang="en-GB" sz="7200" i="1" u="sng" dirty="0"/>
              <a:t>Other Grants:</a:t>
            </a:r>
            <a:r>
              <a:rPr lang="en-GB" sz="7200" dirty="0"/>
              <a:t> these are assortment of grants. For instance, “Output-based Conditional Grant” based on proposed project proposal with expenditure details may fall under these grants.</a:t>
            </a:r>
          </a:p>
          <a:p>
            <a:pPr marL="0" indent="0">
              <a:lnSpc>
                <a:spcPct val="170000"/>
              </a:lnSpc>
              <a:buNone/>
            </a:pPr>
            <a:r>
              <a:rPr lang="en-GB" sz="4800" dirty="0" err="1"/>
              <a:t>Finegold</a:t>
            </a:r>
            <a:r>
              <a:rPr lang="en-GB" sz="4800" dirty="0"/>
              <a:t>, Kenneth; Laura Wherry, and Stephanie </a:t>
            </a:r>
            <a:r>
              <a:rPr lang="en-GB" sz="4800" dirty="0" err="1"/>
              <a:t>Schardin</a:t>
            </a:r>
            <a:r>
              <a:rPr lang="en-GB" sz="4800" dirty="0"/>
              <a:t>. “Block Grants: Historical Overview and Lessons Learned”. </a:t>
            </a:r>
            <a:r>
              <a:rPr lang="en-GB" sz="4800" i="1" dirty="0"/>
              <a:t>New Federalism: Issues and Options for States.</a:t>
            </a:r>
            <a:r>
              <a:rPr lang="en-GB" sz="4800" dirty="0"/>
              <a:t> Washington DC, The Urban Institute.</a:t>
            </a:r>
            <a:endParaRPr lang="en-US" sz="4800" dirty="0"/>
          </a:p>
          <a:p>
            <a:endParaRPr lang="en-US" dirty="0"/>
          </a:p>
        </p:txBody>
      </p:sp>
    </p:spTree>
    <p:extLst>
      <p:ext uri="{BB962C8B-B14F-4D97-AF65-F5344CB8AC3E}">
        <p14:creationId xmlns:p14="http://schemas.microsoft.com/office/powerpoint/2010/main" val="2149722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D0ECC-A93C-CF45-B99F-47AAAE4C7C27}"/>
              </a:ext>
            </a:extLst>
          </p:cNvPr>
          <p:cNvSpPr>
            <a:spLocks noGrp="1"/>
          </p:cNvSpPr>
          <p:nvPr>
            <p:ph type="title"/>
          </p:nvPr>
        </p:nvSpPr>
        <p:spPr>
          <a:xfrm>
            <a:off x="962087" y="497635"/>
            <a:ext cx="5480548" cy="690860"/>
          </a:xfrm>
        </p:spPr>
        <p:txBody>
          <a:bodyPr>
            <a:normAutofit/>
          </a:bodyPr>
          <a:lstStyle/>
          <a:p>
            <a:r>
              <a:rPr lang="en-US" sz="2200" b="1" dirty="0"/>
              <a:t>7. Vertical Equalization</a:t>
            </a:r>
            <a:br>
              <a:rPr lang="en-US" sz="1200" dirty="0"/>
            </a:br>
            <a:endParaRPr lang="en-US" sz="1200" dirty="0"/>
          </a:p>
        </p:txBody>
      </p:sp>
      <p:sp>
        <p:nvSpPr>
          <p:cNvPr id="3" name="Content Placeholder 2">
            <a:extLst>
              <a:ext uri="{FF2B5EF4-FFF2-40B4-BE49-F238E27FC236}">
                <a16:creationId xmlns:a16="http://schemas.microsoft.com/office/drawing/2014/main" id="{3C40B37D-364A-D04E-9D94-95A52D26B3EC}"/>
              </a:ext>
            </a:extLst>
          </p:cNvPr>
          <p:cNvSpPr>
            <a:spLocks noGrp="1"/>
          </p:cNvSpPr>
          <p:nvPr>
            <p:ph idx="1"/>
          </p:nvPr>
        </p:nvSpPr>
        <p:spPr>
          <a:xfrm>
            <a:off x="838201" y="1188494"/>
            <a:ext cx="10515600" cy="4592873"/>
          </a:xfrm>
        </p:spPr>
        <p:txBody>
          <a:bodyPr/>
          <a:lstStyle/>
          <a:p>
            <a:r>
              <a:rPr lang="en-GB" sz="2200" dirty="0"/>
              <a:t>The Local Government Act, 2009 gives the County and Municipal Councils wide area of legislation on taxes, fees and rates. Section 74 addresses the local sources of revenue as follows:</a:t>
            </a:r>
            <a:endParaRPr lang="en-US" sz="2200" dirty="0"/>
          </a:p>
          <a:p>
            <a:pPr lvl="0"/>
            <a:r>
              <a:rPr lang="en-GB" sz="2200" i="1" dirty="0"/>
              <a:t>Taxes</a:t>
            </a:r>
            <a:r>
              <a:rPr lang="en-GB" sz="2200" dirty="0"/>
              <a:t>: council property tax, social service tax, council land tax, animal tax, </a:t>
            </a:r>
            <a:r>
              <a:rPr lang="en-GB" sz="2200" i="1" dirty="0" err="1"/>
              <a:t>gibana</a:t>
            </a:r>
            <a:r>
              <a:rPr lang="en-GB" sz="2200" i="1" dirty="0"/>
              <a:t> </a:t>
            </a:r>
            <a:r>
              <a:rPr lang="en-GB" sz="2200" dirty="0"/>
              <a:t>tax, council sales tax, capital gains tax, </a:t>
            </a:r>
            <a:r>
              <a:rPr lang="en-GB" sz="2200" i="1" dirty="0" err="1"/>
              <a:t>ushur</a:t>
            </a:r>
            <a:r>
              <a:rPr lang="en-GB" sz="2200" i="1" dirty="0"/>
              <a:t> </a:t>
            </a:r>
            <a:r>
              <a:rPr lang="en-GB" sz="2200" dirty="0"/>
              <a:t>(produce tax), and any other taxes the authorities may choose to levy within their jurisdiction;</a:t>
            </a:r>
            <a:endParaRPr lang="en-US" sz="2200" dirty="0"/>
          </a:p>
          <a:p>
            <a:pPr lvl="0"/>
            <a:r>
              <a:rPr lang="en-GB" sz="2200" i="1" dirty="0"/>
              <a:t>Local Rates</a:t>
            </a:r>
            <a:r>
              <a:rPr lang="en-GB" sz="2200" dirty="0"/>
              <a:t>: user service charges, license fees, administrative fines, royalties; permits, customary court fees and fines, contract fees, auction fees, and other fees.</a:t>
            </a:r>
            <a:endParaRPr lang="en-US" sz="2200" dirty="0"/>
          </a:p>
          <a:p>
            <a:endParaRPr lang="en-US" dirty="0"/>
          </a:p>
        </p:txBody>
      </p:sp>
    </p:spTree>
    <p:extLst>
      <p:ext uri="{BB962C8B-B14F-4D97-AF65-F5344CB8AC3E}">
        <p14:creationId xmlns:p14="http://schemas.microsoft.com/office/powerpoint/2010/main" val="3446499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18D8C-0AA3-3E41-AF9A-6FAB9B5BF4E5}"/>
              </a:ext>
            </a:extLst>
          </p:cNvPr>
          <p:cNvSpPr>
            <a:spLocks noGrp="1"/>
          </p:cNvSpPr>
          <p:nvPr>
            <p:ph type="title"/>
          </p:nvPr>
        </p:nvSpPr>
        <p:spPr/>
        <p:txBody>
          <a:bodyPr/>
          <a:lstStyle/>
          <a:p>
            <a:r>
              <a:rPr lang="en-US" sz="2200" b="1" dirty="0"/>
              <a:t>Vertical Equalization Continue…</a:t>
            </a:r>
            <a:br>
              <a:rPr lang="en-US" sz="2400" dirty="0"/>
            </a:br>
            <a:endParaRPr lang="en-US" dirty="0"/>
          </a:p>
        </p:txBody>
      </p:sp>
      <p:sp>
        <p:nvSpPr>
          <p:cNvPr id="3" name="Content Placeholder 2">
            <a:extLst>
              <a:ext uri="{FF2B5EF4-FFF2-40B4-BE49-F238E27FC236}">
                <a16:creationId xmlns:a16="http://schemas.microsoft.com/office/drawing/2014/main" id="{25E85F2F-8BAE-054E-B2DF-0CF06FB5419F}"/>
              </a:ext>
            </a:extLst>
          </p:cNvPr>
          <p:cNvSpPr>
            <a:spLocks noGrp="1"/>
          </p:cNvSpPr>
          <p:nvPr>
            <p:ph idx="1"/>
          </p:nvPr>
        </p:nvSpPr>
        <p:spPr>
          <a:xfrm>
            <a:off x="838200" y="1324180"/>
            <a:ext cx="10515600" cy="5224104"/>
          </a:xfrm>
        </p:spPr>
        <p:txBody>
          <a:bodyPr>
            <a:normAutofit/>
          </a:bodyPr>
          <a:lstStyle/>
          <a:p>
            <a:pPr>
              <a:lnSpc>
                <a:spcPct val="100000"/>
              </a:lnSpc>
            </a:pPr>
            <a:r>
              <a:rPr lang="en-GB" sz="2200" b="1" dirty="0"/>
              <a:t>Section 75 Community Contributions</a:t>
            </a:r>
            <a:r>
              <a:rPr lang="en-GB" sz="2200" dirty="0"/>
              <a:t>: the county council may mobilise resources through labour contribution; monetary contributions, and in-kind;</a:t>
            </a:r>
            <a:endParaRPr lang="en-US" sz="2200" dirty="0"/>
          </a:p>
          <a:p>
            <a:pPr>
              <a:lnSpc>
                <a:spcPct val="100000"/>
              </a:lnSpc>
            </a:pPr>
            <a:r>
              <a:rPr lang="en-GB" sz="2200" b="1" dirty="0"/>
              <a:t>Section 76 Grants-in-aid</a:t>
            </a:r>
            <a:r>
              <a:rPr lang="en-GB" sz="2200" dirty="0"/>
              <a:t>: donations from the national government and donor agencies help the County Councils to raise additional funds for its expenditure.</a:t>
            </a:r>
            <a:endParaRPr lang="en-US" sz="2200" dirty="0"/>
          </a:p>
          <a:p>
            <a:pPr>
              <a:lnSpc>
                <a:spcPct val="100000"/>
              </a:lnSpc>
            </a:pPr>
            <a:r>
              <a:rPr lang="en-GB" sz="2200" dirty="0"/>
              <a:t>Section 77 Government Grants: County Grants-in-aid comes directly from the national government, and includes the conditional grants, block grants, equalisation grants and state support grants.</a:t>
            </a:r>
            <a:endParaRPr lang="en-US" sz="2200" dirty="0"/>
          </a:p>
          <a:p>
            <a:pPr>
              <a:lnSpc>
                <a:spcPct val="100000"/>
              </a:lnSpc>
            </a:pPr>
            <a:r>
              <a:rPr lang="en-GB" sz="2200" dirty="0"/>
              <a:t>Section 78 Donor Grants are the same with Section 76 where direct financial assistance from donors in cash or in-kind assistance (building county hospital or clinics, primary schools, etc); and </a:t>
            </a:r>
            <a:endParaRPr lang="en-US" sz="2200" dirty="0"/>
          </a:p>
          <a:p>
            <a:pPr>
              <a:lnSpc>
                <a:spcPct val="100000"/>
              </a:lnSpc>
            </a:pPr>
            <a:r>
              <a:rPr lang="en-GB" sz="2200" dirty="0"/>
              <a:t>Section 79 permits the county councils to take loans, based on their credit worthiness, for development or investment projects.</a:t>
            </a:r>
            <a:endParaRPr lang="en-US" sz="2200" dirty="0"/>
          </a:p>
          <a:p>
            <a:endParaRPr lang="en-US" sz="2200" dirty="0"/>
          </a:p>
        </p:txBody>
      </p:sp>
    </p:spTree>
    <p:extLst>
      <p:ext uri="{BB962C8B-B14F-4D97-AF65-F5344CB8AC3E}">
        <p14:creationId xmlns:p14="http://schemas.microsoft.com/office/powerpoint/2010/main" val="1547960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C3623-34EC-1949-AD46-6631645AEE8A}"/>
              </a:ext>
            </a:extLst>
          </p:cNvPr>
          <p:cNvSpPr>
            <a:spLocks noGrp="1"/>
          </p:cNvSpPr>
          <p:nvPr>
            <p:ph type="title"/>
          </p:nvPr>
        </p:nvSpPr>
        <p:spPr>
          <a:xfrm>
            <a:off x="1044186" y="382824"/>
            <a:ext cx="10515600" cy="614168"/>
          </a:xfrm>
        </p:spPr>
        <p:txBody>
          <a:bodyPr>
            <a:normAutofit/>
          </a:bodyPr>
          <a:lstStyle/>
          <a:p>
            <a:r>
              <a:rPr lang="en-US" sz="2200" b="1" dirty="0"/>
              <a:t>Vertical Equalization Continue…</a:t>
            </a:r>
            <a:endParaRPr lang="en-US" sz="2200" dirty="0"/>
          </a:p>
        </p:txBody>
      </p:sp>
      <p:graphicFrame>
        <p:nvGraphicFramePr>
          <p:cNvPr id="4" name="Content Placeholder 3">
            <a:extLst>
              <a:ext uri="{FF2B5EF4-FFF2-40B4-BE49-F238E27FC236}">
                <a16:creationId xmlns:a16="http://schemas.microsoft.com/office/drawing/2014/main" id="{0BA81F1D-D331-F34C-ACA5-D362F781242F}"/>
              </a:ext>
            </a:extLst>
          </p:cNvPr>
          <p:cNvGraphicFramePr>
            <a:graphicFrameLocks noGrp="1"/>
          </p:cNvGraphicFramePr>
          <p:nvPr>
            <p:ph idx="1"/>
            <p:extLst>
              <p:ext uri="{D42A27DB-BD31-4B8C-83A1-F6EECF244321}">
                <p14:modId xmlns:p14="http://schemas.microsoft.com/office/powerpoint/2010/main" val="2949718844"/>
              </p:ext>
            </p:extLst>
          </p:nvPr>
        </p:nvGraphicFramePr>
        <p:xfrm>
          <a:off x="1044186" y="1082253"/>
          <a:ext cx="6076335" cy="4313428"/>
        </p:xfrm>
        <a:graphic>
          <a:graphicData uri="http://schemas.openxmlformats.org/drawingml/2006/table">
            <a:tbl>
              <a:tblPr firstRow="1" firstCol="1" bandRow="1">
                <a:tableStyleId>{5C22544A-7EE6-4342-B048-85BDC9FD1C3A}</a:tableStyleId>
              </a:tblPr>
              <a:tblGrid>
                <a:gridCol w="1646518">
                  <a:extLst>
                    <a:ext uri="{9D8B030D-6E8A-4147-A177-3AD203B41FA5}">
                      <a16:colId xmlns:a16="http://schemas.microsoft.com/office/drawing/2014/main" val="231343005"/>
                    </a:ext>
                  </a:extLst>
                </a:gridCol>
                <a:gridCol w="2630547">
                  <a:extLst>
                    <a:ext uri="{9D8B030D-6E8A-4147-A177-3AD203B41FA5}">
                      <a16:colId xmlns:a16="http://schemas.microsoft.com/office/drawing/2014/main" val="2972189564"/>
                    </a:ext>
                  </a:extLst>
                </a:gridCol>
                <a:gridCol w="1799270">
                  <a:extLst>
                    <a:ext uri="{9D8B030D-6E8A-4147-A177-3AD203B41FA5}">
                      <a16:colId xmlns:a16="http://schemas.microsoft.com/office/drawing/2014/main" val="3737829757"/>
                    </a:ext>
                  </a:extLst>
                </a:gridCol>
              </a:tblGrid>
              <a:tr h="691521">
                <a:tc>
                  <a:txBody>
                    <a:bodyPr/>
                    <a:lstStyle/>
                    <a:p>
                      <a:pPr algn="ctr">
                        <a:lnSpc>
                          <a:spcPct val="150000"/>
                        </a:lnSpc>
                        <a:spcAft>
                          <a:spcPts val="0"/>
                        </a:spcAft>
                      </a:pPr>
                      <a:r>
                        <a:rPr lang="en-GB" sz="1600" dirty="0">
                          <a:effectLst/>
                        </a:rPr>
                        <a:t>Year</a:t>
                      </a:r>
                      <a:endParaRPr lang="en-US" sz="1500" dirty="0">
                        <a:effectLst/>
                        <a:latin typeface="Calibri" panose="020F0502020204030204" pitchFamily="34" charset="0"/>
                        <a:ea typeface="Calibri" panose="020F0502020204030204" pitchFamily="34" charset="0"/>
                        <a:cs typeface="Times New Roman"/>
                      </a:endParaRPr>
                    </a:p>
                  </a:txBody>
                  <a:tcPr marL="91145" marR="91145" marT="0" marB="0"/>
                </a:tc>
                <a:tc>
                  <a:txBody>
                    <a:bodyPr/>
                    <a:lstStyle/>
                    <a:p>
                      <a:pPr algn="ctr">
                        <a:lnSpc>
                          <a:spcPct val="150000"/>
                        </a:lnSpc>
                        <a:spcAft>
                          <a:spcPts val="0"/>
                        </a:spcAft>
                      </a:pPr>
                      <a:r>
                        <a:rPr lang="en-GB" sz="1600" dirty="0">
                          <a:effectLst/>
                        </a:rPr>
                        <a:t>Transfers SSP (millions)</a:t>
                      </a:r>
                      <a:endParaRPr lang="en-US" sz="1500" dirty="0">
                        <a:effectLst/>
                        <a:latin typeface="Calibri" panose="020F0502020204030204" pitchFamily="34" charset="0"/>
                        <a:ea typeface="Calibri" panose="020F0502020204030204" pitchFamily="34" charset="0"/>
                        <a:cs typeface="Times New Roman"/>
                      </a:endParaRPr>
                    </a:p>
                  </a:txBody>
                  <a:tcPr marL="91145" marR="91145" marT="0" marB="0"/>
                </a:tc>
                <a:tc>
                  <a:txBody>
                    <a:bodyPr/>
                    <a:lstStyle/>
                    <a:p>
                      <a:pPr algn="ctr">
                        <a:lnSpc>
                          <a:spcPct val="150000"/>
                        </a:lnSpc>
                        <a:spcAft>
                          <a:spcPts val="0"/>
                        </a:spcAft>
                      </a:pPr>
                      <a:r>
                        <a:rPr lang="en-GB" sz="1600" dirty="0">
                          <a:effectLst/>
                        </a:rPr>
                        <a:t>Per Cent of Budget (%)</a:t>
                      </a:r>
                      <a:endParaRPr lang="en-US" sz="1500" dirty="0">
                        <a:effectLst/>
                        <a:latin typeface="Calibri" panose="020F0502020204030204" pitchFamily="34" charset="0"/>
                        <a:ea typeface="Calibri" panose="020F0502020204030204" pitchFamily="34" charset="0"/>
                        <a:cs typeface="Times New Roman"/>
                      </a:endParaRPr>
                    </a:p>
                  </a:txBody>
                  <a:tcPr marL="91145" marR="91145" marT="0" marB="0"/>
                </a:tc>
                <a:extLst>
                  <a:ext uri="{0D108BD9-81ED-4DB2-BD59-A6C34878D82A}">
                    <a16:rowId xmlns:a16="http://schemas.microsoft.com/office/drawing/2014/main" val="2342364694"/>
                  </a:ext>
                </a:extLst>
              </a:tr>
              <a:tr h="3608161">
                <a:tc>
                  <a:txBody>
                    <a:bodyPr/>
                    <a:lstStyle/>
                    <a:p>
                      <a:pPr algn="ctr">
                        <a:lnSpc>
                          <a:spcPct val="150000"/>
                        </a:lnSpc>
                        <a:spcAft>
                          <a:spcPts val="0"/>
                        </a:spcAft>
                      </a:pPr>
                      <a:r>
                        <a:rPr lang="en-GB" sz="1600">
                          <a:effectLst/>
                        </a:rPr>
                        <a:t> </a:t>
                      </a:r>
                      <a:endParaRPr lang="en-US" sz="1500">
                        <a:effectLst/>
                      </a:endParaRPr>
                    </a:p>
                    <a:p>
                      <a:pPr algn="ctr">
                        <a:lnSpc>
                          <a:spcPct val="150000"/>
                        </a:lnSpc>
                        <a:spcAft>
                          <a:spcPts val="0"/>
                        </a:spcAft>
                      </a:pPr>
                      <a:r>
                        <a:rPr lang="en-GB" sz="1600">
                          <a:effectLst/>
                        </a:rPr>
                        <a:t>FY2023/2024</a:t>
                      </a:r>
                      <a:endParaRPr lang="en-US" sz="1500">
                        <a:effectLst/>
                      </a:endParaRPr>
                    </a:p>
                    <a:p>
                      <a:pPr algn="ctr">
                        <a:lnSpc>
                          <a:spcPct val="150000"/>
                        </a:lnSpc>
                        <a:spcAft>
                          <a:spcPts val="0"/>
                        </a:spcAft>
                      </a:pPr>
                      <a:r>
                        <a:rPr lang="en-GB" sz="1600">
                          <a:effectLst/>
                        </a:rPr>
                        <a:t>FY 2022/2023</a:t>
                      </a:r>
                      <a:endParaRPr lang="en-US" sz="1500">
                        <a:effectLst/>
                      </a:endParaRPr>
                    </a:p>
                    <a:p>
                      <a:pPr algn="ctr">
                        <a:lnSpc>
                          <a:spcPct val="150000"/>
                        </a:lnSpc>
                        <a:spcAft>
                          <a:spcPts val="0"/>
                        </a:spcAft>
                      </a:pPr>
                      <a:r>
                        <a:rPr lang="en-GB" sz="1600">
                          <a:effectLst/>
                        </a:rPr>
                        <a:t>FY 2021/2022</a:t>
                      </a:r>
                      <a:endParaRPr lang="en-US" sz="1500">
                        <a:effectLst/>
                      </a:endParaRPr>
                    </a:p>
                    <a:p>
                      <a:pPr algn="ctr">
                        <a:lnSpc>
                          <a:spcPct val="150000"/>
                        </a:lnSpc>
                        <a:spcAft>
                          <a:spcPts val="0"/>
                        </a:spcAft>
                      </a:pPr>
                      <a:r>
                        <a:rPr lang="en-GB" sz="1600">
                          <a:effectLst/>
                        </a:rPr>
                        <a:t>FY 2020/2021</a:t>
                      </a:r>
                      <a:endParaRPr lang="en-US" sz="1500">
                        <a:effectLst/>
                      </a:endParaRPr>
                    </a:p>
                    <a:p>
                      <a:pPr algn="ctr">
                        <a:lnSpc>
                          <a:spcPct val="150000"/>
                        </a:lnSpc>
                        <a:spcAft>
                          <a:spcPts val="0"/>
                        </a:spcAft>
                      </a:pPr>
                      <a:r>
                        <a:rPr lang="en-GB" sz="1600">
                          <a:effectLst/>
                        </a:rPr>
                        <a:t>FY 2019/2020</a:t>
                      </a:r>
                      <a:endParaRPr lang="en-US" sz="1500">
                        <a:effectLst/>
                      </a:endParaRPr>
                    </a:p>
                    <a:p>
                      <a:pPr algn="ctr">
                        <a:lnSpc>
                          <a:spcPct val="150000"/>
                        </a:lnSpc>
                        <a:spcAft>
                          <a:spcPts val="0"/>
                        </a:spcAft>
                      </a:pPr>
                      <a:r>
                        <a:rPr lang="en-GB" sz="1600">
                          <a:effectLst/>
                        </a:rPr>
                        <a:t>FY 2018/2019</a:t>
                      </a:r>
                      <a:endParaRPr lang="en-US" sz="1500">
                        <a:effectLst/>
                      </a:endParaRPr>
                    </a:p>
                    <a:p>
                      <a:pPr algn="ctr">
                        <a:lnSpc>
                          <a:spcPct val="150000"/>
                        </a:lnSpc>
                        <a:spcAft>
                          <a:spcPts val="0"/>
                        </a:spcAft>
                      </a:pPr>
                      <a:r>
                        <a:rPr lang="en-GB" sz="1600">
                          <a:effectLst/>
                        </a:rPr>
                        <a:t>FY 2017/2018</a:t>
                      </a:r>
                      <a:endParaRPr lang="en-US" sz="1500">
                        <a:effectLst/>
                      </a:endParaRPr>
                    </a:p>
                    <a:p>
                      <a:pPr algn="ctr">
                        <a:lnSpc>
                          <a:spcPct val="150000"/>
                        </a:lnSpc>
                        <a:spcAft>
                          <a:spcPts val="0"/>
                        </a:spcAft>
                      </a:pPr>
                      <a:r>
                        <a:rPr lang="en-GB" sz="1600">
                          <a:effectLst/>
                        </a:rPr>
                        <a:t>FY 2016/2017</a:t>
                      </a:r>
                      <a:endParaRPr lang="en-US" sz="1500">
                        <a:effectLst/>
                      </a:endParaRPr>
                    </a:p>
                    <a:p>
                      <a:pPr algn="ctr">
                        <a:lnSpc>
                          <a:spcPct val="150000"/>
                        </a:lnSpc>
                        <a:spcAft>
                          <a:spcPts val="0"/>
                        </a:spcAft>
                      </a:pPr>
                      <a:r>
                        <a:rPr lang="en-GB" sz="1600">
                          <a:effectLst/>
                        </a:rPr>
                        <a:t> </a:t>
                      </a:r>
                      <a:endParaRPr lang="en-US" sz="1500">
                        <a:effectLst/>
                        <a:latin typeface="Calibri" panose="020F0502020204030204" pitchFamily="34" charset="0"/>
                        <a:ea typeface="Calibri" panose="020F0502020204030204" pitchFamily="34" charset="0"/>
                        <a:cs typeface="Times New Roman"/>
                      </a:endParaRPr>
                    </a:p>
                  </a:txBody>
                  <a:tcPr marL="91145" marR="91145" marT="0" marB="0"/>
                </a:tc>
                <a:tc>
                  <a:txBody>
                    <a:bodyPr/>
                    <a:lstStyle/>
                    <a:p>
                      <a:pPr algn="ctr">
                        <a:lnSpc>
                          <a:spcPct val="150000"/>
                        </a:lnSpc>
                        <a:spcAft>
                          <a:spcPts val="0"/>
                        </a:spcAft>
                      </a:pPr>
                      <a:r>
                        <a:rPr lang="en-GB" sz="1600" dirty="0">
                          <a:effectLst/>
                        </a:rPr>
                        <a:t> </a:t>
                      </a:r>
                      <a:endParaRPr lang="en-US" sz="1500" dirty="0">
                        <a:effectLst/>
                      </a:endParaRPr>
                    </a:p>
                    <a:p>
                      <a:pPr algn="ctr">
                        <a:lnSpc>
                          <a:spcPct val="150000"/>
                        </a:lnSpc>
                        <a:spcAft>
                          <a:spcPts val="0"/>
                        </a:spcAft>
                      </a:pPr>
                      <a:r>
                        <a:rPr lang="en-GB" sz="1600" dirty="0">
                          <a:effectLst/>
                        </a:rPr>
                        <a:t>151,163</a:t>
                      </a:r>
                      <a:endParaRPr lang="en-US" sz="1500" dirty="0">
                        <a:effectLst/>
                      </a:endParaRPr>
                    </a:p>
                    <a:p>
                      <a:pPr algn="ctr">
                        <a:lnSpc>
                          <a:spcPct val="150000"/>
                        </a:lnSpc>
                        <a:spcAft>
                          <a:spcPts val="0"/>
                        </a:spcAft>
                      </a:pPr>
                      <a:r>
                        <a:rPr lang="en-GB" sz="1600" dirty="0">
                          <a:effectLst/>
                        </a:rPr>
                        <a:t>70,553</a:t>
                      </a:r>
                      <a:endParaRPr lang="en-US" sz="1500" dirty="0">
                        <a:effectLst/>
                      </a:endParaRPr>
                    </a:p>
                    <a:p>
                      <a:pPr algn="ctr">
                        <a:lnSpc>
                          <a:spcPct val="150000"/>
                        </a:lnSpc>
                        <a:spcAft>
                          <a:spcPts val="0"/>
                        </a:spcAft>
                      </a:pPr>
                      <a:r>
                        <a:rPr lang="en-GB" sz="1600" dirty="0">
                          <a:effectLst/>
                        </a:rPr>
                        <a:t>50,297</a:t>
                      </a:r>
                      <a:endParaRPr lang="en-US" sz="1500" dirty="0">
                        <a:effectLst/>
                      </a:endParaRPr>
                    </a:p>
                    <a:p>
                      <a:pPr algn="ctr">
                        <a:lnSpc>
                          <a:spcPct val="150000"/>
                        </a:lnSpc>
                        <a:spcAft>
                          <a:spcPts val="0"/>
                        </a:spcAft>
                      </a:pPr>
                      <a:r>
                        <a:rPr lang="en-GB" sz="1600" dirty="0">
                          <a:effectLst/>
                        </a:rPr>
                        <a:t>32,696</a:t>
                      </a:r>
                      <a:endParaRPr lang="en-US" sz="1500" dirty="0">
                        <a:effectLst/>
                      </a:endParaRPr>
                    </a:p>
                    <a:p>
                      <a:pPr algn="ctr">
                        <a:lnSpc>
                          <a:spcPct val="150000"/>
                        </a:lnSpc>
                        <a:spcAft>
                          <a:spcPts val="0"/>
                        </a:spcAft>
                      </a:pPr>
                      <a:r>
                        <a:rPr lang="en-GB" sz="1600" dirty="0">
                          <a:effectLst/>
                        </a:rPr>
                        <a:t>20,556</a:t>
                      </a:r>
                      <a:endParaRPr lang="en-US" sz="1500" dirty="0">
                        <a:effectLst/>
                      </a:endParaRPr>
                    </a:p>
                    <a:p>
                      <a:pPr algn="ctr">
                        <a:lnSpc>
                          <a:spcPct val="150000"/>
                        </a:lnSpc>
                        <a:spcAft>
                          <a:spcPts val="0"/>
                        </a:spcAft>
                      </a:pPr>
                      <a:r>
                        <a:rPr lang="en-GB" sz="1600" dirty="0">
                          <a:effectLst/>
                        </a:rPr>
                        <a:t>17,396</a:t>
                      </a:r>
                      <a:endParaRPr lang="en-US" sz="1500" dirty="0">
                        <a:effectLst/>
                      </a:endParaRPr>
                    </a:p>
                    <a:p>
                      <a:pPr algn="ctr">
                        <a:lnSpc>
                          <a:spcPct val="150000"/>
                        </a:lnSpc>
                        <a:spcAft>
                          <a:spcPts val="0"/>
                        </a:spcAft>
                      </a:pPr>
                      <a:r>
                        <a:rPr lang="en-GB" sz="1600" dirty="0">
                          <a:effectLst/>
                        </a:rPr>
                        <a:t>3,669</a:t>
                      </a:r>
                      <a:endParaRPr lang="en-US" sz="1500" dirty="0">
                        <a:effectLst/>
                      </a:endParaRPr>
                    </a:p>
                    <a:p>
                      <a:pPr algn="ctr">
                        <a:lnSpc>
                          <a:spcPct val="150000"/>
                        </a:lnSpc>
                        <a:spcAft>
                          <a:spcPts val="0"/>
                        </a:spcAft>
                      </a:pPr>
                      <a:r>
                        <a:rPr lang="en-GB" sz="1600" dirty="0">
                          <a:effectLst/>
                        </a:rPr>
                        <a:t>-----</a:t>
                      </a:r>
                      <a:endParaRPr lang="en-US" sz="1500" dirty="0">
                        <a:effectLst/>
                        <a:latin typeface="Calibri" panose="020F0502020204030204" pitchFamily="34" charset="0"/>
                        <a:ea typeface="Calibri" panose="020F0502020204030204" pitchFamily="34" charset="0"/>
                        <a:cs typeface="Times New Roman"/>
                      </a:endParaRPr>
                    </a:p>
                  </a:txBody>
                  <a:tcPr marL="91145" marR="91145" marT="0" marB="0"/>
                </a:tc>
                <a:tc>
                  <a:txBody>
                    <a:bodyPr/>
                    <a:lstStyle/>
                    <a:p>
                      <a:pPr algn="ctr">
                        <a:lnSpc>
                          <a:spcPct val="150000"/>
                        </a:lnSpc>
                        <a:spcAft>
                          <a:spcPts val="0"/>
                        </a:spcAft>
                      </a:pPr>
                      <a:r>
                        <a:rPr lang="en-GB" sz="1600" dirty="0">
                          <a:effectLst/>
                        </a:rPr>
                        <a:t> </a:t>
                      </a:r>
                      <a:endParaRPr lang="en-US" sz="1500" dirty="0">
                        <a:effectLst/>
                      </a:endParaRPr>
                    </a:p>
                    <a:p>
                      <a:pPr algn="ctr">
                        <a:lnSpc>
                          <a:spcPct val="150000"/>
                        </a:lnSpc>
                        <a:spcAft>
                          <a:spcPts val="0"/>
                        </a:spcAft>
                      </a:pPr>
                      <a:r>
                        <a:rPr lang="en-GB" sz="1600" dirty="0">
                          <a:effectLst/>
                        </a:rPr>
                        <a:t>----</a:t>
                      </a:r>
                      <a:endParaRPr lang="en-US" sz="1500" dirty="0">
                        <a:effectLst/>
                        <a:latin typeface="Calibri" panose="020F0502020204030204" pitchFamily="34" charset="0"/>
                        <a:ea typeface="Calibri" panose="020F0502020204030204" pitchFamily="34" charset="0"/>
                        <a:cs typeface="Times New Roman"/>
                      </a:endParaRPr>
                    </a:p>
                  </a:txBody>
                  <a:tcPr marL="91145" marR="91145" marT="0" marB="0"/>
                </a:tc>
                <a:extLst>
                  <a:ext uri="{0D108BD9-81ED-4DB2-BD59-A6C34878D82A}">
                    <a16:rowId xmlns:a16="http://schemas.microsoft.com/office/drawing/2014/main" val="3977863534"/>
                  </a:ext>
                </a:extLst>
              </a:tr>
            </a:tbl>
          </a:graphicData>
        </a:graphic>
      </p:graphicFrame>
      <p:sp>
        <p:nvSpPr>
          <p:cNvPr id="6" name="TextBox 5">
            <a:extLst>
              <a:ext uri="{FF2B5EF4-FFF2-40B4-BE49-F238E27FC236}">
                <a16:creationId xmlns:a16="http://schemas.microsoft.com/office/drawing/2014/main" id="{081AE9F6-048F-0C48-8693-BFC9CD2C2F23}"/>
              </a:ext>
            </a:extLst>
          </p:cNvPr>
          <p:cNvSpPr txBox="1"/>
          <p:nvPr/>
        </p:nvSpPr>
        <p:spPr>
          <a:xfrm>
            <a:off x="1044186" y="5604544"/>
            <a:ext cx="5440720" cy="369332"/>
          </a:xfrm>
          <a:prstGeom prst="rect">
            <a:avLst/>
          </a:prstGeom>
          <a:noFill/>
        </p:spPr>
        <p:txBody>
          <a:bodyPr wrap="none" rtlCol="0">
            <a:spAutoFit/>
          </a:bodyPr>
          <a:lstStyle/>
          <a:p>
            <a:r>
              <a:rPr lang="en-GB" dirty="0"/>
              <a:t>Table 1:Block Transfers to States and Local Governments</a:t>
            </a:r>
            <a:endParaRPr lang="en-US" dirty="0"/>
          </a:p>
        </p:txBody>
      </p:sp>
    </p:spTree>
    <p:extLst>
      <p:ext uri="{BB962C8B-B14F-4D97-AF65-F5344CB8AC3E}">
        <p14:creationId xmlns:p14="http://schemas.microsoft.com/office/powerpoint/2010/main" val="1923131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F4F20-F0E7-5846-9BD8-419D9AD44B78}"/>
              </a:ext>
            </a:extLst>
          </p:cNvPr>
          <p:cNvSpPr>
            <a:spLocks noGrp="1"/>
          </p:cNvSpPr>
          <p:nvPr>
            <p:ph type="title"/>
          </p:nvPr>
        </p:nvSpPr>
        <p:spPr>
          <a:xfrm>
            <a:off x="838200" y="506710"/>
            <a:ext cx="10515600" cy="661363"/>
          </a:xfrm>
        </p:spPr>
        <p:txBody>
          <a:bodyPr>
            <a:normAutofit/>
          </a:bodyPr>
          <a:lstStyle/>
          <a:p>
            <a:r>
              <a:rPr lang="en-US" sz="2200" b="1" dirty="0"/>
              <a:t>Vertical Equalization Continue…</a:t>
            </a:r>
            <a:endParaRPr lang="en-US" sz="2200" dirty="0"/>
          </a:p>
        </p:txBody>
      </p:sp>
      <p:sp>
        <p:nvSpPr>
          <p:cNvPr id="3" name="Content Placeholder 2">
            <a:extLst>
              <a:ext uri="{FF2B5EF4-FFF2-40B4-BE49-F238E27FC236}">
                <a16:creationId xmlns:a16="http://schemas.microsoft.com/office/drawing/2014/main" id="{7AFADEEE-384F-A544-A18F-C36B991BD080}"/>
              </a:ext>
            </a:extLst>
          </p:cNvPr>
          <p:cNvSpPr>
            <a:spLocks noGrp="1"/>
          </p:cNvSpPr>
          <p:nvPr>
            <p:ph idx="1"/>
          </p:nvPr>
        </p:nvSpPr>
        <p:spPr>
          <a:xfrm>
            <a:off x="838200" y="1335977"/>
            <a:ext cx="10515600" cy="4793451"/>
          </a:xfrm>
        </p:spPr>
        <p:txBody>
          <a:bodyPr>
            <a:normAutofit fontScale="70000" lnSpcReduction="20000"/>
          </a:bodyPr>
          <a:lstStyle/>
          <a:p>
            <a:pPr marL="0" indent="0">
              <a:lnSpc>
                <a:spcPct val="120000"/>
              </a:lnSpc>
              <a:buNone/>
            </a:pPr>
            <a:r>
              <a:rPr lang="en-GB" b="1" i="1" dirty="0"/>
              <a:t>Problems with Vertical Fiscal Relations	 </a:t>
            </a:r>
            <a:endParaRPr lang="en-US" dirty="0"/>
          </a:p>
          <a:p>
            <a:pPr>
              <a:lnSpc>
                <a:spcPct val="120000"/>
              </a:lnSpc>
            </a:pPr>
            <a:r>
              <a:rPr lang="en-GB" dirty="0"/>
              <a:t>There are many problems with vertical relations of sharing wealth in South Sudan, viz:</a:t>
            </a:r>
            <a:endParaRPr lang="en-US" dirty="0"/>
          </a:p>
          <a:p>
            <a:pPr lvl="0">
              <a:lnSpc>
                <a:spcPct val="120000"/>
              </a:lnSpc>
            </a:pPr>
            <a:r>
              <a:rPr lang="en-GB" dirty="0"/>
              <a:t>Wealth sharing is not well distributed, mostly eschewed towards the National Government. The latter contributes less than 20% to the states and counties;</a:t>
            </a:r>
            <a:endParaRPr lang="en-US" dirty="0"/>
          </a:p>
          <a:p>
            <a:pPr lvl="0">
              <a:lnSpc>
                <a:spcPct val="120000"/>
              </a:lnSpc>
            </a:pPr>
            <a:r>
              <a:rPr lang="en-GB" dirty="0"/>
              <a:t>The States’ own revenue mobilisation is unknown or not reported in regular budgetary process;</a:t>
            </a:r>
            <a:endParaRPr lang="en-US" dirty="0"/>
          </a:p>
          <a:p>
            <a:pPr lvl="0">
              <a:lnSpc>
                <a:spcPct val="120000"/>
              </a:lnSpc>
            </a:pPr>
            <a:r>
              <a:rPr lang="en-GB" dirty="0"/>
              <a:t>State Legislative Assemblies lack capacity to exercise oversight over the executive; and</a:t>
            </a:r>
            <a:endParaRPr lang="en-US" dirty="0"/>
          </a:p>
          <a:p>
            <a:pPr lvl="0">
              <a:lnSpc>
                <a:spcPct val="120000"/>
              </a:lnSpc>
            </a:pPr>
            <a:r>
              <a:rPr lang="en-GB" dirty="0"/>
              <a:t>State Governors often operate non-transparent financial system with unreported taxation on natural resources wealth in their jurisdiction; and</a:t>
            </a:r>
            <a:endParaRPr lang="en-US" dirty="0"/>
          </a:p>
          <a:p>
            <a:pPr lvl="0">
              <a:lnSpc>
                <a:spcPct val="120000"/>
              </a:lnSpc>
            </a:pPr>
            <a:r>
              <a:rPr lang="en-GB" dirty="0"/>
              <a:t>The Conditional and Unconditional transfers to the states, which were meant to fill the fiscal gap, are very difficult to monitor and assess accurately the “unmet needs” of individual states. For this purpose, the States may be required to make their annual budgets before the national budget is approved by the National Legislature.</a:t>
            </a:r>
            <a:endParaRPr lang="en-US" dirty="0"/>
          </a:p>
          <a:p>
            <a:endParaRPr lang="en-US" dirty="0"/>
          </a:p>
        </p:txBody>
      </p:sp>
    </p:spTree>
    <p:extLst>
      <p:ext uri="{BB962C8B-B14F-4D97-AF65-F5344CB8AC3E}">
        <p14:creationId xmlns:p14="http://schemas.microsoft.com/office/powerpoint/2010/main" val="286387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988EC-9CF6-F646-A5D5-27DC6B053D2E}"/>
              </a:ext>
            </a:extLst>
          </p:cNvPr>
          <p:cNvSpPr>
            <a:spLocks noGrp="1"/>
          </p:cNvSpPr>
          <p:nvPr>
            <p:ph type="title"/>
          </p:nvPr>
        </p:nvSpPr>
        <p:spPr>
          <a:xfrm>
            <a:off x="838200" y="724986"/>
            <a:ext cx="10515600" cy="625967"/>
          </a:xfrm>
        </p:spPr>
        <p:txBody>
          <a:bodyPr>
            <a:normAutofit/>
          </a:bodyPr>
          <a:lstStyle/>
          <a:p>
            <a:pPr marL="514350" indent="-514350"/>
            <a:r>
              <a:rPr lang="en-US" sz="2200" b="1" dirty="0"/>
              <a:t>8. Horizontal Equalization</a:t>
            </a:r>
          </a:p>
        </p:txBody>
      </p:sp>
      <p:sp>
        <p:nvSpPr>
          <p:cNvPr id="3" name="Content Placeholder 2">
            <a:extLst>
              <a:ext uri="{FF2B5EF4-FFF2-40B4-BE49-F238E27FC236}">
                <a16:creationId xmlns:a16="http://schemas.microsoft.com/office/drawing/2014/main" id="{4EFB3DA5-D51A-DE41-9675-D5ED1AAAA131}"/>
              </a:ext>
            </a:extLst>
          </p:cNvPr>
          <p:cNvSpPr>
            <a:spLocks noGrp="1"/>
          </p:cNvSpPr>
          <p:nvPr>
            <p:ph idx="1"/>
          </p:nvPr>
        </p:nvSpPr>
        <p:spPr>
          <a:xfrm>
            <a:off x="838200" y="1837424"/>
            <a:ext cx="10515600" cy="2923356"/>
          </a:xfrm>
        </p:spPr>
        <p:txBody>
          <a:bodyPr>
            <a:normAutofit/>
          </a:bodyPr>
          <a:lstStyle/>
          <a:p>
            <a:r>
              <a:rPr lang="en-GB" sz="2200" dirty="0"/>
              <a:t>“These income disparities are directly reflected in differences in revenue-raising power. To the extent that subnational governments are given more independent revenue raising powers, these disparities will widen because the more urbanised local governments have the greatest taxable capacities and the strongest administrative infrastructures.”</a:t>
            </a:r>
          </a:p>
          <a:p>
            <a:endParaRPr lang="en-GB" sz="2200" dirty="0"/>
          </a:p>
          <a:p>
            <a:endParaRPr lang="en-US" sz="2200" dirty="0"/>
          </a:p>
          <a:p>
            <a:pPr marL="0" indent="0">
              <a:buNone/>
            </a:pPr>
            <a:r>
              <a:rPr lang="en-GB" sz="1200" dirty="0" err="1"/>
              <a:t>Junghun</a:t>
            </a:r>
            <a:r>
              <a:rPr lang="en-GB" sz="1200" dirty="0"/>
              <a:t> Kim, Jorgen </a:t>
            </a:r>
            <a:r>
              <a:rPr lang="en-GB" sz="1200" dirty="0" err="1"/>
              <a:t>Lotz</a:t>
            </a:r>
            <a:r>
              <a:rPr lang="en-GB" sz="1200" dirty="0"/>
              <a:t> and Niels Jorgen Mau (eds.). 2010. “General Grants versus Earmarked Grants: Theory and Practice.” Seoul, Korean Institute of Public Finance, p.130</a:t>
            </a:r>
            <a:endParaRPr lang="en-US" sz="1200" dirty="0"/>
          </a:p>
          <a:p>
            <a:pPr marL="0" indent="0">
              <a:buNone/>
            </a:pPr>
            <a:endParaRPr lang="en-US" dirty="0"/>
          </a:p>
        </p:txBody>
      </p:sp>
    </p:spTree>
    <p:extLst>
      <p:ext uri="{BB962C8B-B14F-4D97-AF65-F5344CB8AC3E}">
        <p14:creationId xmlns:p14="http://schemas.microsoft.com/office/powerpoint/2010/main" val="1275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42D0E-9EA8-C24B-872F-87A71278D317}"/>
              </a:ext>
            </a:extLst>
          </p:cNvPr>
          <p:cNvSpPr>
            <a:spLocks noGrp="1"/>
          </p:cNvSpPr>
          <p:nvPr>
            <p:ph type="title"/>
          </p:nvPr>
        </p:nvSpPr>
        <p:spPr>
          <a:xfrm>
            <a:off x="849998" y="524408"/>
            <a:ext cx="7621475" cy="531577"/>
          </a:xfrm>
        </p:spPr>
        <p:txBody>
          <a:bodyPr>
            <a:normAutofit/>
          </a:bodyPr>
          <a:lstStyle/>
          <a:p>
            <a:r>
              <a:rPr lang="en-US" sz="2400" b="1" dirty="0"/>
              <a:t>Horizontal Equalization Continue…</a:t>
            </a:r>
            <a:endParaRPr lang="en-US" sz="2400" dirty="0"/>
          </a:p>
        </p:txBody>
      </p:sp>
      <p:sp>
        <p:nvSpPr>
          <p:cNvPr id="4" name="Content Placeholder 2">
            <a:extLst>
              <a:ext uri="{FF2B5EF4-FFF2-40B4-BE49-F238E27FC236}">
                <a16:creationId xmlns:a16="http://schemas.microsoft.com/office/drawing/2014/main" id="{60150903-C364-D445-99EA-2168E03E0478}"/>
              </a:ext>
            </a:extLst>
          </p:cNvPr>
          <p:cNvSpPr txBox="1">
            <a:spLocks/>
          </p:cNvSpPr>
          <p:nvPr/>
        </p:nvSpPr>
        <p:spPr>
          <a:xfrm>
            <a:off x="714314" y="1341877"/>
            <a:ext cx="10515600" cy="4604672"/>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i="1" dirty="0"/>
              <a:t>Problems of Horizontal Equalisation</a:t>
            </a:r>
            <a:endParaRPr lang="en-US" dirty="0"/>
          </a:p>
          <a:p>
            <a:r>
              <a:rPr lang="en-GB" dirty="0"/>
              <a:t>Problems witnessed in Vertical Relations are also inherent in the Horizontal Equalization, viz:</a:t>
            </a:r>
            <a:endParaRPr lang="en-US" dirty="0"/>
          </a:p>
          <a:p>
            <a:r>
              <a:rPr lang="en-GB" dirty="0"/>
              <a:t>States are unequal in their natural endowments and efforts to mobilise own revenue are likely to differ. Remote poor states suffer from low tax bases;</a:t>
            </a:r>
            <a:endParaRPr lang="en-US" dirty="0"/>
          </a:p>
          <a:p>
            <a:r>
              <a:rPr lang="en-GB" dirty="0"/>
              <a:t>Distances from major cities where commercial activities are taking place is a serious handicap;</a:t>
            </a:r>
            <a:endParaRPr lang="en-US" dirty="0"/>
          </a:p>
          <a:p>
            <a:r>
              <a:rPr lang="en-GB" dirty="0"/>
              <a:t>Topographical difficulties – swamps and mountains – restrict development in some counties and states;</a:t>
            </a:r>
            <a:endParaRPr lang="en-US" dirty="0"/>
          </a:p>
          <a:p>
            <a:r>
              <a:rPr lang="en-GB" dirty="0"/>
              <a:t>Prevalent rural illiteracy (≥ 90%) with customary cultural resistance to change;</a:t>
            </a:r>
            <a:endParaRPr lang="en-US" dirty="0"/>
          </a:p>
          <a:p>
            <a:r>
              <a:rPr lang="en-GB" dirty="0"/>
              <a:t>Pastoralism vs sedentary agriculturalists creates communal conflicts that become real barriers to development; and</a:t>
            </a:r>
            <a:endParaRPr lang="en-US" dirty="0"/>
          </a:p>
          <a:p>
            <a:r>
              <a:rPr lang="en-GB" dirty="0"/>
              <a:t>Non-existent or poor road connectivity isolates communities and hindering development.</a:t>
            </a:r>
            <a:endParaRPr lang="en-US" dirty="0"/>
          </a:p>
          <a:p>
            <a:endParaRPr lang="en-US" dirty="0"/>
          </a:p>
        </p:txBody>
      </p:sp>
    </p:spTree>
    <p:extLst>
      <p:ext uri="{BB962C8B-B14F-4D97-AF65-F5344CB8AC3E}">
        <p14:creationId xmlns:p14="http://schemas.microsoft.com/office/powerpoint/2010/main" val="1439248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F8010-0B40-EA41-A890-6CC87708094D}"/>
              </a:ext>
            </a:extLst>
          </p:cNvPr>
          <p:cNvSpPr>
            <a:spLocks noGrp="1"/>
          </p:cNvSpPr>
          <p:nvPr>
            <p:ph type="title"/>
          </p:nvPr>
        </p:nvSpPr>
        <p:spPr>
          <a:xfrm>
            <a:off x="838200" y="365126"/>
            <a:ext cx="10515600" cy="738054"/>
          </a:xfrm>
        </p:spPr>
        <p:txBody>
          <a:bodyPr>
            <a:normAutofit/>
          </a:bodyPr>
          <a:lstStyle/>
          <a:p>
            <a:pPr marL="514350" indent="-514350"/>
            <a:r>
              <a:rPr lang="en-US" sz="2200" b="1" dirty="0"/>
              <a:t>9. Transfers to Oil Producing States and Communities</a:t>
            </a:r>
          </a:p>
        </p:txBody>
      </p:sp>
      <p:sp>
        <p:nvSpPr>
          <p:cNvPr id="3" name="Content Placeholder 2">
            <a:extLst>
              <a:ext uri="{FF2B5EF4-FFF2-40B4-BE49-F238E27FC236}">
                <a16:creationId xmlns:a16="http://schemas.microsoft.com/office/drawing/2014/main" id="{460AB06B-0535-084F-B3D8-20D7F2E35C79}"/>
              </a:ext>
            </a:extLst>
          </p:cNvPr>
          <p:cNvSpPr>
            <a:spLocks noGrp="1"/>
          </p:cNvSpPr>
          <p:nvPr>
            <p:ph idx="1"/>
          </p:nvPr>
        </p:nvSpPr>
        <p:spPr>
          <a:xfrm>
            <a:off x="838200" y="1206192"/>
            <a:ext cx="10515600" cy="4935036"/>
          </a:xfrm>
        </p:spPr>
        <p:txBody>
          <a:bodyPr>
            <a:normAutofit fontScale="92500"/>
          </a:bodyPr>
          <a:lstStyle/>
          <a:p>
            <a:r>
              <a:rPr lang="en-GB" sz="2400" dirty="0"/>
              <a:t>South Sudan rewards oil producing states and oil producing communities granting them 2% and 3% respectively for the national wealth produced in those areas. The derivative formula is a percentage that was arbitrarily agreed in Naivasha without the basis of reaching those percentages. </a:t>
            </a:r>
            <a:endParaRPr lang="en-US" sz="2400" dirty="0"/>
          </a:p>
          <a:p>
            <a:r>
              <a:rPr lang="en-GB" sz="2400" dirty="0"/>
              <a:t>The Petroleum Revenue Management Act, 2013, came to redistribute the 3% of the communities’ share -- granting 55% to the immediate county councils where oil extraction is taking place. And in order to avoid massive migration to oil producing counties, it was agreed that 45% of this 3% should go to the neighbouring non-oil producing counties. To manage these funds, the County Councils concerned have to established Community Development Committees (CDCs), comprised of farmers’ union representative, women association representative, youth association, faith-based, trade union chambers, traditional authority, civil society organisation, and a co-opted resource person. The CDCs are expected to recruit qualified persons to its executive, people with proven experience, that can draw policies and guidelines on community development and investment projects</a:t>
            </a:r>
            <a:r>
              <a:rPr lang="en-GB" dirty="0"/>
              <a:t>.</a:t>
            </a:r>
            <a:r>
              <a:rPr lang="en-US" dirty="0">
                <a:effectLst/>
              </a:rPr>
              <a:t> </a:t>
            </a:r>
            <a:endParaRPr lang="en-US" dirty="0"/>
          </a:p>
        </p:txBody>
      </p:sp>
    </p:spTree>
    <p:extLst>
      <p:ext uri="{BB962C8B-B14F-4D97-AF65-F5344CB8AC3E}">
        <p14:creationId xmlns:p14="http://schemas.microsoft.com/office/powerpoint/2010/main" val="1776347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85923B88-4667-E94B-B36F-04BE77916554}"/>
              </a:ext>
            </a:extLst>
          </p:cNvPr>
          <p:cNvPicPr>
            <a:picLocks noGrp="1" noChangeAspect="1"/>
          </p:cNvPicPr>
          <p:nvPr>
            <p:ph idx="1"/>
          </p:nvPr>
        </p:nvPicPr>
        <p:blipFill>
          <a:blip r:embed="rId2"/>
          <a:stretch>
            <a:fillRect/>
          </a:stretch>
        </p:blipFill>
        <p:spPr>
          <a:xfrm>
            <a:off x="3323281" y="379894"/>
            <a:ext cx="5968204" cy="6710468"/>
          </a:xfrm>
        </p:spPr>
      </p:pic>
      <p:sp>
        <p:nvSpPr>
          <p:cNvPr id="5" name="Title 4">
            <a:extLst>
              <a:ext uri="{FF2B5EF4-FFF2-40B4-BE49-F238E27FC236}">
                <a16:creationId xmlns:a16="http://schemas.microsoft.com/office/drawing/2014/main" id="{07F92EA5-542F-2943-A093-F8F53CB07BD4}"/>
              </a:ext>
            </a:extLst>
          </p:cNvPr>
          <p:cNvSpPr>
            <a:spLocks noGrp="1"/>
          </p:cNvSpPr>
          <p:nvPr>
            <p:ph type="title"/>
          </p:nvPr>
        </p:nvSpPr>
        <p:spPr>
          <a:xfrm>
            <a:off x="672523" y="431050"/>
            <a:ext cx="10515600" cy="431288"/>
          </a:xfrm>
        </p:spPr>
        <p:txBody>
          <a:bodyPr>
            <a:normAutofit/>
          </a:bodyPr>
          <a:lstStyle/>
          <a:p>
            <a:r>
              <a:rPr lang="en-US" sz="2200" b="1" dirty="0"/>
              <a:t>Example of impact of Block Grants</a:t>
            </a:r>
          </a:p>
        </p:txBody>
      </p:sp>
    </p:spTree>
    <p:extLst>
      <p:ext uri="{BB962C8B-B14F-4D97-AF65-F5344CB8AC3E}">
        <p14:creationId xmlns:p14="http://schemas.microsoft.com/office/powerpoint/2010/main" val="3279091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C4871-3D84-794E-90FC-379B442C8FAD}"/>
              </a:ext>
            </a:extLst>
          </p:cNvPr>
          <p:cNvSpPr>
            <a:spLocks noGrp="1"/>
          </p:cNvSpPr>
          <p:nvPr>
            <p:ph type="title"/>
          </p:nvPr>
        </p:nvSpPr>
        <p:spPr>
          <a:xfrm>
            <a:off x="838200" y="365126"/>
            <a:ext cx="7305698" cy="920933"/>
          </a:xfrm>
        </p:spPr>
        <p:txBody>
          <a:bodyPr/>
          <a:lstStyle/>
          <a:p>
            <a:r>
              <a:rPr lang="en-US" sz="4000" dirty="0"/>
              <a:t>Presentation</a:t>
            </a:r>
            <a:r>
              <a:rPr lang="en-US" dirty="0"/>
              <a:t> Outline</a:t>
            </a:r>
          </a:p>
        </p:txBody>
      </p:sp>
      <p:sp>
        <p:nvSpPr>
          <p:cNvPr id="3" name="Content Placeholder 2">
            <a:extLst>
              <a:ext uri="{FF2B5EF4-FFF2-40B4-BE49-F238E27FC236}">
                <a16:creationId xmlns:a16="http://schemas.microsoft.com/office/drawing/2014/main" id="{25970376-1DA0-A24E-BCA7-90EDCBA4BFC8}"/>
              </a:ext>
            </a:extLst>
          </p:cNvPr>
          <p:cNvSpPr>
            <a:spLocks noGrp="1"/>
          </p:cNvSpPr>
          <p:nvPr>
            <p:ph idx="1"/>
          </p:nvPr>
        </p:nvSpPr>
        <p:spPr>
          <a:xfrm>
            <a:off x="838200" y="1477562"/>
            <a:ext cx="10515600" cy="4982231"/>
          </a:xfrm>
        </p:spPr>
        <p:txBody>
          <a:bodyPr>
            <a:normAutofit lnSpcReduction="10000"/>
          </a:bodyPr>
          <a:lstStyle/>
          <a:p>
            <a:pPr marL="514350" indent="-514350">
              <a:buAutoNum type="arabicPeriod"/>
            </a:pPr>
            <a:r>
              <a:rPr lang="en-US" dirty="0"/>
              <a:t>Introduction</a:t>
            </a:r>
          </a:p>
          <a:p>
            <a:pPr marL="514350" indent="-514350">
              <a:buAutoNum type="arabicPeriod"/>
            </a:pPr>
            <a:r>
              <a:rPr lang="en-US" dirty="0"/>
              <a:t>Intergovernmental Fiscal Relations</a:t>
            </a:r>
          </a:p>
          <a:p>
            <a:pPr marL="514350" indent="-514350">
              <a:buAutoNum type="arabicPeriod"/>
            </a:pPr>
            <a:r>
              <a:rPr lang="en-US" dirty="0"/>
              <a:t>Decentralizing Taxation</a:t>
            </a:r>
          </a:p>
          <a:p>
            <a:pPr marL="514350" indent="-514350">
              <a:buAutoNum type="arabicPeriod"/>
            </a:pPr>
            <a:r>
              <a:rPr lang="en-US" dirty="0"/>
              <a:t>Decentralizing Spending</a:t>
            </a:r>
          </a:p>
          <a:p>
            <a:pPr marL="514350" indent="-514350">
              <a:buAutoNum type="arabicPeriod"/>
            </a:pPr>
            <a:r>
              <a:rPr lang="en-US" dirty="0"/>
              <a:t>Bureaucratic atrophy and Inertia</a:t>
            </a:r>
          </a:p>
          <a:p>
            <a:pPr marL="514350" indent="-514350">
              <a:buAutoNum type="arabicPeriod"/>
            </a:pPr>
            <a:r>
              <a:rPr lang="en-US" dirty="0"/>
              <a:t>Types of Grants</a:t>
            </a:r>
          </a:p>
          <a:p>
            <a:pPr marL="514350" indent="-514350">
              <a:buAutoNum type="arabicPeriod"/>
            </a:pPr>
            <a:r>
              <a:rPr lang="en-US" dirty="0"/>
              <a:t>Vertical Equalization</a:t>
            </a:r>
          </a:p>
          <a:p>
            <a:pPr marL="514350" indent="-514350">
              <a:buAutoNum type="arabicPeriod"/>
            </a:pPr>
            <a:r>
              <a:rPr lang="en-US" dirty="0"/>
              <a:t>Horizontal Equalization</a:t>
            </a:r>
          </a:p>
          <a:p>
            <a:pPr marL="514350" indent="-514350">
              <a:buFont typeface="Arial" panose="020B0604020202020204" pitchFamily="34" charset="0"/>
              <a:buAutoNum type="arabicPeriod"/>
            </a:pPr>
            <a:r>
              <a:rPr lang="en-US" dirty="0"/>
              <a:t>Transfers to Oil Producing States and Communities</a:t>
            </a:r>
          </a:p>
          <a:p>
            <a:pPr marL="514350" indent="-514350">
              <a:buFont typeface="Arial" panose="020B0604020202020204" pitchFamily="34" charset="0"/>
              <a:buAutoNum type="arabicPeriod"/>
            </a:pPr>
            <a:r>
              <a:rPr lang="en-US" dirty="0"/>
              <a:t>Conclusion</a:t>
            </a:r>
          </a:p>
          <a:p>
            <a:pPr marL="514350" indent="-514350">
              <a:buAutoNum type="arabicPeriod"/>
            </a:pPr>
            <a:endParaRPr lang="en-US" dirty="0"/>
          </a:p>
        </p:txBody>
      </p:sp>
    </p:spTree>
    <p:extLst>
      <p:ext uri="{BB962C8B-B14F-4D97-AF65-F5344CB8AC3E}">
        <p14:creationId xmlns:p14="http://schemas.microsoft.com/office/powerpoint/2010/main" val="3983671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87FFDFB-8478-6B4E-9E98-4CDAEACDFFB0}"/>
              </a:ext>
            </a:extLst>
          </p:cNvPr>
          <p:cNvSpPr txBox="1">
            <a:spLocks/>
          </p:cNvSpPr>
          <p:nvPr/>
        </p:nvSpPr>
        <p:spPr>
          <a:xfrm>
            <a:off x="838200" y="786703"/>
            <a:ext cx="10515600" cy="4607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200" b="1" dirty="0"/>
              <a:t>10. Conclusion</a:t>
            </a:r>
            <a:br>
              <a:rPr lang="en-US" sz="2200" b="1" dirty="0"/>
            </a:br>
            <a:endParaRPr lang="en-US" sz="2200" b="1" dirty="0"/>
          </a:p>
        </p:txBody>
      </p:sp>
      <p:sp>
        <p:nvSpPr>
          <p:cNvPr id="5" name="Content Placeholder 2">
            <a:extLst>
              <a:ext uri="{FF2B5EF4-FFF2-40B4-BE49-F238E27FC236}">
                <a16:creationId xmlns:a16="http://schemas.microsoft.com/office/drawing/2014/main" id="{8F4DA5D9-2BA0-0642-95BF-D28B90BCF22A}"/>
              </a:ext>
            </a:extLst>
          </p:cNvPr>
          <p:cNvSpPr txBox="1">
            <a:spLocks/>
          </p:cNvSpPr>
          <p:nvPr/>
        </p:nvSpPr>
        <p:spPr>
          <a:xfrm>
            <a:off x="838200" y="1247488"/>
            <a:ext cx="10515600" cy="46754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200" dirty="0"/>
              <a:t>Design of grants architecture has been shown to be a necessary … for meeting economic objectives of decentralisation in South Sudan, as elucidated in the literature. In concluding this paper, we have seen problems inherent in South Sudan transfer system and policy making efforts for public finance management reforms will be exerted in the following areas: </a:t>
            </a:r>
            <a:endParaRPr lang="en-US" sz="2200" dirty="0"/>
          </a:p>
          <a:p>
            <a:pPr marL="571500" indent="-571500">
              <a:buFont typeface="+mj-lt"/>
              <a:buAutoNum type="romanLcPeriod"/>
            </a:pPr>
            <a:r>
              <a:rPr lang="en-GB" sz="2200" dirty="0"/>
              <a:t>Design of a fair grants-in-aid system</a:t>
            </a:r>
            <a:endParaRPr lang="en-US" sz="2200" dirty="0"/>
          </a:p>
          <a:p>
            <a:pPr marL="571500" indent="-571500">
              <a:buFont typeface="+mj-lt"/>
              <a:buAutoNum type="romanLcPeriod"/>
            </a:pPr>
            <a:r>
              <a:rPr lang="en-GB" sz="2200" dirty="0"/>
              <a:t>Policy recommendations on vertical relations</a:t>
            </a:r>
          </a:p>
          <a:p>
            <a:pPr marL="571500" indent="-571500">
              <a:buFont typeface="+mj-lt"/>
              <a:buAutoNum type="romanLcPeriod"/>
            </a:pPr>
            <a:r>
              <a:rPr lang="en-GB" sz="2200" dirty="0"/>
              <a:t>Policy recommendation on horizontal relations</a:t>
            </a:r>
          </a:p>
          <a:p>
            <a:pPr marL="571500" indent="-571500">
              <a:buFont typeface="+mj-lt"/>
              <a:buAutoNum type="romanLcPeriod"/>
            </a:pPr>
            <a:r>
              <a:rPr lang="en-GB" sz="2200" dirty="0"/>
              <a:t>Policy recommendations on Local Government Finance</a:t>
            </a:r>
            <a:endParaRPr lang="en-US" sz="2200" dirty="0"/>
          </a:p>
          <a:p>
            <a:endParaRPr lang="en-US" sz="2200" dirty="0"/>
          </a:p>
        </p:txBody>
      </p:sp>
    </p:spTree>
    <p:extLst>
      <p:ext uri="{BB962C8B-B14F-4D97-AF65-F5344CB8AC3E}">
        <p14:creationId xmlns:p14="http://schemas.microsoft.com/office/powerpoint/2010/main" val="2922167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31C823-0040-3142-B3F4-4312AC1CEAFF}"/>
              </a:ext>
            </a:extLst>
          </p:cNvPr>
          <p:cNvSpPr>
            <a:spLocks noGrp="1"/>
          </p:cNvSpPr>
          <p:nvPr>
            <p:ph idx="1"/>
          </p:nvPr>
        </p:nvSpPr>
        <p:spPr>
          <a:xfrm>
            <a:off x="3165230" y="1931110"/>
            <a:ext cx="7193707" cy="3203564"/>
          </a:xfrm>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2200" b="1" dirty="0"/>
              <a:t>THANK YOU</a:t>
            </a:r>
          </a:p>
          <a:p>
            <a:pPr marL="0" indent="0" algn="ctr">
              <a:buNone/>
            </a:pPr>
            <a:endParaRPr lang="en-US" dirty="0"/>
          </a:p>
          <a:p>
            <a:pPr marL="0" indent="0" algn="ctr">
              <a:buNone/>
            </a:pPr>
            <a:r>
              <a:rPr lang="en-US" sz="2200" b="1" dirty="0"/>
              <a:t>GOD BLESS SOUTH SUDAN</a:t>
            </a:r>
          </a:p>
        </p:txBody>
      </p:sp>
    </p:spTree>
    <p:extLst>
      <p:ext uri="{BB962C8B-B14F-4D97-AF65-F5344CB8AC3E}">
        <p14:creationId xmlns:p14="http://schemas.microsoft.com/office/powerpoint/2010/main" val="844897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B41E9C-0D2B-EE44-AB93-B121E8683768}"/>
              </a:ext>
            </a:extLst>
          </p:cNvPr>
          <p:cNvSpPr>
            <a:spLocks noGrp="1"/>
          </p:cNvSpPr>
          <p:nvPr>
            <p:ph idx="1"/>
          </p:nvPr>
        </p:nvSpPr>
        <p:spPr>
          <a:xfrm>
            <a:off x="796904" y="1065960"/>
            <a:ext cx="10515600" cy="4351338"/>
          </a:xfrm>
        </p:spPr>
        <p:txBody>
          <a:bodyPr/>
          <a:lstStyle/>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6E7C230B-705E-8E4E-94AD-D57EF79AEC9A}"/>
              </a:ext>
            </a:extLst>
          </p:cNvPr>
          <p:cNvSpPr txBox="1"/>
          <p:nvPr/>
        </p:nvSpPr>
        <p:spPr>
          <a:xfrm>
            <a:off x="870156" y="542740"/>
            <a:ext cx="2955576" cy="523220"/>
          </a:xfrm>
          <a:prstGeom prst="rect">
            <a:avLst/>
          </a:prstGeom>
          <a:noFill/>
        </p:spPr>
        <p:txBody>
          <a:bodyPr wrap="square" rtlCol="0">
            <a:spAutoFit/>
          </a:bodyPr>
          <a:lstStyle/>
          <a:p>
            <a:r>
              <a:rPr lang="en-US" sz="2800" b="1" dirty="0"/>
              <a:t>Introduction</a:t>
            </a:r>
          </a:p>
        </p:txBody>
      </p:sp>
      <p:sp>
        <p:nvSpPr>
          <p:cNvPr id="5" name="TextBox 4">
            <a:extLst>
              <a:ext uri="{FF2B5EF4-FFF2-40B4-BE49-F238E27FC236}">
                <a16:creationId xmlns:a16="http://schemas.microsoft.com/office/drawing/2014/main" id="{1E53CF35-2D87-DD46-8EC9-F001C8493701}"/>
              </a:ext>
            </a:extLst>
          </p:cNvPr>
          <p:cNvSpPr txBox="1"/>
          <p:nvPr/>
        </p:nvSpPr>
        <p:spPr>
          <a:xfrm>
            <a:off x="870156" y="1091811"/>
            <a:ext cx="10191136" cy="5386090"/>
          </a:xfrm>
          <a:prstGeom prst="rect">
            <a:avLst/>
          </a:prstGeom>
          <a:noFill/>
        </p:spPr>
        <p:txBody>
          <a:bodyPr wrap="square" rtlCol="0">
            <a:spAutoFit/>
          </a:bodyPr>
          <a:lstStyle/>
          <a:p>
            <a:r>
              <a:rPr lang="en-GB" sz="2200" i="1" dirty="0"/>
              <a:t>D</a:t>
            </a:r>
            <a:r>
              <a:rPr lang="en-GB" sz="2200" b="1" i="1" dirty="0"/>
              <a:t>ecentralisation</a:t>
            </a:r>
            <a:r>
              <a:rPr lang="en-GB" sz="2200" i="1" dirty="0"/>
              <a:t>, as a sub-set of federalism and not an alternative to it, shares many features with a federal system in the assignment and distribution of powers between a “Union Government and Sub-National Units.” Indeed, one of the most important pillars in a decentralised or federated governance system is the </a:t>
            </a:r>
            <a:r>
              <a:rPr lang="en-GB" sz="2200" b="1" i="1" dirty="0"/>
              <a:t>“Fiscal Federalism”</a:t>
            </a:r>
            <a:r>
              <a:rPr lang="en-GB" sz="2200" i="1" dirty="0"/>
              <a:t> i.e. the modalities of: (1) Wealth sharing between the national government and subnational governments (vertical distribution formula); (2) Equalisation among states (horizontal distribution formula); and (3) Rewarding wealth producing states and communities (derivative formula). However, there are many typologies of federal systems in the world -- some are highly centralised while others are more decentralised and devolve a range of powers to subnational governments. In this context,  “Grants-in-aid system” of financing the states and local governments varies considerably from one country to another.</a:t>
            </a:r>
          </a:p>
          <a:p>
            <a:endParaRPr lang="en-US" sz="2200" dirty="0"/>
          </a:p>
          <a:p>
            <a:r>
              <a:rPr lang="en-GB" sz="1200" dirty="0"/>
              <a:t>Forsyth, Murray. 1981. </a:t>
            </a:r>
            <a:r>
              <a:rPr lang="en-GB" sz="1200" i="1" dirty="0"/>
              <a:t>Union of States: The Theory and Practice of Confederation</a:t>
            </a:r>
            <a:r>
              <a:rPr lang="en-GB" sz="1200" dirty="0"/>
              <a:t>. Leicester, </a:t>
            </a:r>
            <a:r>
              <a:rPr lang="en-GB" sz="1200" dirty="0" err="1"/>
              <a:t>Leicestor</a:t>
            </a:r>
            <a:r>
              <a:rPr lang="en-GB" sz="1200" dirty="0"/>
              <a:t> University Press; </a:t>
            </a:r>
            <a:r>
              <a:rPr lang="en-GB" sz="1200" dirty="0" err="1"/>
              <a:t>Wheare</a:t>
            </a:r>
            <a:r>
              <a:rPr lang="en-GB" sz="1200" dirty="0"/>
              <a:t>, K. C. 1963. </a:t>
            </a:r>
            <a:r>
              <a:rPr lang="en-GB" sz="1200" i="1" dirty="0"/>
              <a:t>Federal Government.</a:t>
            </a:r>
            <a:r>
              <a:rPr lang="en-GB" sz="1200" dirty="0"/>
              <a:t> Oxford, Oxford University Press; Hicks, Ursula K. 1978. </a:t>
            </a:r>
            <a:r>
              <a:rPr lang="en-GB" sz="1200" i="1" dirty="0"/>
              <a:t>Federalism: Failure and Success</a:t>
            </a:r>
            <a:r>
              <a:rPr lang="en-GB" sz="1200" dirty="0"/>
              <a:t>. London, McMillan</a:t>
            </a:r>
            <a:endParaRPr lang="en-US" sz="1200" dirty="0"/>
          </a:p>
          <a:p>
            <a:r>
              <a:rPr lang="en-GB" sz="1200" dirty="0"/>
              <a:t>Forum of Federations. 2005.</a:t>
            </a:r>
            <a:r>
              <a:rPr lang="en-GB" sz="1200" i="1" dirty="0"/>
              <a:t> A Handbook of Federal Countries.</a:t>
            </a:r>
            <a:r>
              <a:rPr lang="en-GB" sz="1200" dirty="0"/>
              <a:t> McGill-Queen University Press.</a:t>
            </a:r>
            <a:endParaRPr lang="en-US" sz="1200" dirty="0"/>
          </a:p>
          <a:p>
            <a:pPr algn="just"/>
            <a:endParaRPr lang="en-US" sz="2200" dirty="0"/>
          </a:p>
        </p:txBody>
      </p:sp>
    </p:spTree>
    <p:extLst>
      <p:ext uri="{BB962C8B-B14F-4D97-AF65-F5344CB8AC3E}">
        <p14:creationId xmlns:p14="http://schemas.microsoft.com/office/powerpoint/2010/main" val="1073886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3D977-22C3-6346-8AE1-DEB78426E603}"/>
              </a:ext>
            </a:extLst>
          </p:cNvPr>
          <p:cNvSpPr>
            <a:spLocks noGrp="1"/>
          </p:cNvSpPr>
          <p:nvPr>
            <p:ph type="title"/>
          </p:nvPr>
        </p:nvSpPr>
        <p:spPr/>
        <p:txBody>
          <a:bodyPr>
            <a:normAutofit/>
          </a:bodyPr>
          <a:lstStyle/>
          <a:p>
            <a:r>
              <a:rPr lang="en-US" sz="2200" b="1" dirty="0"/>
              <a:t>Intro Continue….</a:t>
            </a:r>
          </a:p>
        </p:txBody>
      </p:sp>
      <p:sp>
        <p:nvSpPr>
          <p:cNvPr id="3" name="Content Placeholder 2">
            <a:extLst>
              <a:ext uri="{FF2B5EF4-FFF2-40B4-BE49-F238E27FC236}">
                <a16:creationId xmlns:a16="http://schemas.microsoft.com/office/drawing/2014/main" id="{1B954067-6EA8-B74D-A280-4B5E64E636B1}"/>
              </a:ext>
            </a:extLst>
          </p:cNvPr>
          <p:cNvSpPr>
            <a:spLocks noGrp="1"/>
          </p:cNvSpPr>
          <p:nvPr>
            <p:ph idx="1"/>
          </p:nvPr>
        </p:nvSpPr>
        <p:spPr>
          <a:xfrm>
            <a:off x="838200" y="1825624"/>
            <a:ext cx="10515600" cy="4846545"/>
          </a:xfrm>
        </p:spPr>
        <p:txBody>
          <a:bodyPr>
            <a:normAutofit/>
          </a:bodyPr>
          <a:lstStyle/>
          <a:p>
            <a:r>
              <a:rPr lang="en-GB" sz="2200" dirty="0"/>
              <a:t>Decentralisation was chosen in the negotiations in Naivasha between the Sudan People’s Liberation Movement (SPLM) and the Sudan Government then against the federal arrangements that the Sudan had displayed.  It was the SPLM </a:t>
            </a:r>
            <a:r>
              <a:rPr lang="en-GB" sz="2200" i="1" dirty="0"/>
              <a:t>modus operandi</a:t>
            </a:r>
            <a:r>
              <a:rPr lang="en-GB" sz="2200" dirty="0"/>
              <a:t> to deny Khartoum the credit of being a federal state – as many critics saw the Sudan Government was highly centralised and concentrated power in the centre. According to SPLM leaders, decentralisation devolves and shares political, economic power, and provides administrative autonomy better than quasi federal arrangements then.</a:t>
            </a:r>
          </a:p>
          <a:p>
            <a:endParaRPr lang="en-GB" sz="2200" dirty="0"/>
          </a:p>
          <a:p>
            <a:endParaRPr lang="en-US" sz="2200" dirty="0"/>
          </a:p>
          <a:p>
            <a:pPr marL="0" indent="0">
              <a:buNone/>
            </a:pPr>
            <a:r>
              <a:rPr lang="en-GB" sz="1200" dirty="0"/>
              <a:t>     See, Rohan </a:t>
            </a:r>
            <a:r>
              <a:rPr lang="en-GB" sz="1200" dirty="0" err="1"/>
              <a:t>Endrisianha</a:t>
            </a:r>
            <a:r>
              <a:rPr lang="en-GB" sz="1200" dirty="0"/>
              <a:t>, Lee Seymour and Ann Griffith, </a:t>
            </a:r>
            <a:r>
              <a:rPr lang="en-GB" sz="1200" i="1" dirty="0"/>
              <a:t>A Handbook of Federal Countries</a:t>
            </a:r>
            <a:r>
              <a:rPr lang="en-GB" sz="1200" dirty="0"/>
              <a:t>, pp.432-442</a:t>
            </a:r>
            <a:endParaRPr lang="en-US" sz="1200" dirty="0"/>
          </a:p>
          <a:p>
            <a:endParaRPr lang="en-US" dirty="0"/>
          </a:p>
        </p:txBody>
      </p:sp>
    </p:spTree>
    <p:extLst>
      <p:ext uri="{BB962C8B-B14F-4D97-AF65-F5344CB8AC3E}">
        <p14:creationId xmlns:p14="http://schemas.microsoft.com/office/powerpoint/2010/main" val="1600824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44D3B-C274-964E-9E05-00B33412B27A}"/>
              </a:ext>
            </a:extLst>
          </p:cNvPr>
          <p:cNvSpPr>
            <a:spLocks noGrp="1"/>
          </p:cNvSpPr>
          <p:nvPr>
            <p:ph type="title"/>
          </p:nvPr>
        </p:nvSpPr>
        <p:spPr/>
        <p:txBody>
          <a:bodyPr>
            <a:normAutofit/>
          </a:bodyPr>
          <a:lstStyle/>
          <a:p>
            <a:r>
              <a:rPr lang="en-US" sz="2200" b="1" dirty="0"/>
              <a:t>Intro Continue….</a:t>
            </a:r>
            <a:endParaRPr lang="en-US" sz="2200" dirty="0"/>
          </a:p>
        </p:txBody>
      </p:sp>
      <p:sp>
        <p:nvSpPr>
          <p:cNvPr id="3" name="Content Placeholder 2">
            <a:extLst>
              <a:ext uri="{FF2B5EF4-FFF2-40B4-BE49-F238E27FC236}">
                <a16:creationId xmlns:a16="http://schemas.microsoft.com/office/drawing/2014/main" id="{A4F9ED51-44C5-3245-8C79-97B1CDC40B4E}"/>
              </a:ext>
            </a:extLst>
          </p:cNvPr>
          <p:cNvSpPr>
            <a:spLocks noGrp="1"/>
          </p:cNvSpPr>
          <p:nvPr>
            <p:ph idx="1"/>
          </p:nvPr>
        </p:nvSpPr>
        <p:spPr>
          <a:xfrm>
            <a:off x="838200" y="1330078"/>
            <a:ext cx="10515600" cy="4575175"/>
          </a:xfrm>
        </p:spPr>
        <p:txBody>
          <a:bodyPr>
            <a:normAutofit/>
          </a:bodyPr>
          <a:lstStyle/>
          <a:p>
            <a:r>
              <a:rPr lang="en-GB" sz="2200" dirty="0"/>
              <a:t>Since independence on 9 July 2011, South Sudan depended much on oil revenues (which accounted for 98 per cent of the annual budgets) the before the National Revenue Authority Act, 2016 came to contribute a modest proportion to the annual budget. The NRA was established to collect and administer taxes, import and export tariffs, excise duty, fees and user charges. Whereas, the oil revenue administration remained with the Ministry of Petroleum and Nile Petroleum Corporation for upstream operations, and the Ministry of Finance and Economic Planning for control of oil revenues. </a:t>
            </a:r>
          </a:p>
          <a:p>
            <a:endParaRPr lang="en-GB" sz="2200" dirty="0"/>
          </a:p>
          <a:p>
            <a:r>
              <a:rPr lang="en-GB" sz="2200" dirty="0"/>
              <a:t>Decentralisation in South Sudan also demonstrates a striking dualism in its public finance system. There are taxes that are purely belonging to the National Government as seen in Schedule A in the TCSS; while some taxes are devolved and assigned to the states (Schedule B) and Local Government Councils are granted their own sources of finance, as detailed in Sections 70-78 of the Local Government Act, 2009. Furthermore, Schedule C, assigns concurrent or interjurisdictional powers to both national and States. </a:t>
            </a:r>
            <a:endParaRPr lang="en-US" sz="2200" dirty="0"/>
          </a:p>
          <a:p>
            <a:endParaRPr lang="en-US" sz="2200" dirty="0"/>
          </a:p>
          <a:p>
            <a:endParaRPr lang="en-US" sz="2200" dirty="0"/>
          </a:p>
        </p:txBody>
      </p:sp>
    </p:spTree>
    <p:extLst>
      <p:ext uri="{BB962C8B-B14F-4D97-AF65-F5344CB8AC3E}">
        <p14:creationId xmlns:p14="http://schemas.microsoft.com/office/powerpoint/2010/main" val="1500846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75F1702-2C90-AC44-AD71-BD424B503484}"/>
              </a:ext>
            </a:extLst>
          </p:cNvPr>
          <p:cNvPicPr>
            <a:picLocks noChangeAspect="1"/>
          </p:cNvPicPr>
          <p:nvPr/>
        </p:nvPicPr>
        <p:blipFill>
          <a:blip r:embed="rId2"/>
          <a:stretch>
            <a:fillRect/>
          </a:stretch>
        </p:blipFill>
        <p:spPr>
          <a:xfrm>
            <a:off x="2676501" y="584121"/>
            <a:ext cx="5989651" cy="6144093"/>
          </a:xfrm>
          <a:prstGeom prst="rect">
            <a:avLst/>
          </a:prstGeom>
        </p:spPr>
      </p:pic>
      <p:sp>
        <p:nvSpPr>
          <p:cNvPr id="2" name="Title 1">
            <a:extLst>
              <a:ext uri="{FF2B5EF4-FFF2-40B4-BE49-F238E27FC236}">
                <a16:creationId xmlns:a16="http://schemas.microsoft.com/office/drawing/2014/main" id="{B3AD4786-631B-FE4B-809B-9F782941B5B4}"/>
              </a:ext>
            </a:extLst>
          </p:cNvPr>
          <p:cNvSpPr>
            <a:spLocks noGrp="1"/>
          </p:cNvSpPr>
          <p:nvPr>
            <p:ph type="title"/>
          </p:nvPr>
        </p:nvSpPr>
        <p:spPr/>
        <p:txBody>
          <a:bodyPr/>
          <a:lstStyle/>
          <a:p>
            <a:r>
              <a:rPr lang="en-US" sz="2200" b="1" dirty="0"/>
              <a:t>2. Intergovernmental Fiscal Relations</a:t>
            </a:r>
            <a:br>
              <a:rPr lang="en-US" b="1" dirty="0"/>
            </a:br>
            <a:endParaRPr lang="en-US" b="1" dirty="0"/>
          </a:p>
        </p:txBody>
      </p:sp>
    </p:spTree>
    <p:extLst>
      <p:ext uri="{BB962C8B-B14F-4D97-AF65-F5344CB8AC3E}">
        <p14:creationId xmlns:p14="http://schemas.microsoft.com/office/powerpoint/2010/main" val="2209600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5A0BD-7002-0843-A3D9-A6B1E239B0DF}"/>
              </a:ext>
            </a:extLst>
          </p:cNvPr>
          <p:cNvSpPr>
            <a:spLocks noGrp="1"/>
          </p:cNvSpPr>
          <p:nvPr>
            <p:ph type="title"/>
          </p:nvPr>
        </p:nvSpPr>
        <p:spPr>
          <a:xfrm>
            <a:off x="838200" y="223314"/>
            <a:ext cx="10515600" cy="649564"/>
          </a:xfrm>
        </p:spPr>
        <p:txBody>
          <a:bodyPr/>
          <a:lstStyle/>
          <a:p>
            <a:r>
              <a:rPr lang="en-US" sz="2200" b="1" dirty="0"/>
              <a:t>Intergovernmental continue…..</a:t>
            </a:r>
            <a:endParaRPr lang="en-US" sz="2200" dirty="0"/>
          </a:p>
        </p:txBody>
      </p:sp>
      <p:sp>
        <p:nvSpPr>
          <p:cNvPr id="3" name="Content Placeholder 2">
            <a:extLst>
              <a:ext uri="{FF2B5EF4-FFF2-40B4-BE49-F238E27FC236}">
                <a16:creationId xmlns:a16="http://schemas.microsoft.com/office/drawing/2014/main" id="{6896056C-9368-EE45-A9FC-EAE1E5832E1C}"/>
              </a:ext>
            </a:extLst>
          </p:cNvPr>
          <p:cNvSpPr>
            <a:spLocks noGrp="1"/>
          </p:cNvSpPr>
          <p:nvPr>
            <p:ph idx="1"/>
          </p:nvPr>
        </p:nvSpPr>
        <p:spPr>
          <a:xfrm>
            <a:off x="548641" y="784386"/>
            <a:ext cx="11114384" cy="6073613"/>
          </a:xfrm>
        </p:spPr>
        <p:txBody>
          <a:bodyPr>
            <a:normAutofit fontScale="40000" lnSpcReduction="20000"/>
          </a:bodyPr>
          <a:lstStyle/>
          <a:p>
            <a:pPr marL="0" indent="0">
              <a:buNone/>
            </a:pPr>
            <a:r>
              <a:rPr lang="en-GB" sz="4600" b="1" i="1" dirty="0"/>
              <a:t>    Objectives of Grants-in-aid System</a:t>
            </a:r>
            <a:endParaRPr lang="en-US" sz="4600" dirty="0"/>
          </a:p>
          <a:p>
            <a:r>
              <a:rPr lang="en-GB" sz="4600" dirty="0"/>
              <a:t>Grants-in-aid system may have grown out of pure attempts to reach out at the needy individuals in the land. But later on, the federal government outweigh its own philanthropy and it became a coercive instrument of federal policy. The following illustrations may be helpful guideposts: </a:t>
            </a:r>
            <a:endParaRPr lang="en-US" sz="4600" dirty="0"/>
          </a:p>
          <a:p>
            <a:pPr lvl="0"/>
            <a:r>
              <a:rPr lang="en-GB" sz="4600" b="1" dirty="0"/>
              <a:t>Financing the fiscal gap</a:t>
            </a:r>
            <a:r>
              <a:rPr lang="en-GB" sz="4600" dirty="0"/>
              <a:t>: as the national government traditional seized big tax bases that generate more revenue than the states, the fiscal gap had to be financed through additional funds from the national government;</a:t>
            </a:r>
            <a:endParaRPr lang="en-US" sz="4600" dirty="0"/>
          </a:p>
          <a:p>
            <a:pPr lvl="0"/>
            <a:r>
              <a:rPr lang="en-GB" sz="4600" b="1" dirty="0"/>
              <a:t>Provision of equitable development, regional convergence and maintaining national cohesion:</a:t>
            </a:r>
            <a:r>
              <a:rPr lang="en-GB" sz="4600" dirty="0"/>
              <a:t> this objective meant that grants-in-aid was a glue to social cohesion and nationhood among the first generation of federal states (USA, Switzerland, Canada, Australia) as it is today; </a:t>
            </a:r>
            <a:endParaRPr lang="en-US" sz="4600" dirty="0"/>
          </a:p>
          <a:p>
            <a:pPr lvl="0"/>
            <a:r>
              <a:rPr lang="en-GB" sz="4600" b="1" dirty="0"/>
              <a:t>Enforcing the Union Pact</a:t>
            </a:r>
            <a:r>
              <a:rPr lang="en-GB" sz="4600" dirty="0"/>
              <a:t> (Sticks and Carrots): Grants-in-aid system was also an instrument of controlling states and local governments against any whims of leaving the union;</a:t>
            </a:r>
            <a:endParaRPr lang="en-US" sz="4600" dirty="0"/>
          </a:p>
          <a:p>
            <a:pPr lvl="0"/>
            <a:r>
              <a:rPr lang="en-GB" sz="4600" b="1" dirty="0"/>
              <a:t>Correcting and harmonizing federal with state laws</a:t>
            </a:r>
            <a:r>
              <a:rPr lang="en-GB" sz="4600" dirty="0"/>
              <a:t>: The American Civil War (April 12, 1861 – April 9, 1865) had ended slavery through the Thirteenth Amendment to the U.S. Constitution that abolished slavery[on 18 December 1865]. But it didn’t end “equal but separate” racial divide in the mainstream American social fabric. Federal grants-in-aid, especially in the 1960s, was the instrument used to enabled blacks and minorities to enter and learned in the predominantly “white only schools and colleges,” and better homes for racial minorities.</a:t>
            </a:r>
            <a:endParaRPr lang="en-US" sz="4600" dirty="0"/>
          </a:p>
          <a:p>
            <a:pPr lvl="0"/>
            <a:r>
              <a:rPr lang="en-GB" sz="4600" dirty="0"/>
              <a:t> Seeing from the posterior, this was actually the </a:t>
            </a:r>
            <a:r>
              <a:rPr lang="en-GB" sz="4600" b="1" dirty="0"/>
              <a:t>“Growth of Federal Power”</a:t>
            </a:r>
            <a:r>
              <a:rPr lang="en-GB" sz="4600" dirty="0"/>
              <a:t> from the original “union of equal and sovereign states” into an increasingly giant Leviathan infringing upon the states’ rights. As by 1960s, grants-in-aid became a peaceful instrument for solving the “Civil Rights Unrests” when African Americans fought to tear down the barriers of “equal but separate” civic rights. Grants-in-aid was partly the stick necessary to create law and order. Indeed, federal grants became coercive instruments to enforce racial equality between blacks and whites, Hispanics and White Americans, native Indians to ensure and guarantee educational opportunities for the minorities, etc., which were otherwise resisted by the mainstream American social fabric.</a:t>
            </a:r>
            <a:endParaRPr lang="en-US" sz="4600" dirty="0"/>
          </a:p>
        </p:txBody>
      </p:sp>
    </p:spTree>
    <p:extLst>
      <p:ext uri="{BB962C8B-B14F-4D97-AF65-F5344CB8AC3E}">
        <p14:creationId xmlns:p14="http://schemas.microsoft.com/office/powerpoint/2010/main" val="1151619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37742-ADC9-CD40-A3C8-905E83462FAA}"/>
              </a:ext>
            </a:extLst>
          </p:cNvPr>
          <p:cNvSpPr>
            <a:spLocks noGrp="1"/>
          </p:cNvSpPr>
          <p:nvPr>
            <p:ph type="title"/>
          </p:nvPr>
        </p:nvSpPr>
        <p:spPr>
          <a:xfrm>
            <a:off x="838200" y="860672"/>
            <a:ext cx="10515600" cy="873740"/>
          </a:xfrm>
        </p:spPr>
        <p:txBody>
          <a:bodyPr>
            <a:normAutofit/>
          </a:bodyPr>
          <a:lstStyle/>
          <a:p>
            <a:r>
              <a:rPr lang="en-US" sz="2400" b="1" dirty="0"/>
              <a:t>3. Decentralizing Taxation</a:t>
            </a:r>
            <a:br>
              <a:rPr lang="en-US" sz="2200" dirty="0"/>
            </a:br>
            <a:endParaRPr lang="en-US" sz="2200" dirty="0"/>
          </a:p>
        </p:txBody>
      </p:sp>
      <p:sp>
        <p:nvSpPr>
          <p:cNvPr id="3" name="Content Placeholder 2">
            <a:extLst>
              <a:ext uri="{FF2B5EF4-FFF2-40B4-BE49-F238E27FC236}">
                <a16:creationId xmlns:a16="http://schemas.microsoft.com/office/drawing/2014/main" id="{65540503-8474-2940-A542-D9CD643FFF31}"/>
              </a:ext>
            </a:extLst>
          </p:cNvPr>
          <p:cNvSpPr>
            <a:spLocks noGrp="1"/>
          </p:cNvSpPr>
          <p:nvPr>
            <p:ph idx="1"/>
          </p:nvPr>
        </p:nvSpPr>
        <p:spPr/>
        <p:txBody>
          <a:bodyPr>
            <a:normAutofit/>
          </a:bodyPr>
          <a:lstStyle/>
          <a:p>
            <a:pPr marL="0" indent="0">
              <a:buNone/>
            </a:pPr>
            <a:r>
              <a:rPr lang="en-GB" sz="2200" dirty="0"/>
              <a:t>South Sudan has decentralised taxation powers to states and local governments (as seen in Schedules B) and in Local Government Act, 2009. The objective of assigning certain taxes to the lower level governments was to make them responsible for collecting their own revenues without having to overtly rely on transfers from Juba. </a:t>
            </a:r>
            <a:endParaRPr lang="en-US" sz="2200" dirty="0"/>
          </a:p>
          <a:p>
            <a:endParaRPr lang="en-US" dirty="0"/>
          </a:p>
        </p:txBody>
      </p:sp>
    </p:spTree>
    <p:extLst>
      <p:ext uri="{BB962C8B-B14F-4D97-AF65-F5344CB8AC3E}">
        <p14:creationId xmlns:p14="http://schemas.microsoft.com/office/powerpoint/2010/main" val="3109639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C14F7-DB8F-C144-9B9C-0AFBD31CF5CE}"/>
              </a:ext>
            </a:extLst>
          </p:cNvPr>
          <p:cNvSpPr>
            <a:spLocks noGrp="1"/>
          </p:cNvSpPr>
          <p:nvPr>
            <p:ph type="title"/>
          </p:nvPr>
        </p:nvSpPr>
        <p:spPr>
          <a:xfrm>
            <a:off x="838200" y="1040375"/>
            <a:ext cx="10515600" cy="466684"/>
          </a:xfrm>
        </p:spPr>
        <p:txBody>
          <a:bodyPr>
            <a:normAutofit fontScale="90000"/>
          </a:bodyPr>
          <a:lstStyle/>
          <a:p>
            <a:r>
              <a:rPr lang="en-US" sz="2400" b="1" dirty="0"/>
              <a:t>4. Decentralizing Spending</a:t>
            </a:r>
            <a:br>
              <a:rPr lang="en-US" b="1" dirty="0"/>
            </a:br>
            <a:endParaRPr lang="en-US" b="1" dirty="0"/>
          </a:p>
        </p:txBody>
      </p:sp>
      <p:sp>
        <p:nvSpPr>
          <p:cNvPr id="3" name="Content Placeholder 2">
            <a:extLst>
              <a:ext uri="{FF2B5EF4-FFF2-40B4-BE49-F238E27FC236}">
                <a16:creationId xmlns:a16="http://schemas.microsoft.com/office/drawing/2014/main" id="{E6F1FED7-495E-1F44-B0CE-098065DFAA2F}"/>
              </a:ext>
            </a:extLst>
          </p:cNvPr>
          <p:cNvSpPr>
            <a:spLocks noGrp="1"/>
          </p:cNvSpPr>
          <p:nvPr>
            <p:ph idx="1"/>
          </p:nvPr>
        </p:nvSpPr>
        <p:spPr>
          <a:xfrm>
            <a:off x="838200" y="1507059"/>
            <a:ext cx="10515600" cy="4433343"/>
          </a:xfrm>
        </p:spPr>
        <p:txBody>
          <a:bodyPr>
            <a:normAutofit fontScale="62500" lnSpcReduction="20000"/>
          </a:bodyPr>
          <a:lstStyle/>
          <a:p>
            <a:pPr>
              <a:lnSpc>
                <a:spcPct val="120000"/>
              </a:lnSpc>
            </a:pPr>
            <a:r>
              <a:rPr lang="en-GB" dirty="0"/>
              <a:t>South Sudan has also decentralised spending powers by assigning such powers and responsibilities to the three tiers of government (as summarised in Schedule A, B, C, and D respectively) and the local government councils are guaranteed both national grants (County Grants) and the Local Government Finance, as stipulated in Sections 73 - 79 of the Local Government Act, 2009. The main objectives of decentralising expenditure responsibilities are: (1) it allows subnational governments to administer their own expenditures; (2) develop efficiency and equity in the delivery of goods and services; (3) empower the subnational governments to make discretion and best choices of projects suitable for them. By assigning responsibilities for spending “money must follow those responsibilities” to be realised.</a:t>
            </a:r>
          </a:p>
          <a:p>
            <a:pPr>
              <a:lnSpc>
                <a:spcPct val="120000"/>
              </a:lnSpc>
            </a:pPr>
            <a:endParaRPr lang="en-US" dirty="0"/>
          </a:p>
          <a:p>
            <a:pPr>
              <a:lnSpc>
                <a:spcPct val="120000"/>
              </a:lnSpc>
            </a:pPr>
            <a:r>
              <a:rPr lang="en-GB" dirty="0"/>
              <a:t>The author was a member of the committee responsible for drafting and designing </a:t>
            </a:r>
            <a:r>
              <a:rPr lang="en-GB" i="1" dirty="0"/>
              <a:t>“Local Government Finance”</a:t>
            </a:r>
            <a:r>
              <a:rPr lang="en-GB" dirty="0"/>
              <a:t> for South Sudan between 2003 and 2004 in Nairobi and Rumbek respectively.</a:t>
            </a:r>
          </a:p>
          <a:p>
            <a:endParaRPr lang="en-US" dirty="0"/>
          </a:p>
          <a:p>
            <a:pPr marL="0" indent="0">
              <a:buNone/>
            </a:pPr>
            <a:r>
              <a:rPr lang="en-GB" sz="1500" dirty="0"/>
              <a:t>       Watts, Ronald L., and </a:t>
            </a:r>
            <a:r>
              <a:rPr lang="en-GB" sz="1500" dirty="0" err="1"/>
              <a:t>Rupak</a:t>
            </a:r>
            <a:r>
              <a:rPr lang="en-GB" sz="1500" dirty="0"/>
              <a:t> </a:t>
            </a:r>
            <a:r>
              <a:rPr lang="en-GB" sz="1500" dirty="0" err="1"/>
              <a:t>Chattopaddhyay</a:t>
            </a:r>
            <a:r>
              <a:rPr lang="en-GB" sz="1500" dirty="0"/>
              <a:t>. 2008.</a:t>
            </a:r>
            <a:r>
              <a:rPr lang="en-GB" sz="1500" i="1" dirty="0"/>
              <a:t> Emerging Issues in Fiscal Federalism.</a:t>
            </a:r>
            <a:r>
              <a:rPr lang="en-GB" sz="1500" dirty="0"/>
              <a:t> New Delhi, Viva Books, pp.4-6.</a:t>
            </a:r>
            <a:endParaRPr lang="en-US" sz="1500" dirty="0"/>
          </a:p>
          <a:p>
            <a:endParaRPr lang="en-US" dirty="0"/>
          </a:p>
        </p:txBody>
      </p:sp>
    </p:spTree>
    <p:extLst>
      <p:ext uri="{BB962C8B-B14F-4D97-AF65-F5344CB8AC3E}">
        <p14:creationId xmlns:p14="http://schemas.microsoft.com/office/powerpoint/2010/main" val="3446264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2776</Words>
  <Application>Microsoft Macintosh PowerPoint</Application>
  <PresentationFormat>Widescreen</PresentationFormat>
  <Paragraphs>146</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    </vt:lpstr>
      <vt:lpstr>Presentation Outline</vt:lpstr>
      <vt:lpstr>PowerPoint Presentation</vt:lpstr>
      <vt:lpstr>Intro Continue….</vt:lpstr>
      <vt:lpstr>Intro Continue….</vt:lpstr>
      <vt:lpstr>2. Intergovernmental Fiscal Relations </vt:lpstr>
      <vt:lpstr>Intergovernmental continue…..</vt:lpstr>
      <vt:lpstr>3. Decentralizing Taxation </vt:lpstr>
      <vt:lpstr>4. Decentralizing Spending </vt:lpstr>
      <vt:lpstr>5. Bureaucratic atrophy and Inertia </vt:lpstr>
      <vt:lpstr>6. Types of Grants </vt:lpstr>
      <vt:lpstr>7. Vertical Equalization </vt:lpstr>
      <vt:lpstr>Vertical Equalization Continue… </vt:lpstr>
      <vt:lpstr>Vertical Equalization Continue…</vt:lpstr>
      <vt:lpstr>Vertical Equalization Continue…</vt:lpstr>
      <vt:lpstr>8. Horizontal Equalization</vt:lpstr>
      <vt:lpstr>Horizontal Equalization Continue…</vt:lpstr>
      <vt:lpstr>9. Transfers to Oil Producing States and Communities</vt:lpstr>
      <vt:lpstr>Example of impact of Block Grants</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dan Kanye</dc:creator>
  <cp:lastModifiedBy>dan Kanye</cp:lastModifiedBy>
  <cp:revision>9</cp:revision>
  <dcterms:created xsi:type="dcterms:W3CDTF">2023-09-06T12:06:24Z</dcterms:created>
  <dcterms:modified xsi:type="dcterms:W3CDTF">2023-09-06T13:25:06Z</dcterms:modified>
</cp:coreProperties>
</file>