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drawings/drawing4.xml" ContentType="application/vnd.openxmlformats-officedocument.drawingml.chartshapes+xml"/>
  <Override PartName="/ppt/charts/chart7.xml" ContentType="application/vnd.openxmlformats-officedocument.drawingml.chart+xml"/>
  <Override PartName="/ppt/drawings/drawing5.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94" r:id="rId1"/>
  </p:sldMasterIdLst>
  <p:notesMasterIdLst>
    <p:notesMasterId r:id="rId26"/>
  </p:notesMasterIdLst>
  <p:handoutMasterIdLst>
    <p:handoutMasterId r:id="rId27"/>
  </p:handoutMasterIdLst>
  <p:sldIdLst>
    <p:sldId id="256" r:id="rId2"/>
    <p:sldId id="257" r:id="rId3"/>
    <p:sldId id="258" r:id="rId4"/>
    <p:sldId id="259" r:id="rId5"/>
    <p:sldId id="273" r:id="rId6"/>
    <p:sldId id="272" r:id="rId7"/>
    <p:sldId id="261" r:id="rId8"/>
    <p:sldId id="275" r:id="rId9"/>
    <p:sldId id="289" r:id="rId10"/>
    <p:sldId id="288" r:id="rId11"/>
    <p:sldId id="276" r:id="rId12"/>
    <p:sldId id="274" r:id="rId13"/>
    <p:sldId id="277" r:id="rId14"/>
    <p:sldId id="278" r:id="rId15"/>
    <p:sldId id="279" r:id="rId16"/>
    <p:sldId id="280" r:id="rId17"/>
    <p:sldId id="283" r:id="rId18"/>
    <p:sldId id="286" r:id="rId19"/>
    <p:sldId id="282" r:id="rId20"/>
    <p:sldId id="281" r:id="rId21"/>
    <p:sldId id="284" r:id="rId22"/>
    <p:sldId id="285" r:id="rId23"/>
    <p:sldId id="287" r:id="rId24"/>
    <p:sldId id="268" r:id="rId25"/>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6" d="100"/>
          <a:sy n="76" d="100"/>
        </p:scale>
        <p:origin x="141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369172762034191E-2"/>
          <c:y val="0.13930555555555554"/>
          <c:w val="0.85711907838931323"/>
          <c:h val="0.65794291338582678"/>
        </c:manualLayout>
      </c:layout>
      <c:lineChart>
        <c:grouping val="standard"/>
        <c:varyColors val="0"/>
        <c:ser>
          <c:idx val="1"/>
          <c:order val="1"/>
          <c:tx>
            <c:strRef>
              <c:f>NFA!$A$79</c:f>
              <c:strCache>
                <c:ptCount val="1"/>
                <c:pt idx="0">
                  <c:v>ER (Official)</c:v>
                </c:pt>
              </c:strCache>
            </c:strRef>
          </c:tx>
          <c:spPr>
            <a:ln w="28575" cap="rnd">
              <a:solidFill>
                <a:schemeClr val="accent2"/>
              </a:solidFill>
              <a:round/>
            </a:ln>
            <a:effectLst/>
          </c:spPr>
          <c:marker>
            <c:symbol val="none"/>
          </c:marker>
          <c:cat>
            <c:numRef>
              <c:f>NFA!$V$1:$FE$1</c:f>
              <c:numCache>
                <c:formatCode>[$-409]mmm\-yy;@</c:formatCode>
                <c:ptCount val="140"/>
                <c:pt idx="0">
                  <c:v>40939</c:v>
                </c:pt>
                <c:pt idx="1">
                  <c:v>40968</c:v>
                </c:pt>
                <c:pt idx="2">
                  <c:v>40969</c:v>
                </c:pt>
                <c:pt idx="3">
                  <c:v>41001</c:v>
                </c:pt>
                <c:pt idx="4">
                  <c:v>41032</c:v>
                </c:pt>
                <c:pt idx="5">
                  <c:v>41064</c:v>
                </c:pt>
                <c:pt idx="6">
                  <c:v>41095</c:v>
                </c:pt>
                <c:pt idx="7">
                  <c:v>41127</c:v>
                </c:pt>
                <c:pt idx="8">
                  <c:v>41159</c:v>
                </c:pt>
                <c:pt idx="9">
                  <c:v>41189</c:v>
                </c:pt>
                <c:pt idx="10">
                  <c:v>41221</c:v>
                </c:pt>
                <c:pt idx="11">
                  <c:v>41252</c:v>
                </c:pt>
                <c:pt idx="12">
                  <c:v>41305</c:v>
                </c:pt>
                <c:pt idx="13">
                  <c:v>41306</c:v>
                </c:pt>
                <c:pt idx="14">
                  <c:v>41335</c:v>
                </c:pt>
                <c:pt idx="15">
                  <c:v>41394</c:v>
                </c:pt>
                <c:pt idx="16">
                  <c:v>41395</c:v>
                </c:pt>
                <c:pt idx="17">
                  <c:v>41427</c:v>
                </c:pt>
                <c:pt idx="18">
                  <c:v>41486</c:v>
                </c:pt>
                <c:pt idx="19">
                  <c:v>41487</c:v>
                </c:pt>
                <c:pt idx="20">
                  <c:v>41519</c:v>
                </c:pt>
                <c:pt idx="21">
                  <c:v>41550</c:v>
                </c:pt>
                <c:pt idx="22">
                  <c:v>41582</c:v>
                </c:pt>
                <c:pt idx="23">
                  <c:v>41613</c:v>
                </c:pt>
                <c:pt idx="24">
                  <c:v>41653</c:v>
                </c:pt>
                <c:pt idx="25">
                  <c:v>41684</c:v>
                </c:pt>
                <c:pt idx="26">
                  <c:v>41712</c:v>
                </c:pt>
                <c:pt idx="27">
                  <c:v>41743</c:v>
                </c:pt>
                <c:pt idx="28">
                  <c:v>41773</c:v>
                </c:pt>
                <c:pt idx="29">
                  <c:v>41804</c:v>
                </c:pt>
                <c:pt idx="30">
                  <c:v>41834</c:v>
                </c:pt>
                <c:pt idx="31">
                  <c:v>41865</c:v>
                </c:pt>
                <c:pt idx="32">
                  <c:v>41896</c:v>
                </c:pt>
                <c:pt idx="33">
                  <c:v>41926</c:v>
                </c:pt>
                <c:pt idx="34">
                  <c:v>41957</c:v>
                </c:pt>
                <c:pt idx="35">
                  <c:v>41987</c:v>
                </c:pt>
                <c:pt idx="36">
                  <c:v>42018</c:v>
                </c:pt>
                <c:pt idx="37">
                  <c:v>42049</c:v>
                </c:pt>
                <c:pt idx="38">
                  <c:v>42077</c:v>
                </c:pt>
                <c:pt idx="39">
                  <c:v>42108</c:v>
                </c:pt>
                <c:pt idx="40">
                  <c:v>42138</c:v>
                </c:pt>
                <c:pt idx="41">
                  <c:v>42169</c:v>
                </c:pt>
                <c:pt idx="42">
                  <c:v>42199</c:v>
                </c:pt>
                <c:pt idx="43">
                  <c:v>42230</c:v>
                </c:pt>
                <c:pt idx="44">
                  <c:v>42261</c:v>
                </c:pt>
                <c:pt idx="45">
                  <c:v>42291</c:v>
                </c:pt>
                <c:pt idx="46">
                  <c:v>42322</c:v>
                </c:pt>
                <c:pt idx="47">
                  <c:v>42352</c:v>
                </c:pt>
                <c:pt idx="48">
                  <c:v>42383</c:v>
                </c:pt>
                <c:pt idx="49">
                  <c:v>42414</c:v>
                </c:pt>
                <c:pt idx="50">
                  <c:v>42443</c:v>
                </c:pt>
                <c:pt idx="51">
                  <c:v>42474</c:v>
                </c:pt>
                <c:pt idx="52">
                  <c:v>42504</c:v>
                </c:pt>
                <c:pt idx="53">
                  <c:v>42535</c:v>
                </c:pt>
                <c:pt idx="54">
                  <c:v>42565</c:v>
                </c:pt>
                <c:pt idx="55">
                  <c:v>42596</c:v>
                </c:pt>
                <c:pt idx="56">
                  <c:v>42627</c:v>
                </c:pt>
                <c:pt idx="57">
                  <c:v>42657</c:v>
                </c:pt>
                <c:pt idx="58">
                  <c:v>42688</c:v>
                </c:pt>
                <c:pt idx="59">
                  <c:v>42718</c:v>
                </c:pt>
                <c:pt idx="60">
                  <c:v>42749</c:v>
                </c:pt>
                <c:pt idx="61">
                  <c:v>42780</c:v>
                </c:pt>
                <c:pt idx="62">
                  <c:v>42808</c:v>
                </c:pt>
                <c:pt idx="63">
                  <c:v>42839</c:v>
                </c:pt>
                <c:pt idx="64">
                  <c:v>42869</c:v>
                </c:pt>
                <c:pt idx="65">
                  <c:v>42900</c:v>
                </c:pt>
                <c:pt idx="66">
                  <c:v>42930</c:v>
                </c:pt>
                <c:pt idx="67">
                  <c:v>42961</c:v>
                </c:pt>
                <c:pt idx="68">
                  <c:v>42992</c:v>
                </c:pt>
                <c:pt idx="69">
                  <c:v>43022</c:v>
                </c:pt>
                <c:pt idx="70">
                  <c:v>43053</c:v>
                </c:pt>
                <c:pt idx="71">
                  <c:v>43083</c:v>
                </c:pt>
                <c:pt idx="72">
                  <c:v>43114</c:v>
                </c:pt>
                <c:pt idx="73">
                  <c:v>43145</c:v>
                </c:pt>
                <c:pt idx="74">
                  <c:v>43173</c:v>
                </c:pt>
                <c:pt idx="75">
                  <c:v>43204</c:v>
                </c:pt>
                <c:pt idx="76">
                  <c:v>43234</c:v>
                </c:pt>
                <c:pt idx="77">
                  <c:v>43265</c:v>
                </c:pt>
                <c:pt idx="78">
                  <c:v>43295</c:v>
                </c:pt>
                <c:pt idx="79">
                  <c:v>43326</c:v>
                </c:pt>
                <c:pt idx="80">
                  <c:v>43357</c:v>
                </c:pt>
                <c:pt idx="81">
                  <c:v>43387</c:v>
                </c:pt>
                <c:pt idx="82">
                  <c:v>43418</c:v>
                </c:pt>
                <c:pt idx="83">
                  <c:v>43448</c:v>
                </c:pt>
                <c:pt idx="84">
                  <c:v>43479</c:v>
                </c:pt>
                <c:pt idx="85">
                  <c:v>43510</c:v>
                </c:pt>
                <c:pt idx="86">
                  <c:v>43538</c:v>
                </c:pt>
                <c:pt idx="87">
                  <c:v>43569</c:v>
                </c:pt>
                <c:pt idx="88">
                  <c:v>43599</c:v>
                </c:pt>
                <c:pt idx="89">
                  <c:v>43630</c:v>
                </c:pt>
                <c:pt idx="90">
                  <c:v>43660</c:v>
                </c:pt>
                <c:pt idx="91">
                  <c:v>43691</c:v>
                </c:pt>
                <c:pt idx="92">
                  <c:v>43722</c:v>
                </c:pt>
                <c:pt idx="93">
                  <c:v>43752</c:v>
                </c:pt>
                <c:pt idx="94">
                  <c:v>43783</c:v>
                </c:pt>
                <c:pt idx="95">
                  <c:v>43813</c:v>
                </c:pt>
                <c:pt idx="96">
                  <c:v>43844</c:v>
                </c:pt>
                <c:pt idx="97">
                  <c:v>43875</c:v>
                </c:pt>
                <c:pt idx="98">
                  <c:v>43904</c:v>
                </c:pt>
                <c:pt idx="99">
                  <c:v>43935</c:v>
                </c:pt>
                <c:pt idx="100">
                  <c:v>43965</c:v>
                </c:pt>
                <c:pt idx="101">
                  <c:v>43996</c:v>
                </c:pt>
                <c:pt idx="102">
                  <c:v>44026</c:v>
                </c:pt>
                <c:pt idx="103">
                  <c:v>44057</c:v>
                </c:pt>
                <c:pt idx="104">
                  <c:v>44088</c:v>
                </c:pt>
                <c:pt idx="105">
                  <c:v>44118</c:v>
                </c:pt>
                <c:pt idx="106">
                  <c:v>44149</c:v>
                </c:pt>
                <c:pt idx="107">
                  <c:v>44179</c:v>
                </c:pt>
                <c:pt idx="108">
                  <c:v>44210</c:v>
                </c:pt>
                <c:pt idx="109">
                  <c:v>44241</c:v>
                </c:pt>
                <c:pt idx="110">
                  <c:v>44269</c:v>
                </c:pt>
                <c:pt idx="111">
                  <c:v>44300</c:v>
                </c:pt>
                <c:pt idx="112">
                  <c:v>44330</c:v>
                </c:pt>
                <c:pt idx="113">
                  <c:v>44361</c:v>
                </c:pt>
                <c:pt idx="114">
                  <c:v>44391</c:v>
                </c:pt>
                <c:pt idx="115">
                  <c:v>44422</c:v>
                </c:pt>
                <c:pt idx="116">
                  <c:v>44453</c:v>
                </c:pt>
                <c:pt idx="117">
                  <c:v>44483</c:v>
                </c:pt>
                <c:pt idx="118">
                  <c:v>44514</c:v>
                </c:pt>
                <c:pt idx="119">
                  <c:v>44544</c:v>
                </c:pt>
                <c:pt idx="120">
                  <c:v>44575</c:v>
                </c:pt>
                <c:pt idx="121">
                  <c:v>44606</c:v>
                </c:pt>
                <c:pt idx="122">
                  <c:v>44634</c:v>
                </c:pt>
                <c:pt idx="123">
                  <c:v>44665</c:v>
                </c:pt>
                <c:pt idx="124">
                  <c:v>44695</c:v>
                </c:pt>
                <c:pt idx="125">
                  <c:v>44726</c:v>
                </c:pt>
                <c:pt idx="126">
                  <c:v>44756</c:v>
                </c:pt>
                <c:pt idx="127">
                  <c:v>44787</c:v>
                </c:pt>
                <c:pt idx="128">
                  <c:v>44818</c:v>
                </c:pt>
                <c:pt idx="129">
                  <c:v>44848</c:v>
                </c:pt>
                <c:pt idx="130">
                  <c:v>44879</c:v>
                </c:pt>
                <c:pt idx="131">
                  <c:v>44909</c:v>
                </c:pt>
                <c:pt idx="132">
                  <c:v>44940</c:v>
                </c:pt>
                <c:pt idx="133">
                  <c:v>44971</c:v>
                </c:pt>
                <c:pt idx="134">
                  <c:v>44999</c:v>
                </c:pt>
                <c:pt idx="135">
                  <c:v>45030</c:v>
                </c:pt>
                <c:pt idx="136">
                  <c:v>45060</c:v>
                </c:pt>
                <c:pt idx="137">
                  <c:v>45091</c:v>
                </c:pt>
                <c:pt idx="138">
                  <c:v>45121</c:v>
                </c:pt>
                <c:pt idx="139">
                  <c:v>45152</c:v>
                </c:pt>
              </c:numCache>
            </c:numRef>
          </c:cat>
          <c:val>
            <c:numRef>
              <c:f>NFA!$V$79:$FE$79</c:f>
              <c:numCache>
                <c:formatCode>General</c:formatCode>
                <c:ptCount val="140"/>
                <c:pt idx="0">
                  <c:v>2.96</c:v>
                </c:pt>
                <c:pt idx="1">
                  <c:v>2.96</c:v>
                </c:pt>
                <c:pt idx="2">
                  <c:v>2.96</c:v>
                </c:pt>
                <c:pt idx="3">
                  <c:v>2.96</c:v>
                </c:pt>
                <c:pt idx="4">
                  <c:v>2.96</c:v>
                </c:pt>
                <c:pt idx="5">
                  <c:v>2.96</c:v>
                </c:pt>
                <c:pt idx="6">
                  <c:v>2.96</c:v>
                </c:pt>
                <c:pt idx="7">
                  <c:v>2.96</c:v>
                </c:pt>
                <c:pt idx="8">
                  <c:v>2.96</c:v>
                </c:pt>
                <c:pt idx="9">
                  <c:v>2.96</c:v>
                </c:pt>
                <c:pt idx="10">
                  <c:v>2.96</c:v>
                </c:pt>
                <c:pt idx="11">
                  <c:v>2.96</c:v>
                </c:pt>
                <c:pt idx="12">
                  <c:v>2.96</c:v>
                </c:pt>
                <c:pt idx="13">
                  <c:v>2.96</c:v>
                </c:pt>
                <c:pt idx="14">
                  <c:v>2.96</c:v>
                </c:pt>
                <c:pt idx="15">
                  <c:v>2.96</c:v>
                </c:pt>
                <c:pt idx="16">
                  <c:v>2.96</c:v>
                </c:pt>
                <c:pt idx="17">
                  <c:v>2.96</c:v>
                </c:pt>
                <c:pt idx="18">
                  <c:v>2.96</c:v>
                </c:pt>
                <c:pt idx="19">
                  <c:v>2.96</c:v>
                </c:pt>
                <c:pt idx="20">
                  <c:v>2.96</c:v>
                </c:pt>
                <c:pt idx="21">
                  <c:v>2.96</c:v>
                </c:pt>
                <c:pt idx="22">
                  <c:v>2.96</c:v>
                </c:pt>
                <c:pt idx="23">
                  <c:v>2.96</c:v>
                </c:pt>
                <c:pt idx="24">
                  <c:v>2.96</c:v>
                </c:pt>
                <c:pt idx="25">
                  <c:v>2.96</c:v>
                </c:pt>
                <c:pt idx="26">
                  <c:v>2.96</c:v>
                </c:pt>
                <c:pt idx="27">
                  <c:v>2.96</c:v>
                </c:pt>
                <c:pt idx="28">
                  <c:v>2.96</c:v>
                </c:pt>
                <c:pt idx="29">
                  <c:v>2.96</c:v>
                </c:pt>
                <c:pt idx="30">
                  <c:v>2.96</c:v>
                </c:pt>
                <c:pt idx="31">
                  <c:v>2.96</c:v>
                </c:pt>
                <c:pt idx="32">
                  <c:v>2.96</c:v>
                </c:pt>
                <c:pt idx="33">
                  <c:v>2.96</c:v>
                </c:pt>
                <c:pt idx="34">
                  <c:v>2.96</c:v>
                </c:pt>
                <c:pt idx="35">
                  <c:v>2.96</c:v>
                </c:pt>
                <c:pt idx="36">
                  <c:v>2.96</c:v>
                </c:pt>
                <c:pt idx="37">
                  <c:v>2.96</c:v>
                </c:pt>
                <c:pt idx="38">
                  <c:v>2.96</c:v>
                </c:pt>
                <c:pt idx="39">
                  <c:v>2.96</c:v>
                </c:pt>
                <c:pt idx="40">
                  <c:v>2.96</c:v>
                </c:pt>
                <c:pt idx="41">
                  <c:v>2.96</c:v>
                </c:pt>
                <c:pt idx="42">
                  <c:v>2.96</c:v>
                </c:pt>
                <c:pt idx="43">
                  <c:v>2.96</c:v>
                </c:pt>
                <c:pt idx="44">
                  <c:v>2.96</c:v>
                </c:pt>
                <c:pt idx="45">
                  <c:v>2.96</c:v>
                </c:pt>
                <c:pt idx="46">
                  <c:v>2.96</c:v>
                </c:pt>
                <c:pt idx="47">
                  <c:v>19.016612903225806</c:v>
                </c:pt>
                <c:pt idx="48">
                  <c:v>18.667997586726994</c:v>
                </c:pt>
                <c:pt idx="49">
                  <c:v>21.602966924155165</c:v>
                </c:pt>
                <c:pt idx="50">
                  <c:v>32.247730645885547</c:v>
                </c:pt>
                <c:pt idx="51">
                  <c:v>31.893874584243502</c:v>
                </c:pt>
                <c:pt idx="52">
                  <c:v>32.322570967741932</c:v>
                </c:pt>
                <c:pt idx="53">
                  <c:v>38.572804999999995</c:v>
                </c:pt>
                <c:pt idx="54">
                  <c:v>45.03086451612905</c:v>
                </c:pt>
                <c:pt idx="55">
                  <c:v>55.094061290322578</c:v>
                </c:pt>
                <c:pt idx="56">
                  <c:v>63.833363333333317</c:v>
                </c:pt>
                <c:pt idx="57">
                  <c:v>69.660259677419361</c:v>
                </c:pt>
                <c:pt idx="58">
                  <c:v>72.636481666666654</c:v>
                </c:pt>
                <c:pt idx="59">
                  <c:v>79.195530645161313</c:v>
                </c:pt>
                <c:pt idx="60">
                  <c:v>87.546048387096803</c:v>
                </c:pt>
                <c:pt idx="61">
                  <c:v>98.176517857142855</c:v>
                </c:pt>
                <c:pt idx="62">
                  <c:v>108.33768870967741</c:v>
                </c:pt>
                <c:pt idx="63">
                  <c:v>112.03868666666666</c:v>
                </c:pt>
                <c:pt idx="64">
                  <c:v>115.49695322580644</c:v>
                </c:pt>
                <c:pt idx="65">
                  <c:v>117.01</c:v>
                </c:pt>
                <c:pt idx="66">
                  <c:v>117.7</c:v>
                </c:pt>
                <c:pt idx="67">
                  <c:v>116.94</c:v>
                </c:pt>
                <c:pt idx="68">
                  <c:v>117.85697000000002</c:v>
                </c:pt>
                <c:pt idx="69">
                  <c:v>121.32734193548383</c:v>
                </c:pt>
                <c:pt idx="70">
                  <c:v>124.63</c:v>
                </c:pt>
                <c:pt idx="71">
                  <c:v>126.28</c:v>
                </c:pt>
                <c:pt idx="72">
                  <c:v>131.56</c:v>
                </c:pt>
                <c:pt idx="73">
                  <c:v>131.38</c:v>
                </c:pt>
                <c:pt idx="74">
                  <c:v>132.93</c:v>
                </c:pt>
                <c:pt idx="75">
                  <c:v>135.01</c:v>
                </c:pt>
                <c:pt idx="76">
                  <c:v>137.22999999999999</c:v>
                </c:pt>
                <c:pt idx="77">
                  <c:v>138.86000000000001</c:v>
                </c:pt>
                <c:pt idx="78">
                  <c:v>141.18</c:v>
                </c:pt>
                <c:pt idx="79">
                  <c:v>145.84</c:v>
                </c:pt>
                <c:pt idx="80">
                  <c:v>149.15</c:v>
                </c:pt>
                <c:pt idx="81">
                  <c:v>149.82</c:v>
                </c:pt>
                <c:pt idx="82">
                  <c:v>151.30000000000001</c:v>
                </c:pt>
                <c:pt idx="83">
                  <c:v>153.32</c:v>
                </c:pt>
                <c:pt idx="84">
                  <c:v>154.87</c:v>
                </c:pt>
                <c:pt idx="85">
                  <c:v>154.94999999999999</c:v>
                </c:pt>
                <c:pt idx="86">
                  <c:v>155.91999999999999</c:v>
                </c:pt>
                <c:pt idx="87">
                  <c:v>156.66</c:v>
                </c:pt>
                <c:pt idx="88">
                  <c:v>157.63</c:v>
                </c:pt>
                <c:pt idx="89" formatCode="0.00">
                  <c:v>158.43</c:v>
                </c:pt>
                <c:pt idx="90" formatCode="0.00">
                  <c:v>158.86000000000001</c:v>
                </c:pt>
                <c:pt idx="91" formatCode="0.00">
                  <c:v>159.07</c:v>
                </c:pt>
                <c:pt idx="92" formatCode="0.00">
                  <c:v>159.87200000000001</c:v>
                </c:pt>
                <c:pt idx="93" formatCode="0.00">
                  <c:v>159.90190000000001</c:v>
                </c:pt>
                <c:pt idx="94" formatCode="0.00">
                  <c:v>160.0009</c:v>
                </c:pt>
                <c:pt idx="95" formatCode="0.00">
                  <c:v>160.4151</c:v>
                </c:pt>
                <c:pt idx="96" formatCode="0.00">
                  <c:v>161.11000000000001</c:v>
                </c:pt>
                <c:pt idx="97">
                  <c:v>161.65</c:v>
                </c:pt>
                <c:pt idx="98">
                  <c:v>161.84</c:v>
                </c:pt>
                <c:pt idx="99">
                  <c:v>162.34</c:v>
                </c:pt>
                <c:pt idx="100" formatCode="0.00">
                  <c:v>163</c:v>
                </c:pt>
                <c:pt idx="101" formatCode="0.00">
                  <c:v>163.78</c:v>
                </c:pt>
                <c:pt idx="102" formatCode="0.00">
                  <c:v>164.06</c:v>
                </c:pt>
                <c:pt idx="103" formatCode="0.00">
                  <c:v>164.9</c:v>
                </c:pt>
                <c:pt idx="104">
                  <c:v>167.94</c:v>
                </c:pt>
                <c:pt idx="105">
                  <c:v>175.18</c:v>
                </c:pt>
                <c:pt idx="106">
                  <c:v>176.86</c:v>
                </c:pt>
                <c:pt idx="107">
                  <c:v>177.28</c:v>
                </c:pt>
                <c:pt idx="108">
                  <c:v>177.66</c:v>
                </c:pt>
                <c:pt idx="109">
                  <c:v>177.98</c:v>
                </c:pt>
                <c:pt idx="110">
                  <c:v>186.15719999999999</c:v>
                </c:pt>
                <c:pt idx="111">
                  <c:v>216.6713</c:v>
                </c:pt>
                <c:pt idx="112">
                  <c:v>259.17070000000001</c:v>
                </c:pt>
                <c:pt idx="113">
                  <c:v>322.59390000000002</c:v>
                </c:pt>
                <c:pt idx="114">
                  <c:v>397.56209999999999</c:v>
                </c:pt>
                <c:pt idx="115">
                  <c:v>409.20979999999997</c:v>
                </c:pt>
                <c:pt idx="116">
                  <c:v>401.43329999999997</c:v>
                </c:pt>
                <c:pt idx="117" formatCode="0.00">
                  <c:v>406.92380000000003</c:v>
                </c:pt>
                <c:pt idx="118" formatCode="0.00">
                  <c:v>412.4649</c:v>
                </c:pt>
                <c:pt idx="119" formatCode="0.00">
                  <c:v>432.05399999999997</c:v>
                </c:pt>
                <c:pt idx="120" formatCode="0.00">
                  <c:v>433.4008</c:v>
                </c:pt>
                <c:pt idx="121" formatCode="0.00">
                  <c:v>432.72500000000002</c:v>
                </c:pt>
                <c:pt idx="122" formatCode="0.00">
                  <c:v>429.34519999999998</c:v>
                </c:pt>
                <c:pt idx="123" formatCode="0.00">
                  <c:v>431.1961</c:v>
                </c:pt>
                <c:pt idx="124" formatCode="0.00">
                  <c:v>467.09629999999999</c:v>
                </c:pt>
                <c:pt idx="125" formatCode="0.00">
                  <c:v>499.67419999999998</c:v>
                </c:pt>
                <c:pt idx="126" formatCode="0.00">
                  <c:v>628.27599999999995</c:v>
                </c:pt>
                <c:pt idx="127" formatCode="0.00">
                  <c:v>652.01990000000001</c:v>
                </c:pt>
                <c:pt idx="128" formatCode="0.00">
                  <c:v>619.92790000000002</c:v>
                </c:pt>
                <c:pt idx="129" formatCode="0.00">
                  <c:v>615.07249999999999</c:v>
                </c:pt>
                <c:pt idx="130" formatCode="0.00">
                  <c:v>646.81129999999996</c:v>
                </c:pt>
                <c:pt idx="131">
                  <c:v>668.66719999999998</c:v>
                </c:pt>
                <c:pt idx="132">
                  <c:v>691.9105516129033</c:v>
                </c:pt>
                <c:pt idx="133">
                  <c:v>758.3408750000001</c:v>
                </c:pt>
                <c:pt idx="134">
                  <c:v>805.2438483870967</c:v>
                </c:pt>
                <c:pt idx="135">
                  <c:v>862.56</c:v>
                </c:pt>
                <c:pt idx="136">
                  <c:v>922.22</c:v>
                </c:pt>
                <c:pt idx="137">
                  <c:v>972.35</c:v>
                </c:pt>
                <c:pt idx="138">
                  <c:v>1005</c:v>
                </c:pt>
                <c:pt idx="139">
                  <c:v>1003.9886</c:v>
                </c:pt>
              </c:numCache>
            </c:numRef>
          </c:val>
          <c:smooth val="0"/>
          <c:extLst>
            <c:ext xmlns:c16="http://schemas.microsoft.com/office/drawing/2014/chart" uri="{C3380CC4-5D6E-409C-BE32-E72D297353CC}">
              <c16:uniqueId val="{00000000-50D2-4B7E-92FC-E0602E26D8DF}"/>
            </c:ext>
          </c:extLst>
        </c:ser>
        <c:dLbls>
          <c:showLegendKey val="0"/>
          <c:showVal val="0"/>
          <c:showCatName val="0"/>
          <c:showSerName val="0"/>
          <c:showPercent val="0"/>
          <c:showBubbleSize val="0"/>
        </c:dLbls>
        <c:marker val="1"/>
        <c:smooth val="0"/>
        <c:axId val="199277184"/>
        <c:axId val="199278976"/>
      </c:lineChart>
      <c:lineChart>
        <c:grouping val="standard"/>
        <c:varyColors val="0"/>
        <c:ser>
          <c:idx val="0"/>
          <c:order val="0"/>
          <c:tx>
            <c:strRef>
              <c:f>NFA!$A$78</c:f>
              <c:strCache>
                <c:ptCount val="1"/>
                <c:pt idx="0">
                  <c:v>ER (Parallel)</c:v>
                </c:pt>
              </c:strCache>
            </c:strRef>
          </c:tx>
          <c:spPr>
            <a:ln w="28575" cap="rnd">
              <a:solidFill>
                <a:schemeClr val="accent1"/>
              </a:solidFill>
              <a:round/>
            </a:ln>
            <a:effectLst/>
          </c:spPr>
          <c:marker>
            <c:symbol val="none"/>
          </c:marker>
          <c:cat>
            <c:numRef>
              <c:f>NFA!$V$1:$FE$1</c:f>
              <c:numCache>
                <c:formatCode>[$-409]mmm\-yy;@</c:formatCode>
                <c:ptCount val="140"/>
                <c:pt idx="0">
                  <c:v>40939</c:v>
                </c:pt>
                <c:pt idx="1">
                  <c:v>40968</c:v>
                </c:pt>
                <c:pt idx="2">
                  <c:v>40969</c:v>
                </c:pt>
                <c:pt idx="3">
                  <c:v>41001</c:v>
                </c:pt>
                <c:pt idx="4">
                  <c:v>41032</c:v>
                </c:pt>
                <c:pt idx="5">
                  <c:v>41064</c:v>
                </c:pt>
                <c:pt idx="6">
                  <c:v>41095</c:v>
                </c:pt>
                <c:pt idx="7">
                  <c:v>41127</c:v>
                </c:pt>
                <c:pt idx="8">
                  <c:v>41159</c:v>
                </c:pt>
                <c:pt idx="9">
                  <c:v>41189</c:v>
                </c:pt>
                <c:pt idx="10">
                  <c:v>41221</c:v>
                </c:pt>
                <c:pt idx="11">
                  <c:v>41252</c:v>
                </c:pt>
                <c:pt idx="12">
                  <c:v>41305</c:v>
                </c:pt>
                <c:pt idx="13">
                  <c:v>41306</c:v>
                </c:pt>
                <c:pt idx="14">
                  <c:v>41335</c:v>
                </c:pt>
                <c:pt idx="15">
                  <c:v>41394</c:v>
                </c:pt>
                <c:pt idx="16">
                  <c:v>41395</c:v>
                </c:pt>
                <c:pt idx="17">
                  <c:v>41427</c:v>
                </c:pt>
                <c:pt idx="18">
                  <c:v>41486</c:v>
                </c:pt>
                <c:pt idx="19">
                  <c:v>41487</c:v>
                </c:pt>
                <c:pt idx="20">
                  <c:v>41519</c:v>
                </c:pt>
                <c:pt idx="21">
                  <c:v>41550</c:v>
                </c:pt>
                <c:pt idx="22">
                  <c:v>41582</c:v>
                </c:pt>
                <c:pt idx="23">
                  <c:v>41613</c:v>
                </c:pt>
                <c:pt idx="24">
                  <c:v>41653</c:v>
                </c:pt>
                <c:pt idx="25">
                  <c:v>41684</c:v>
                </c:pt>
                <c:pt idx="26">
                  <c:v>41712</c:v>
                </c:pt>
                <c:pt idx="27">
                  <c:v>41743</c:v>
                </c:pt>
                <c:pt idx="28">
                  <c:v>41773</c:v>
                </c:pt>
                <c:pt idx="29">
                  <c:v>41804</c:v>
                </c:pt>
                <c:pt idx="30">
                  <c:v>41834</c:v>
                </c:pt>
                <c:pt idx="31">
                  <c:v>41865</c:v>
                </c:pt>
                <c:pt idx="32">
                  <c:v>41896</c:v>
                </c:pt>
                <c:pt idx="33">
                  <c:v>41926</c:v>
                </c:pt>
                <c:pt idx="34">
                  <c:v>41957</c:v>
                </c:pt>
                <c:pt idx="35">
                  <c:v>41987</c:v>
                </c:pt>
                <c:pt idx="36">
                  <c:v>42018</c:v>
                </c:pt>
                <c:pt idx="37">
                  <c:v>42049</c:v>
                </c:pt>
                <c:pt idx="38">
                  <c:v>42077</c:v>
                </c:pt>
                <c:pt idx="39">
                  <c:v>42108</c:v>
                </c:pt>
                <c:pt idx="40">
                  <c:v>42138</c:v>
                </c:pt>
                <c:pt idx="41">
                  <c:v>42169</c:v>
                </c:pt>
                <c:pt idx="42">
                  <c:v>42199</c:v>
                </c:pt>
                <c:pt idx="43">
                  <c:v>42230</c:v>
                </c:pt>
                <c:pt idx="44">
                  <c:v>42261</c:v>
                </c:pt>
                <c:pt idx="45">
                  <c:v>42291</c:v>
                </c:pt>
                <c:pt idx="46">
                  <c:v>42322</c:v>
                </c:pt>
                <c:pt idx="47">
                  <c:v>42352</c:v>
                </c:pt>
                <c:pt idx="48">
                  <c:v>42383</c:v>
                </c:pt>
                <c:pt idx="49">
                  <c:v>42414</c:v>
                </c:pt>
                <c:pt idx="50">
                  <c:v>42443</c:v>
                </c:pt>
                <c:pt idx="51">
                  <c:v>42474</c:v>
                </c:pt>
                <c:pt idx="52">
                  <c:v>42504</c:v>
                </c:pt>
                <c:pt idx="53">
                  <c:v>42535</c:v>
                </c:pt>
                <c:pt idx="54">
                  <c:v>42565</c:v>
                </c:pt>
                <c:pt idx="55">
                  <c:v>42596</c:v>
                </c:pt>
                <c:pt idx="56">
                  <c:v>42627</c:v>
                </c:pt>
                <c:pt idx="57">
                  <c:v>42657</c:v>
                </c:pt>
                <c:pt idx="58">
                  <c:v>42688</c:v>
                </c:pt>
                <c:pt idx="59">
                  <c:v>42718</c:v>
                </c:pt>
                <c:pt idx="60">
                  <c:v>42749</c:v>
                </c:pt>
                <c:pt idx="61">
                  <c:v>42780</c:v>
                </c:pt>
                <c:pt idx="62">
                  <c:v>42808</c:v>
                </c:pt>
                <c:pt idx="63">
                  <c:v>42839</c:v>
                </c:pt>
                <c:pt idx="64">
                  <c:v>42869</c:v>
                </c:pt>
                <c:pt idx="65">
                  <c:v>42900</c:v>
                </c:pt>
                <c:pt idx="66">
                  <c:v>42930</c:v>
                </c:pt>
                <c:pt idx="67">
                  <c:v>42961</c:v>
                </c:pt>
                <c:pt idx="68">
                  <c:v>42992</c:v>
                </c:pt>
                <c:pt idx="69">
                  <c:v>43022</c:v>
                </c:pt>
                <c:pt idx="70">
                  <c:v>43053</c:v>
                </c:pt>
                <c:pt idx="71">
                  <c:v>43083</c:v>
                </c:pt>
                <c:pt idx="72">
                  <c:v>43114</c:v>
                </c:pt>
                <c:pt idx="73">
                  <c:v>43145</c:v>
                </c:pt>
                <c:pt idx="74">
                  <c:v>43173</c:v>
                </c:pt>
                <c:pt idx="75">
                  <c:v>43204</c:v>
                </c:pt>
                <c:pt idx="76">
                  <c:v>43234</c:v>
                </c:pt>
                <c:pt idx="77">
                  <c:v>43265</c:v>
                </c:pt>
                <c:pt idx="78">
                  <c:v>43295</c:v>
                </c:pt>
                <c:pt idx="79">
                  <c:v>43326</c:v>
                </c:pt>
                <c:pt idx="80">
                  <c:v>43357</c:v>
                </c:pt>
                <c:pt idx="81">
                  <c:v>43387</c:v>
                </c:pt>
                <c:pt idx="82">
                  <c:v>43418</c:v>
                </c:pt>
                <c:pt idx="83">
                  <c:v>43448</c:v>
                </c:pt>
                <c:pt idx="84">
                  <c:v>43479</c:v>
                </c:pt>
                <c:pt idx="85">
                  <c:v>43510</c:v>
                </c:pt>
                <c:pt idx="86">
                  <c:v>43538</c:v>
                </c:pt>
                <c:pt idx="87">
                  <c:v>43569</c:v>
                </c:pt>
                <c:pt idx="88">
                  <c:v>43599</c:v>
                </c:pt>
                <c:pt idx="89">
                  <c:v>43630</c:v>
                </c:pt>
                <c:pt idx="90">
                  <c:v>43660</c:v>
                </c:pt>
                <c:pt idx="91">
                  <c:v>43691</c:v>
                </c:pt>
                <c:pt idx="92">
                  <c:v>43722</c:v>
                </c:pt>
                <c:pt idx="93">
                  <c:v>43752</c:v>
                </c:pt>
                <c:pt idx="94">
                  <c:v>43783</c:v>
                </c:pt>
                <c:pt idx="95">
                  <c:v>43813</c:v>
                </c:pt>
                <c:pt idx="96">
                  <c:v>43844</c:v>
                </c:pt>
                <c:pt idx="97">
                  <c:v>43875</c:v>
                </c:pt>
                <c:pt idx="98">
                  <c:v>43904</c:v>
                </c:pt>
                <c:pt idx="99">
                  <c:v>43935</c:v>
                </c:pt>
                <c:pt idx="100">
                  <c:v>43965</c:v>
                </c:pt>
                <c:pt idx="101">
                  <c:v>43996</c:v>
                </c:pt>
                <c:pt idx="102">
                  <c:v>44026</c:v>
                </c:pt>
                <c:pt idx="103">
                  <c:v>44057</c:v>
                </c:pt>
                <c:pt idx="104">
                  <c:v>44088</c:v>
                </c:pt>
                <c:pt idx="105">
                  <c:v>44118</c:v>
                </c:pt>
                <c:pt idx="106">
                  <c:v>44149</c:v>
                </c:pt>
                <c:pt idx="107">
                  <c:v>44179</c:v>
                </c:pt>
                <c:pt idx="108">
                  <c:v>44210</c:v>
                </c:pt>
                <c:pt idx="109">
                  <c:v>44241</c:v>
                </c:pt>
                <c:pt idx="110">
                  <c:v>44269</c:v>
                </c:pt>
                <c:pt idx="111">
                  <c:v>44300</c:v>
                </c:pt>
                <c:pt idx="112">
                  <c:v>44330</c:v>
                </c:pt>
                <c:pt idx="113">
                  <c:v>44361</c:v>
                </c:pt>
                <c:pt idx="114">
                  <c:v>44391</c:v>
                </c:pt>
                <c:pt idx="115">
                  <c:v>44422</c:v>
                </c:pt>
                <c:pt idx="116">
                  <c:v>44453</c:v>
                </c:pt>
                <c:pt idx="117">
                  <c:v>44483</c:v>
                </c:pt>
                <c:pt idx="118">
                  <c:v>44514</c:v>
                </c:pt>
                <c:pt idx="119">
                  <c:v>44544</c:v>
                </c:pt>
                <c:pt idx="120">
                  <c:v>44575</c:v>
                </c:pt>
                <c:pt idx="121">
                  <c:v>44606</c:v>
                </c:pt>
                <c:pt idx="122">
                  <c:v>44634</c:v>
                </c:pt>
                <c:pt idx="123">
                  <c:v>44665</c:v>
                </c:pt>
                <c:pt idx="124">
                  <c:v>44695</c:v>
                </c:pt>
                <c:pt idx="125">
                  <c:v>44726</c:v>
                </c:pt>
                <c:pt idx="126">
                  <c:v>44756</c:v>
                </c:pt>
                <c:pt idx="127">
                  <c:v>44787</c:v>
                </c:pt>
                <c:pt idx="128">
                  <c:v>44818</c:v>
                </c:pt>
                <c:pt idx="129">
                  <c:v>44848</c:v>
                </c:pt>
                <c:pt idx="130">
                  <c:v>44879</c:v>
                </c:pt>
                <c:pt idx="131">
                  <c:v>44909</c:v>
                </c:pt>
                <c:pt idx="132">
                  <c:v>44940</c:v>
                </c:pt>
                <c:pt idx="133">
                  <c:v>44971</c:v>
                </c:pt>
                <c:pt idx="134">
                  <c:v>44999</c:v>
                </c:pt>
                <c:pt idx="135">
                  <c:v>45030</c:v>
                </c:pt>
                <c:pt idx="136">
                  <c:v>45060</c:v>
                </c:pt>
                <c:pt idx="137">
                  <c:v>45091</c:v>
                </c:pt>
                <c:pt idx="138">
                  <c:v>45121</c:v>
                </c:pt>
                <c:pt idx="139">
                  <c:v>45152</c:v>
                </c:pt>
              </c:numCache>
            </c:numRef>
          </c:cat>
          <c:val>
            <c:numRef>
              <c:f>NFA!$V$78:$FE$78</c:f>
              <c:numCache>
                <c:formatCode>General</c:formatCode>
                <c:ptCount val="140"/>
                <c:pt idx="0">
                  <c:v>3.580000000000001</c:v>
                </c:pt>
                <c:pt idx="1">
                  <c:v>3.6513793103448275</c:v>
                </c:pt>
                <c:pt idx="2">
                  <c:v>3.9125413978494628</c:v>
                </c:pt>
                <c:pt idx="3">
                  <c:v>4.4337188888888894</c:v>
                </c:pt>
                <c:pt idx="4">
                  <c:v>4.9407638888888901</c:v>
                </c:pt>
                <c:pt idx="5">
                  <c:v>4.9424596774193557</c:v>
                </c:pt>
                <c:pt idx="6">
                  <c:v>5.1462977777777796</c:v>
                </c:pt>
                <c:pt idx="7">
                  <c:v>4.9782883512544798</c:v>
                </c:pt>
                <c:pt idx="8">
                  <c:v>4.4439583333333301</c:v>
                </c:pt>
                <c:pt idx="9">
                  <c:v>4.3556451612903198</c:v>
                </c:pt>
                <c:pt idx="10">
                  <c:v>4.2933333333333303</c:v>
                </c:pt>
                <c:pt idx="11">
                  <c:v>4.2443548387096799</c:v>
                </c:pt>
                <c:pt idx="12">
                  <c:v>4.2516129032258059</c:v>
                </c:pt>
                <c:pt idx="13">
                  <c:v>4.1910714285714263</c:v>
                </c:pt>
                <c:pt idx="14">
                  <c:v>4.0572580645161285</c:v>
                </c:pt>
                <c:pt idx="15">
                  <c:v>3.8591666666666673</c:v>
                </c:pt>
                <c:pt idx="16">
                  <c:v>3.9362903225806463</c:v>
                </c:pt>
                <c:pt idx="17">
                  <c:v>4.2195833333333335</c:v>
                </c:pt>
                <c:pt idx="18">
                  <c:v>4.2774193548387096</c:v>
                </c:pt>
                <c:pt idx="19">
                  <c:v>4.4951612903225806</c:v>
                </c:pt>
                <c:pt idx="20">
                  <c:v>4.3408333333333351</c:v>
                </c:pt>
                <c:pt idx="21">
                  <c:v>4.4040322580645146</c:v>
                </c:pt>
                <c:pt idx="22">
                  <c:v>4.4758333333333304</c:v>
                </c:pt>
                <c:pt idx="23">
                  <c:v>4.6709677419354829</c:v>
                </c:pt>
                <c:pt idx="24">
                  <c:v>4.8274193548387077</c:v>
                </c:pt>
                <c:pt idx="25">
                  <c:v>4.3857142857142852</c:v>
                </c:pt>
                <c:pt idx="26">
                  <c:v>4.0274193548387105</c:v>
                </c:pt>
                <c:pt idx="27">
                  <c:v>3.8969166666666686</c:v>
                </c:pt>
                <c:pt idx="28">
                  <c:v>3.9510483870967739</c:v>
                </c:pt>
                <c:pt idx="29">
                  <c:v>4.2471666666666668</c:v>
                </c:pt>
                <c:pt idx="30">
                  <c:v>4.5044354838709673</c:v>
                </c:pt>
                <c:pt idx="31">
                  <c:v>4.6639919354838719</c:v>
                </c:pt>
                <c:pt idx="32">
                  <c:v>4.8496666666666659</c:v>
                </c:pt>
                <c:pt idx="33">
                  <c:v>5.1048387096774199</c:v>
                </c:pt>
                <c:pt idx="34">
                  <c:v>5.6483333333333317</c:v>
                </c:pt>
                <c:pt idx="35">
                  <c:v>5.8233870967741934</c:v>
                </c:pt>
                <c:pt idx="36">
                  <c:v>6.2637096774193548</c:v>
                </c:pt>
                <c:pt idx="37">
                  <c:v>6.5142857142857133</c:v>
                </c:pt>
                <c:pt idx="38">
                  <c:v>7.1040322580645157</c:v>
                </c:pt>
                <c:pt idx="39">
                  <c:v>8.3383333333333329</c:v>
                </c:pt>
                <c:pt idx="40">
                  <c:v>10.409677419354843</c:v>
                </c:pt>
                <c:pt idx="41">
                  <c:v>10.71</c:v>
                </c:pt>
                <c:pt idx="42">
                  <c:v>12.817741935483873</c:v>
                </c:pt>
                <c:pt idx="43">
                  <c:v>14.89838709677419</c:v>
                </c:pt>
                <c:pt idx="44">
                  <c:v>15.723333333333336</c:v>
                </c:pt>
                <c:pt idx="45">
                  <c:v>17.504838709677415</c:v>
                </c:pt>
                <c:pt idx="46">
                  <c:v>17.3705</c:v>
                </c:pt>
                <c:pt idx="47">
                  <c:v>19.016612903225806</c:v>
                </c:pt>
                <c:pt idx="48">
                  <c:v>22.721774193548388</c:v>
                </c:pt>
                <c:pt idx="49">
                  <c:v>31.65</c:v>
                </c:pt>
                <c:pt idx="50">
                  <c:v>38.068709677419356</c:v>
                </c:pt>
                <c:pt idx="51">
                  <c:v>32.819499999999998</c:v>
                </c:pt>
                <c:pt idx="52">
                  <c:v>35.976935483870967</c:v>
                </c:pt>
                <c:pt idx="53">
                  <c:v>45.324833333333331</c:v>
                </c:pt>
                <c:pt idx="54">
                  <c:v>58.151612903225818</c:v>
                </c:pt>
                <c:pt idx="55">
                  <c:v>69.353225806451604</c:v>
                </c:pt>
                <c:pt idx="56">
                  <c:v>77.594666666666654</c:v>
                </c:pt>
                <c:pt idx="57">
                  <c:v>75.46258064516131</c:v>
                </c:pt>
                <c:pt idx="58">
                  <c:v>83.471999999999994</c:v>
                </c:pt>
                <c:pt idx="59">
                  <c:v>91.794354838709666</c:v>
                </c:pt>
                <c:pt idx="60">
                  <c:v>103.19403225806451</c:v>
                </c:pt>
                <c:pt idx="61">
                  <c:v>117.52535714285715</c:v>
                </c:pt>
                <c:pt idx="62">
                  <c:v>128.87306451612903</c:v>
                </c:pt>
                <c:pt idx="63">
                  <c:v>154.43766666666667</c:v>
                </c:pt>
                <c:pt idx="64">
                  <c:v>151.13483870967744</c:v>
                </c:pt>
                <c:pt idx="65">
                  <c:v>154.55000000000001</c:v>
                </c:pt>
                <c:pt idx="66">
                  <c:v>160.33000000000001</c:v>
                </c:pt>
                <c:pt idx="67">
                  <c:v>173.5</c:v>
                </c:pt>
                <c:pt idx="68">
                  <c:v>181.79683333333335</c:v>
                </c:pt>
                <c:pt idx="69">
                  <c:v>179.54274193548386</c:v>
                </c:pt>
                <c:pt idx="70">
                  <c:v>184.59</c:v>
                </c:pt>
                <c:pt idx="71">
                  <c:v>189.82</c:v>
                </c:pt>
                <c:pt idx="72">
                  <c:v>224.83</c:v>
                </c:pt>
                <c:pt idx="73">
                  <c:v>253.08</c:v>
                </c:pt>
                <c:pt idx="74">
                  <c:v>242.29</c:v>
                </c:pt>
                <c:pt idx="75">
                  <c:v>274.95</c:v>
                </c:pt>
                <c:pt idx="76">
                  <c:v>305.24</c:v>
                </c:pt>
                <c:pt idx="77">
                  <c:v>312.20999999999998</c:v>
                </c:pt>
                <c:pt idx="78">
                  <c:v>236.42</c:v>
                </c:pt>
                <c:pt idx="79">
                  <c:v>216.42</c:v>
                </c:pt>
                <c:pt idx="80">
                  <c:v>211.78</c:v>
                </c:pt>
                <c:pt idx="81">
                  <c:v>213.26</c:v>
                </c:pt>
                <c:pt idx="82">
                  <c:v>235.47</c:v>
                </c:pt>
                <c:pt idx="83">
                  <c:v>247.97</c:v>
                </c:pt>
                <c:pt idx="84">
                  <c:v>262.5</c:v>
                </c:pt>
                <c:pt idx="85">
                  <c:v>268.33</c:v>
                </c:pt>
                <c:pt idx="86">
                  <c:v>276.5</c:v>
                </c:pt>
                <c:pt idx="87">
                  <c:v>276.01</c:v>
                </c:pt>
                <c:pt idx="88">
                  <c:v>281.92</c:v>
                </c:pt>
                <c:pt idx="89" formatCode="0.00">
                  <c:v>290.85000000000002</c:v>
                </c:pt>
                <c:pt idx="90" formatCode="0.00">
                  <c:v>289.73</c:v>
                </c:pt>
                <c:pt idx="91" formatCode="0.00">
                  <c:v>298.8</c:v>
                </c:pt>
                <c:pt idx="92" formatCode="0.00">
                  <c:v>317.17</c:v>
                </c:pt>
                <c:pt idx="93" formatCode="0.00">
                  <c:v>316.33</c:v>
                </c:pt>
                <c:pt idx="94" formatCode="0.00">
                  <c:v>322.5</c:v>
                </c:pt>
                <c:pt idx="95" formatCode="0.00">
                  <c:v>321.5</c:v>
                </c:pt>
                <c:pt idx="96">
                  <c:v>328</c:v>
                </c:pt>
                <c:pt idx="97">
                  <c:v>280.61</c:v>
                </c:pt>
                <c:pt idx="98">
                  <c:v>293.83</c:v>
                </c:pt>
                <c:pt idx="99">
                  <c:v>287.67</c:v>
                </c:pt>
                <c:pt idx="100" formatCode="0.00">
                  <c:v>313.5</c:v>
                </c:pt>
                <c:pt idx="101" formatCode="0.00">
                  <c:v>334</c:v>
                </c:pt>
                <c:pt idx="102" formatCode="0.00">
                  <c:v>363.34</c:v>
                </c:pt>
                <c:pt idx="103" formatCode="0.00">
                  <c:v>395</c:v>
                </c:pt>
                <c:pt idx="104">
                  <c:v>505.83</c:v>
                </c:pt>
                <c:pt idx="105">
                  <c:v>551.66999999999996</c:v>
                </c:pt>
                <c:pt idx="106">
                  <c:v>593.33000000000004</c:v>
                </c:pt>
                <c:pt idx="107">
                  <c:v>607</c:v>
                </c:pt>
                <c:pt idx="108">
                  <c:v>623</c:v>
                </c:pt>
                <c:pt idx="109">
                  <c:v>626.66999999999996</c:v>
                </c:pt>
                <c:pt idx="110">
                  <c:v>619.66999999999996</c:v>
                </c:pt>
                <c:pt idx="111">
                  <c:v>463.67</c:v>
                </c:pt>
                <c:pt idx="112">
                  <c:v>465</c:v>
                </c:pt>
                <c:pt idx="113">
                  <c:v>416.67</c:v>
                </c:pt>
                <c:pt idx="114">
                  <c:v>411.67</c:v>
                </c:pt>
                <c:pt idx="115">
                  <c:v>409.67</c:v>
                </c:pt>
                <c:pt idx="116">
                  <c:v>403.33</c:v>
                </c:pt>
                <c:pt idx="117" formatCode="0.00">
                  <c:v>421.16669999999999</c:v>
                </c:pt>
                <c:pt idx="118" formatCode="0.00">
                  <c:v>417.83</c:v>
                </c:pt>
                <c:pt idx="119" formatCode="0.00">
                  <c:v>445</c:v>
                </c:pt>
                <c:pt idx="120" formatCode="0.00">
                  <c:v>439.16669999999999</c:v>
                </c:pt>
                <c:pt idx="121" formatCode="0.00">
                  <c:v>438.16669999999999</c:v>
                </c:pt>
                <c:pt idx="122" formatCode="0.00">
                  <c:v>433.33330000000001</c:v>
                </c:pt>
                <c:pt idx="123" formatCode="0.00">
                  <c:v>436.83330000000001</c:v>
                </c:pt>
                <c:pt idx="124" formatCode="0.00">
                  <c:v>480.83350000000002</c:v>
                </c:pt>
                <c:pt idx="125" formatCode="0.00">
                  <c:v>506.5</c:v>
                </c:pt>
                <c:pt idx="126" formatCode="0.00">
                  <c:v>661.67</c:v>
                </c:pt>
                <c:pt idx="127" formatCode="0.00">
                  <c:v>662</c:v>
                </c:pt>
                <c:pt idx="128" formatCode="0.00">
                  <c:v>628.66999999999996</c:v>
                </c:pt>
                <c:pt idx="129" formatCode="0.00">
                  <c:v>622.5</c:v>
                </c:pt>
                <c:pt idx="130" formatCode="0.00">
                  <c:v>660.83</c:v>
                </c:pt>
                <c:pt idx="131" formatCode="0.00">
                  <c:v>688</c:v>
                </c:pt>
                <c:pt idx="132">
                  <c:v>721.67204193548389</c:v>
                </c:pt>
                <c:pt idx="133">
                  <c:v>790.97023571428576</c:v>
                </c:pt>
                <c:pt idx="134">
                  <c:v>854.36559032258083</c:v>
                </c:pt>
                <c:pt idx="135">
                  <c:v>892.13</c:v>
                </c:pt>
                <c:pt idx="136">
                  <c:v>970.04</c:v>
                </c:pt>
                <c:pt idx="137">
                  <c:v>1006.94</c:v>
                </c:pt>
                <c:pt idx="138">
                  <c:v>998.36279999999999</c:v>
                </c:pt>
                <c:pt idx="139">
                  <c:v>1033.83</c:v>
                </c:pt>
              </c:numCache>
            </c:numRef>
          </c:val>
          <c:smooth val="0"/>
          <c:extLst>
            <c:ext xmlns:c16="http://schemas.microsoft.com/office/drawing/2014/chart" uri="{C3380CC4-5D6E-409C-BE32-E72D297353CC}">
              <c16:uniqueId val="{00000001-50D2-4B7E-92FC-E0602E26D8DF}"/>
            </c:ext>
          </c:extLst>
        </c:ser>
        <c:dLbls>
          <c:showLegendKey val="0"/>
          <c:showVal val="0"/>
          <c:showCatName val="0"/>
          <c:showSerName val="0"/>
          <c:showPercent val="0"/>
          <c:showBubbleSize val="0"/>
        </c:dLbls>
        <c:marker val="1"/>
        <c:smooth val="0"/>
        <c:axId val="199282048"/>
        <c:axId val="199280512"/>
      </c:lineChart>
      <c:dateAx>
        <c:axId val="199277184"/>
        <c:scaling>
          <c:orientation val="minMax"/>
        </c:scaling>
        <c:delete val="0"/>
        <c:axPos val="b"/>
        <c:numFmt formatCode="[$-409]mmm\-yy;@" sourceLinked="1"/>
        <c:majorTickMark val="out"/>
        <c:minorTickMark val="none"/>
        <c:tickLblPos val="nextTo"/>
        <c:spPr>
          <a:noFill/>
          <a:ln w="9525" cap="flat" cmpd="sng" algn="ctr">
            <a:solidFill>
              <a:schemeClr val="tx1"/>
            </a:solidFill>
            <a:round/>
          </a:ln>
          <a:effectLst/>
        </c:spPr>
        <c:txPr>
          <a:bodyPr rot="-60000000" vert="horz"/>
          <a:lstStyle/>
          <a:p>
            <a:pPr>
              <a:defRPr/>
            </a:pPr>
            <a:endParaRPr lang="en-US"/>
          </a:p>
        </c:txPr>
        <c:crossAx val="199278976"/>
        <c:crosses val="autoZero"/>
        <c:auto val="1"/>
        <c:lblOffset val="100"/>
        <c:baseTimeUnit val="days"/>
        <c:majorUnit val="6"/>
        <c:majorTimeUnit val="months"/>
        <c:minorUnit val="6"/>
        <c:minorTimeUnit val="months"/>
      </c:dateAx>
      <c:valAx>
        <c:axId val="199278976"/>
        <c:scaling>
          <c:orientation val="minMax"/>
        </c:scaling>
        <c:delete val="0"/>
        <c:axPos val="l"/>
        <c:numFmt formatCode="General" sourceLinked="1"/>
        <c:majorTickMark val="in"/>
        <c:minorTickMark val="none"/>
        <c:tickLblPos val="nextTo"/>
        <c:spPr>
          <a:noFill/>
          <a:ln>
            <a:solidFill>
              <a:schemeClr val="tx1">
                <a:lumMod val="75000"/>
                <a:lumOff val="25000"/>
              </a:schemeClr>
            </a:solidFill>
          </a:ln>
          <a:effectLst/>
        </c:spPr>
        <c:txPr>
          <a:bodyPr rot="-60000000" vert="horz"/>
          <a:lstStyle/>
          <a:p>
            <a:pPr>
              <a:defRPr/>
            </a:pPr>
            <a:endParaRPr lang="en-US"/>
          </a:p>
        </c:txPr>
        <c:crossAx val="199277184"/>
        <c:crosses val="autoZero"/>
        <c:crossBetween val="between"/>
      </c:valAx>
      <c:valAx>
        <c:axId val="199280512"/>
        <c:scaling>
          <c:orientation val="minMax"/>
        </c:scaling>
        <c:delete val="0"/>
        <c:axPos val="r"/>
        <c:numFmt formatCode="General" sourceLinked="1"/>
        <c:majorTickMark val="in"/>
        <c:minorTickMark val="none"/>
        <c:tickLblPos val="nextTo"/>
        <c:spPr>
          <a:noFill/>
          <a:ln>
            <a:solidFill>
              <a:schemeClr val="tx1">
                <a:lumMod val="75000"/>
                <a:lumOff val="25000"/>
              </a:schemeClr>
            </a:solidFill>
          </a:ln>
          <a:effectLst/>
        </c:spPr>
        <c:txPr>
          <a:bodyPr rot="-60000000" vert="horz"/>
          <a:lstStyle/>
          <a:p>
            <a:pPr algn="ctr">
              <a:defRPr/>
            </a:pPr>
            <a:endParaRPr lang="en-US"/>
          </a:p>
        </c:txPr>
        <c:crossAx val="199282048"/>
        <c:crosses val="max"/>
        <c:crossBetween val="between"/>
      </c:valAx>
      <c:dateAx>
        <c:axId val="199282048"/>
        <c:scaling>
          <c:orientation val="minMax"/>
        </c:scaling>
        <c:delete val="1"/>
        <c:axPos val="b"/>
        <c:numFmt formatCode="[$-409]mmm\-yy;@" sourceLinked="1"/>
        <c:majorTickMark val="out"/>
        <c:minorTickMark val="none"/>
        <c:tickLblPos val="nextTo"/>
        <c:crossAx val="199280512"/>
        <c:crosses val="autoZero"/>
        <c:auto val="1"/>
        <c:lblOffset val="100"/>
        <c:baseTimeUnit val="days"/>
      </c:dateAx>
      <c:spPr>
        <a:noFill/>
        <a:ln>
          <a:noFill/>
        </a:ln>
        <a:effectLst/>
      </c:spPr>
    </c:plotArea>
    <c:legend>
      <c:legendPos val="b"/>
      <c:layout>
        <c:manualLayout>
          <c:xMode val="edge"/>
          <c:yMode val="edge"/>
          <c:x val="0.13711854768153978"/>
          <c:y val="0.17650408282298047"/>
          <c:w val="0.22337992014957522"/>
          <c:h val="0.19386628754738985"/>
        </c:manualLayout>
      </c:layout>
      <c:overlay val="0"/>
      <c:spPr>
        <a:no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247594050743664E-2"/>
          <c:y val="9.5601851851851855E-2"/>
          <c:w val="0.84150481189851267"/>
          <c:h val="0.80683617672790897"/>
        </c:manualLayout>
      </c:layout>
      <c:lineChart>
        <c:grouping val="standard"/>
        <c:varyColors val="0"/>
        <c:ser>
          <c:idx val="0"/>
          <c:order val="0"/>
          <c:tx>
            <c:strRef>
              <c:f>NFA!$A$70</c:f>
              <c:strCache>
                <c:ptCount val="1"/>
                <c:pt idx="0">
                  <c:v>Headline Inflation</c:v>
                </c:pt>
              </c:strCache>
            </c:strRef>
          </c:tx>
          <c:spPr>
            <a:ln w="28575" cap="rnd">
              <a:solidFill>
                <a:schemeClr val="accent1"/>
              </a:solidFill>
              <a:prstDash val="solid"/>
              <a:round/>
            </a:ln>
            <a:effectLst/>
          </c:spPr>
          <c:marker>
            <c:symbol val="none"/>
          </c:marker>
          <c:dPt>
            <c:idx val="0"/>
            <c:bubble3D val="0"/>
            <c:spPr>
              <a:ln w="28575" cap="rnd">
                <a:solidFill>
                  <a:srgbClr val="FFC000"/>
                </a:solidFill>
                <a:prstDash val="solid"/>
                <a:round/>
              </a:ln>
              <a:effectLst/>
            </c:spPr>
            <c:extLst>
              <c:ext xmlns:c16="http://schemas.microsoft.com/office/drawing/2014/chart" uri="{C3380CC4-5D6E-409C-BE32-E72D297353CC}">
                <c16:uniqueId val="{00000001-2D01-46B8-85BF-BCE039358299}"/>
              </c:ext>
            </c:extLst>
          </c:dPt>
          <c:dPt>
            <c:idx val="1"/>
            <c:bubble3D val="0"/>
            <c:spPr>
              <a:ln w="28575" cap="rnd">
                <a:solidFill>
                  <a:srgbClr val="FFC000"/>
                </a:solidFill>
                <a:prstDash val="solid"/>
                <a:round/>
              </a:ln>
              <a:effectLst/>
            </c:spPr>
            <c:extLst>
              <c:ext xmlns:c16="http://schemas.microsoft.com/office/drawing/2014/chart" uri="{C3380CC4-5D6E-409C-BE32-E72D297353CC}">
                <c16:uniqueId val="{00000003-2D01-46B8-85BF-BCE039358299}"/>
              </c:ext>
            </c:extLst>
          </c:dPt>
          <c:dPt>
            <c:idx val="2"/>
            <c:bubble3D val="0"/>
            <c:spPr>
              <a:ln w="28575" cap="rnd">
                <a:solidFill>
                  <a:srgbClr val="FFC000"/>
                </a:solidFill>
                <a:prstDash val="solid"/>
                <a:round/>
              </a:ln>
              <a:effectLst/>
            </c:spPr>
            <c:extLst>
              <c:ext xmlns:c16="http://schemas.microsoft.com/office/drawing/2014/chart" uri="{C3380CC4-5D6E-409C-BE32-E72D297353CC}">
                <c16:uniqueId val="{00000005-2D01-46B8-85BF-BCE039358299}"/>
              </c:ext>
            </c:extLst>
          </c:dPt>
          <c:dPt>
            <c:idx val="3"/>
            <c:bubble3D val="0"/>
            <c:spPr>
              <a:ln w="28575" cap="rnd">
                <a:solidFill>
                  <a:srgbClr val="FFC000"/>
                </a:solidFill>
                <a:prstDash val="solid"/>
                <a:round/>
              </a:ln>
              <a:effectLst/>
            </c:spPr>
            <c:extLst>
              <c:ext xmlns:c16="http://schemas.microsoft.com/office/drawing/2014/chart" uri="{C3380CC4-5D6E-409C-BE32-E72D297353CC}">
                <c16:uniqueId val="{00000007-2D01-46B8-85BF-BCE039358299}"/>
              </c:ext>
            </c:extLst>
          </c:dPt>
          <c:dPt>
            <c:idx val="4"/>
            <c:bubble3D val="0"/>
            <c:spPr>
              <a:ln w="28575" cap="rnd">
                <a:solidFill>
                  <a:srgbClr val="FFC000"/>
                </a:solidFill>
                <a:prstDash val="solid"/>
                <a:round/>
              </a:ln>
              <a:effectLst/>
            </c:spPr>
            <c:extLst>
              <c:ext xmlns:c16="http://schemas.microsoft.com/office/drawing/2014/chart" uri="{C3380CC4-5D6E-409C-BE32-E72D297353CC}">
                <c16:uniqueId val="{00000009-2D01-46B8-85BF-BCE039358299}"/>
              </c:ext>
            </c:extLst>
          </c:dPt>
          <c:dPt>
            <c:idx val="5"/>
            <c:bubble3D val="0"/>
            <c:spPr>
              <a:ln w="28575" cap="rnd">
                <a:solidFill>
                  <a:srgbClr val="FFC000"/>
                </a:solidFill>
                <a:prstDash val="solid"/>
                <a:round/>
              </a:ln>
              <a:effectLst/>
            </c:spPr>
            <c:extLst>
              <c:ext xmlns:c16="http://schemas.microsoft.com/office/drawing/2014/chart" uri="{C3380CC4-5D6E-409C-BE32-E72D297353CC}">
                <c16:uniqueId val="{0000000B-2D01-46B8-85BF-BCE039358299}"/>
              </c:ext>
            </c:extLst>
          </c:dPt>
          <c:dPt>
            <c:idx val="6"/>
            <c:bubble3D val="0"/>
            <c:spPr>
              <a:ln w="28575" cap="rnd">
                <a:solidFill>
                  <a:srgbClr val="FFC000"/>
                </a:solidFill>
                <a:prstDash val="solid"/>
                <a:round/>
              </a:ln>
              <a:effectLst/>
            </c:spPr>
            <c:extLst>
              <c:ext xmlns:c16="http://schemas.microsoft.com/office/drawing/2014/chart" uri="{C3380CC4-5D6E-409C-BE32-E72D297353CC}">
                <c16:uniqueId val="{0000000D-2D01-46B8-85BF-BCE039358299}"/>
              </c:ext>
            </c:extLst>
          </c:dPt>
          <c:dPt>
            <c:idx val="7"/>
            <c:bubble3D val="0"/>
            <c:spPr>
              <a:ln w="28575" cap="rnd">
                <a:solidFill>
                  <a:srgbClr val="FFC000"/>
                </a:solidFill>
                <a:prstDash val="solid"/>
                <a:round/>
              </a:ln>
              <a:effectLst/>
            </c:spPr>
            <c:extLst>
              <c:ext xmlns:c16="http://schemas.microsoft.com/office/drawing/2014/chart" uri="{C3380CC4-5D6E-409C-BE32-E72D297353CC}">
                <c16:uniqueId val="{0000000F-2D01-46B8-85BF-BCE039358299}"/>
              </c:ext>
            </c:extLst>
          </c:dPt>
          <c:dPt>
            <c:idx val="8"/>
            <c:bubble3D val="0"/>
            <c:spPr>
              <a:ln w="28575" cap="rnd">
                <a:solidFill>
                  <a:srgbClr val="FFC000"/>
                </a:solidFill>
                <a:prstDash val="solid"/>
                <a:round/>
              </a:ln>
              <a:effectLst/>
            </c:spPr>
            <c:extLst>
              <c:ext xmlns:c16="http://schemas.microsoft.com/office/drawing/2014/chart" uri="{C3380CC4-5D6E-409C-BE32-E72D297353CC}">
                <c16:uniqueId val="{00000011-2D01-46B8-85BF-BCE039358299}"/>
              </c:ext>
            </c:extLst>
          </c:dPt>
          <c:dPt>
            <c:idx val="9"/>
            <c:bubble3D val="0"/>
            <c:spPr>
              <a:ln w="28575" cap="rnd">
                <a:solidFill>
                  <a:srgbClr val="FFC000"/>
                </a:solidFill>
                <a:prstDash val="solid"/>
                <a:round/>
              </a:ln>
              <a:effectLst/>
            </c:spPr>
            <c:extLst>
              <c:ext xmlns:c16="http://schemas.microsoft.com/office/drawing/2014/chart" uri="{C3380CC4-5D6E-409C-BE32-E72D297353CC}">
                <c16:uniqueId val="{00000013-2D01-46B8-85BF-BCE039358299}"/>
              </c:ext>
            </c:extLst>
          </c:dPt>
          <c:dPt>
            <c:idx val="10"/>
            <c:bubble3D val="0"/>
            <c:spPr>
              <a:ln w="28575" cap="rnd">
                <a:solidFill>
                  <a:srgbClr val="FFC000"/>
                </a:solidFill>
                <a:prstDash val="solid"/>
                <a:round/>
              </a:ln>
              <a:effectLst/>
            </c:spPr>
            <c:extLst>
              <c:ext xmlns:c16="http://schemas.microsoft.com/office/drawing/2014/chart" uri="{C3380CC4-5D6E-409C-BE32-E72D297353CC}">
                <c16:uniqueId val="{00000015-2D01-46B8-85BF-BCE039358299}"/>
              </c:ext>
            </c:extLst>
          </c:dPt>
          <c:dPt>
            <c:idx val="11"/>
            <c:bubble3D val="0"/>
            <c:spPr>
              <a:ln w="28575" cap="rnd">
                <a:solidFill>
                  <a:srgbClr val="FFC000"/>
                </a:solidFill>
                <a:prstDash val="solid"/>
                <a:round/>
              </a:ln>
              <a:effectLst/>
            </c:spPr>
            <c:extLst>
              <c:ext xmlns:c16="http://schemas.microsoft.com/office/drawing/2014/chart" uri="{C3380CC4-5D6E-409C-BE32-E72D297353CC}">
                <c16:uniqueId val="{00000017-2D01-46B8-85BF-BCE039358299}"/>
              </c:ext>
            </c:extLst>
          </c:dPt>
          <c:dPt>
            <c:idx val="12"/>
            <c:bubble3D val="0"/>
            <c:spPr>
              <a:ln w="28575" cap="rnd">
                <a:solidFill>
                  <a:srgbClr val="FFC000"/>
                </a:solidFill>
                <a:prstDash val="solid"/>
                <a:round/>
              </a:ln>
              <a:effectLst/>
            </c:spPr>
            <c:extLst>
              <c:ext xmlns:c16="http://schemas.microsoft.com/office/drawing/2014/chart" uri="{C3380CC4-5D6E-409C-BE32-E72D297353CC}">
                <c16:uniqueId val="{00000019-2D01-46B8-85BF-BCE039358299}"/>
              </c:ext>
            </c:extLst>
          </c:dPt>
          <c:dPt>
            <c:idx val="13"/>
            <c:bubble3D val="0"/>
            <c:spPr>
              <a:ln w="28575" cap="rnd">
                <a:solidFill>
                  <a:srgbClr val="FFC000"/>
                </a:solidFill>
                <a:prstDash val="solid"/>
                <a:round/>
              </a:ln>
              <a:effectLst/>
            </c:spPr>
            <c:extLst>
              <c:ext xmlns:c16="http://schemas.microsoft.com/office/drawing/2014/chart" uri="{C3380CC4-5D6E-409C-BE32-E72D297353CC}">
                <c16:uniqueId val="{0000001B-2D01-46B8-85BF-BCE039358299}"/>
              </c:ext>
            </c:extLst>
          </c:dPt>
          <c:dPt>
            <c:idx val="14"/>
            <c:bubble3D val="0"/>
            <c:spPr>
              <a:ln w="28575" cap="rnd">
                <a:solidFill>
                  <a:srgbClr val="FFC000"/>
                </a:solidFill>
                <a:prstDash val="solid"/>
                <a:round/>
              </a:ln>
              <a:effectLst/>
            </c:spPr>
            <c:extLst>
              <c:ext xmlns:c16="http://schemas.microsoft.com/office/drawing/2014/chart" uri="{C3380CC4-5D6E-409C-BE32-E72D297353CC}">
                <c16:uniqueId val="{0000001D-2D01-46B8-85BF-BCE039358299}"/>
              </c:ext>
            </c:extLst>
          </c:dPt>
          <c:dPt>
            <c:idx val="15"/>
            <c:bubble3D val="0"/>
            <c:spPr>
              <a:ln w="28575" cap="rnd">
                <a:solidFill>
                  <a:srgbClr val="FFC000"/>
                </a:solidFill>
                <a:prstDash val="solid"/>
                <a:round/>
              </a:ln>
              <a:effectLst/>
            </c:spPr>
            <c:extLst>
              <c:ext xmlns:c16="http://schemas.microsoft.com/office/drawing/2014/chart" uri="{C3380CC4-5D6E-409C-BE32-E72D297353CC}">
                <c16:uniqueId val="{0000001F-2D01-46B8-85BF-BCE039358299}"/>
              </c:ext>
            </c:extLst>
          </c:dPt>
          <c:dPt>
            <c:idx val="16"/>
            <c:bubble3D val="0"/>
            <c:spPr>
              <a:ln w="28575" cap="rnd">
                <a:solidFill>
                  <a:srgbClr val="FFC000"/>
                </a:solidFill>
                <a:prstDash val="solid"/>
                <a:round/>
              </a:ln>
              <a:effectLst/>
            </c:spPr>
            <c:extLst>
              <c:ext xmlns:c16="http://schemas.microsoft.com/office/drawing/2014/chart" uri="{C3380CC4-5D6E-409C-BE32-E72D297353CC}">
                <c16:uniqueId val="{00000021-2D01-46B8-85BF-BCE039358299}"/>
              </c:ext>
            </c:extLst>
          </c:dPt>
          <c:dPt>
            <c:idx val="17"/>
            <c:bubble3D val="0"/>
            <c:spPr>
              <a:ln w="28575" cap="rnd">
                <a:solidFill>
                  <a:srgbClr val="FFC000"/>
                </a:solidFill>
                <a:prstDash val="solid"/>
                <a:round/>
              </a:ln>
              <a:effectLst/>
            </c:spPr>
            <c:extLst>
              <c:ext xmlns:c16="http://schemas.microsoft.com/office/drawing/2014/chart" uri="{C3380CC4-5D6E-409C-BE32-E72D297353CC}">
                <c16:uniqueId val="{00000023-2D01-46B8-85BF-BCE039358299}"/>
              </c:ext>
            </c:extLst>
          </c:dPt>
          <c:dPt>
            <c:idx val="18"/>
            <c:bubble3D val="0"/>
            <c:spPr>
              <a:ln w="28575" cap="rnd">
                <a:solidFill>
                  <a:srgbClr val="FFC000"/>
                </a:solidFill>
                <a:prstDash val="solid"/>
                <a:round/>
              </a:ln>
              <a:effectLst/>
            </c:spPr>
            <c:extLst>
              <c:ext xmlns:c16="http://schemas.microsoft.com/office/drawing/2014/chart" uri="{C3380CC4-5D6E-409C-BE32-E72D297353CC}">
                <c16:uniqueId val="{00000025-2D01-46B8-85BF-BCE039358299}"/>
              </c:ext>
            </c:extLst>
          </c:dPt>
          <c:dPt>
            <c:idx val="19"/>
            <c:bubble3D val="0"/>
            <c:spPr>
              <a:ln w="28575" cap="rnd">
                <a:solidFill>
                  <a:srgbClr val="FFC000"/>
                </a:solidFill>
                <a:prstDash val="solid"/>
                <a:round/>
              </a:ln>
              <a:effectLst/>
            </c:spPr>
            <c:extLst>
              <c:ext xmlns:c16="http://schemas.microsoft.com/office/drawing/2014/chart" uri="{C3380CC4-5D6E-409C-BE32-E72D297353CC}">
                <c16:uniqueId val="{00000027-2D01-46B8-85BF-BCE039358299}"/>
              </c:ext>
            </c:extLst>
          </c:dPt>
          <c:dPt>
            <c:idx val="20"/>
            <c:bubble3D val="0"/>
            <c:spPr>
              <a:ln w="28575" cap="rnd">
                <a:solidFill>
                  <a:srgbClr val="FFC000"/>
                </a:solidFill>
                <a:prstDash val="solid"/>
                <a:round/>
              </a:ln>
              <a:effectLst/>
            </c:spPr>
            <c:extLst>
              <c:ext xmlns:c16="http://schemas.microsoft.com/office/drawing/2014/chart" uri="{C3380CC4-5D6E-409C-BE32-E72D297353CC}">
                <c16:uniqueId val="{00000029-2D01-46B8-85BF-BCE039358299}"/>
              </c:ext>
            </c:extLst>
          </c:dPt>
          <c:dPt>
            <c:idx val="21"/>
            <c:bubble3D val="0"/>
            <c:spPr>
              <a:ln w="28575" cap="rnd">
                <a:solidFill>
                  <a:srgbClr val="FFC000"/>
                </a:solidFill>
                <a:prstDash val="solid"/>
                <a:round/>
              </a:ln>
              <a:effectLst/>
            </c:spPr>
            <c:extLst>
              <c:ext xmlns:c16="http://schemas.microsoft.com/office/drawing/2014/chart" uri="{C3380CC4-5D6E-409C-BE32-E72D297353CC}">
                <c16:uniqueId val="{0000002B-2D01-46B8-85BF-BCE039358299}"/>
              </c:ext>
            </c:extLst>
          </c:dPt>
          <c:dPt>
            <c:idx val="22"/>
            <c:bubble3D val="0"/>
            <c:spPr>
              <a:ln w="28575" cap="rnd">
                <a:solidFill>
                  <a:srgbClr val="FFC000"/>
                </a:solidFill>
                <a:prstDash val="solid"/>
                <a:round/>
              </a:ln>
              <a:effectLst/>
            </c:spPr>
            <c:extLst>
              <c:ext xmlns:c16="http://schemas.microsoft.com/office/drawing/2014/chart" uri="{C3380CC4-5D6E-409C-BE32-E72D297353CC}">
                <c16:uniqueId val="{0000002D-2D01-46B8-85BF-BCE039358299}"/>
              </c:ext>
            </c:extLst>
          </c:dPt>
          <c:dPt>
            <c:idx val="23"/>
            <c:bubble3D val="0"/>
            <c:spPr>
              <a:ln w="28575" cap="rnd">
                <a:solidFill>
                  <a:srgbClr val="FFC000"/>
                </a:solidFill>
                <a:prstDash val="solid"/>
                <a:round/>
              </a:ln>
              <a:effectLst/>
            </c:spPr>
            <c:extLst>
              <c:ext xmlns:c16="http://schemas.microsoft.com/office/drawing/2014/chart" uri="{C3380CC4-5D6E-409C-BE32-E72D297353CC}">
                <c16:uniqueId val="{0000002F-2D01-46B8-85BF-BCE039358299}"/>
              </c:ext>
            </c:extLst>
          </c:dPt>
          <c:dPt>
            <c:idx val="24"/>
            <c:bubble3D val="0"/>
            <c:spPr>
              <a:ln w="28575" cap="rnd">
                <a:solidFill>
                  <a:srgbClr val="FFC000"/>
                </a:solidFill>
                <a:prstDash val="solid"/>
                <a:round/>
              </a:ln>
              <a:effectLst/>
            </c:spPr>
            <c:extLst>
              <c:ext xmlns:c16="http://schemas.microsoft.com/office/drawing/2014/chart" uri="{C3380CC4-5D6E-409C-BE32-E72D297353CC}">
                <c16:uniqueId val="{00000031-2D01-46B8-85BF-BCE039358299}"/>
              </c:ext>
            </c:extLst>
          </c:dPt>
          <c:dPt>
            <c:idx val="25"/>
            <c:bubble3D val="0"/>
            <c:spPr>
              <a:ln w="28575" cap="rnd">
                <a:solidFill>
                  <a:srgbClr val="FFC000"/>
                </a:solidFill>
                <a:prstDash val="solid"/>
                <a:round/>
              </a:ln>
              <a:effectLst/>
            </c:spPr>
            <c:extLst>
              <c:ext xmlns:c16="http://schemas.microsoft.com/office/drawing/2014/chart" uri="{C3380CC4-5D6E-409C-BE32-E72D297353CC}">
                <c16:uniqueId val="{00000033-2D01-46B8-85BF-BCE039358299}"/>
              </c:ext>
            </c:extLst>
          </c:dPt>
          <c:dPt>
            <c:idx val="26"/>
            <c:bubble3D val="0"/>
            <c:spPr>
              <a:ln w="28575" cap="rnd">
                <a:solidFill>
                  <a:srgbClr val="FFC000"/>
                </a:solidFill>
                <a:prstDash val="solid"/>
                <a:round/>
              </a:ln>
              <a:effectLst/>
            </c:spPr>
            <c:extLst>
              <c:ext xmlns:c16="http://schemas.microsoft.com/office/drawing/2014/chart" uri="{C3380CC4-5D6E-409C-BE32-E72D297353CC}">
                <c16:uniqueId val="{00000035-2D01-46B8-85BF-BCE039358299}"/>
              </c:ext>
            </c:extLst>
          </c:dPt>
          <c:dPt>
            <c:idx val="27"/>
            <c:bubble3D val="0"/>
            <c:spPr>
              <a:ln w="28575" cap="rnd">
                <a:solidFill>
                  <a:srgbClr val="FFC000"/>
                </a:solidFill>
                <a:prstDash val="solid"/>
                <a:round/>
              </a:ln>
              <a:effectLst/>
            </c:spPr>
            <c:extLst>
              <c:ext xmlns:c16="http://schemas.microsoft.com/office/drawing/2014/chart" uri="{C3380CC4-5D6E-409C-BE32-E72D297353CC}">
                <c16:uniqueId val="{00000037-2D01-46B8-85BF-BCE039358299}"/>
              </c:ext>
            </c:extLst>
          </c:dPt>
          <c:dPt>
            <c:idx val="28"/>
            <c:bubble3D val="0"/>
            <c:spPr>
              <a:ln w="28575" cap="rnd">
                <a:solidFill>
                  <a:srgbClr val="FFC000"/>
                </a:solidFill>
                <a:prstDash val="solid"/>
                <a:round/>
              </a:ln>
              <a:effectLst/>
            </c:spPr>
            <c:extLst>
              <c:ext xmlns:c16="http://schemas.microsoft.com/office/drawing/2014/chart" uri="{C3380CC4-5D6E-409C-BE32-E72D297353CC}">
                <c16:uniqueId val="{00000039-2D01-46B8-85BF-BCE039358299}"/>
              </c:ext>
            </c:extLst>
          </c:dPt>
          <c:dPt>
            <c:idx val="29"/>
            <c:bubble3D val="0"/>
            <c:spPr>
              <a:ln w="28575" cap="rnd">
                <a:solidFill>
                  <a:srgbClr val="FFC000"/>
                </a:solidFill>
                <a:prstDash val="solid"/>
                <a:round/>
              </a:ln>
              <a:effectLst/>
            </c:spPr>
            <c:extLst>
              <c:ext xmlns:c16="http://schemas.microsoft.com/office/drawing/2014/chart" uri="{C3380CC4-5D6E-409C-BE32-E72D297353CC}">
                <c16:uniqueId val="{0000003B-2D01-46B8-85BF-BCE039358299}"/>
              </c:ext>
            </c:extLst>
          </c:dPt>
          <c:dPt>
            <c:idx val="30"/>
            <c:bubble3D val="0"/>
            <c:spPr>
              <a:ln w="28575" cap="rnd">
                <a:solidFill>
                  <a:srgbClr val="FFC000"/>
                </a:solidFill>
                <a:prstDash val="solid"/>
                <a:round/>
              </a:ln>
              <a:effectLst/>
            </c:spPr>
            <c:extLst>
              <c:ext xmlns:c16="http://schemas.microsoft.com/office/drawing/2014/chart" uri="{C3380CC4-5D6E-409C-BE32-E72D297353CC}">
                <c16:uniqueId val="{0000003D-2D01-46B8-85BF-BCE039358299}"/>
              </c:ext>
            </c:extLst>
          </c:dPt>
          <c:dPt>
            <c:idx val="31"/>
            <c:bubble3D val="0"/>
            <c:spPr>
              <a:ln w="28575" cap="rnd">
                <a:solidFill>
                  <a:srgbClr val="FFC000"/>
                </a:solidFill>
                <a:prstDash val="solid"/>
                <a:round/>
              </a:ln>
              <a:effectLst/>
            </c:spPr>
            <c:extLst>
              <c:ext xmlns:c16="http://schemas.microsoft.com/office/drawing/2014/chart" uri="{C3380CC4-5D6E-409C-BE32-E72D297353CC}">
                <c16:uniqueId val="{0000003F-2D01-46B8-85BF-BCE039358299}"/>
              </c:ext>
            </c:extLst>
          </c:dPt>
          <c:dPt>
            <c:idx val="32"/>
            <c:bubble3D val="0"/>
            <c:spPr>
              <a:ln w="28575" cap="rnd">
                <a:solidFill>
                  <a:srgbClr val="FFC000"/>
                </a:solidFill>
                <a:prstDash val="solid"/>
                <a:round/>
              </a:ln>
              <a:effectLst/>
            </c:spPr>
            <c:extLst>
              <c:ext xmlns:c16="http://schemas.microsoft.com/office/drawing/2014/chart" uri="{C3380CC4-5D6E-409C-BE32-E72D297353CC}">
                <c16:uniqueId val="{00000041-2D01-46B8-85BF-BCE039358299}"/>
              </c:ext>
            </c:extLst>
          </c:dPt>
          <c:dPt>
            <c:idx val="33"/>
            <c:bubble3D val="0"/>
            <c:spPr>
              <a:ln w="28575" cap="rnd">
                <a:solidFill>
                  <a:srgbClr val="FFC000"/>
                </a:solidFill>
                <a:prstDash val="solid"/>
                <a:round/>
              </a:ln>
              <a:effectLst/>
            </c:spPr>
            <c:extLst>
              <c:ext xmlns:c16="http://schemas.microsoft.com/office/drawing/2014/chart" uri="{C3380CC4-5D6E-409C-BE32-E72D297353CC}">
                <c16:uniqueId val="{00000043-2D01-46B8-85BF-BCE039358299}"/>
              </c:ext>
            </c:extLst>
          </c:dPt>
          <c:dPt>
            <c:idx val="34"/>
            <c:bubble3D val="0"/>
            <c:spPr>
              <a:ln w="28575" cap="rnd">
                <a:solidFill>
                  <a:srgbClr val="FFC000"/>
                </a:solidFill>
                <a:prstDash val="solid"/>
                <a:round/>
              </a:ln>
              <a:effectLst/>
            </c:spPr>
            <c:extLst>
              <c:ext xmlns:c16="http://schemas.microsoft.com/office/drawing/2014/chart" uri="{C3380CC4-5D6E-409C-BE32-E72D297353CC}">
                <c16:uniqueId val="{00000045-2D01-46B8-85BF-BCE039358299}"/>
              </c:ext>
            </c:extLst>
          </c:dPt>
          <c:dPt>
            <c:idx val="35"/>
            <c:bubble3D val="0"/>
            <c:spPr>
              <a:ln w="28575" cap="rnd">
                <a:solidFill>
                  <a:srgbClr val="FFC000"/>
                </a:solidFill>
                <a:prstDash val="solid"/>
                <a:round/>
              </a:ln>
              <a:effectLst/>
            </c:spPr>
            <c:extLst>
              <c:ext xmlns:c16="http://schemas.microsoft.com/office/drawing/2014/chart" uri="{C3380CC4-5D6E-409C-BE32-E72D297353CC}">
                <c16:uniqueId val="{00000047-2D01-46B8-85BF-BCE039358299}"/>
              </c:ext>
            </c:extLst>
          </c:dPt>
          <c:dPt>
            <c:idx val="36"/>
            <c:bubble3D val="0"/>
            <c:spPr>
              <a:ln w="28575" cap="rnd">
                <a:solidFill>
                  <a:srgbClr val="FFC000"/>
                </a:solidFill>
                <a:prstDash val="solid"/>
                <a:round/>
              </a:ln>
              <a:effectLst/>
            </c:spPr>
            <c:extLst>
              <c:ext xmlns:c16="http://schemas.microsoft.com/office/drawing/2014/chart" uri="{C3380CC4-5D6E-409C-BE32-E72D297353CC}">
                <c16:uniqueId val="{00000049-2D01-46B8-85BF-BCE039358299}"/>
              </c:ext>
            </c:extLst>
          </c:dPt>
          <c:dPt>
            <c:idx val="37"/>
            <c:bubble3D val="0"/>
            <c:spPr>
              <a:ln w="28575" cap="rnd">
                <a:solidFill>
                  <a:srgbClr val="FFC000"/>
                </a:solidFill>
                <a:prstDash val="solid"/>
                <a:round/>
              </a:ln>
              <a:effectLst/>
            </c:spPr>
            <c:extLst>
              <c:ext xmlns:c16="http://schemas.microsoft.com/office/drawing/2014/chart" uri="{C3380CC4-5D6E-409C-BE32-E72D297353CC}">
                <c16:uniqueId val="{0000004B-2D01-46B8-85BF-BCE039358299}"/>
              </c:ext>
            </c:extLst>
          </c:dPt>
          <c:dPt>
            <c:idx val="38"/>
            <c:bubble3D val="0"/>
            <c:spPr>
              <a:ln w="28575" cap="rnd">
                <a:solidFill>
                  <a:srgbClr val="FFC000"/>
                </a:solidFill>
                <a:prstDash val="solid"/>
                <a:round/>
              </a:ln>
              <a:effectLst/>
            </c:spPr>
            <c:extLst>
              <c:ext xmlns:c16="http://schemas.microsoft.com/office/drawing/2014/chart" uri="{C3380CC4-5D6E-409C-BE32-E72D297353CC}">
                <c16:uniqueId val="{0000004D-2D01-46B8-85BF-BCE039358299}"/>
              </c:ext>
            </c:extLst>
          </c:dPt>
          <c:dPt>
            <c:idx val="39"/>
            <c:bubble3D val="0"/>
            <c:spPr>
              <a:ln w="28575" cap="rnd">
                <a:solidFill>
                  <a:srgbClr val="FFC000"/>
                </a:solidFill>
                <a:prstDash val="solid"/>
                <a:round/>
              </a:ln>
              <a:effectLst/>
            </c:spPr>
            <c:extLst>
              <c:ext xmlns:c16="http://schemas.microsoft.com/office/drawing/2014/chart" uri="{C3380CC4-5D6E-409C-BE32-E72D297353CC}">
                <c16:uniqueId val="{0000004F-2D01-46B8-85BF-BCE039358299}"/>
              </c:ext>
            </c:extLst>
          </c:dPt>
          <c:dPt>
            <c:idx val="40"/>
            <c:bubble3D val="0"/>
            <c:spPr>
              <a:ln w="28575" cap="rnd">
                <a:solidFill>
                  <a:srgbClr val="FFC000"/>
                </a:solidFill>
                <a:prstDash val="solid"/>
                <a:round/>
              </a:ln>
              <a:effectLst/>
            </c:spPr>
            <c:extLst>
              <c:ext xmlns:c16="http://schemas.microsoft.com/office/drawing/2014/chart" uri="{C3380CC4-5D6E-409C-BE32-E72D297353CC}">
                <c16:uniqueId val="{00000051-2D01-46B8-85BF-BCE039358299}"/>
              </c:ext>
            </c:extLst>
          </c:dPt>
          <c:dPt>
            <c:idx val="41"/>
            <c:bubble3D val="0"/>
            <c:spPr>
              <a:ln w="28575" cap="rnd">
                <a:solidFill>
                  <a:srgbClr val="FFC000"/>
                </a:solidFill>
                <a:prstDash val="solid"/>
                <a:round/>
              </a:ln>
              <a:effectLst/>
            </c:spPr>
            <c:extLst>
              <c:ext xmlns:c16="http://schemas.microsoft.com/office/drawing/2014/chart" uri="{C3380CC4-5D6E-409C-BE32-E72D297353CC}">
                <c16:uniqueId val="{00000053-2D01-46B8-85BF-BCE039358299}"/>
              </c:ext>
            </c:extLst>
          </c:dPt>
          <c:dPt>
            <c:idx val="42"/>
            <c:bubble3D val="0"/>
            <c:spPr>
              <a:ln w="28575" cap="rnd">
                <a:solidFill>
                  <a:srgbClr val="FFC000"/>
                </a:solidFill>
                <a:prstDash val="solid"/>
                <a:round/>
              </a:ln>
              <a:effectLst/>
            </c:spPr>
            <c:extLst>
              <c:ext xmlns:c16="http://schemas.microsoft.com/office/drawing/2014/chart" uri="{C3380CC4-5D6E-409C-BE32-E72D297353CC}">
                <c16:uniqueId val="{00000055-2D01-46B8-85BF-BCE039358299}"/>
              </c:ext>
            </c:extLst>
          </c:dPt>
          <c:dPt>
            <c:idx val="43"/>
            <c:bubble3D val="0"/>
            <c:spPr>
              <a:ln w="28575" cap="rnd">
                <a:solidFill>
                  <a:srgbClr val="FFC000"/>
                </a:solidFill>
                <a:prstDash val="solid"/>
                <a:round/>
              </a:ln>
              <a:effectLst/>
            </c:spPr>
            <c:extLst>
              <c:ext xmlns:c16="http://schemas.microsoft.com/office/drawing/2014/chart" uri="{C3380CC4-5D6E-409C-BE32-E72D297353CC}">
                <c16:uniqueId val="{00000057-2D01-46B8-85BF-BCE039358299}"/>
              </c:ext>
            </c:extLst>
          </c:dPt>
          <c:dPt>
            <c:idx val="44"/>
            <c:bubble3D val="0"/>
            <c:spPr>
              <a:ln w="28575" cap="rnd">
                <a:solidFill>
                  <a:srgbClr val="FFC000"/>
                </a:solidFill>
                <a:prstDash val="solid"/>
                <a:round/>
              </a:ln>
              <a:effectLst/>
            </c:spPr>
            <c:extLst>
              <c:ext xmlns:c16="http://schemas.microsoft.com/office/drawing/2014/chart" uri="{C3380CC4-5D6E-409C-BE32-E72D297353CC}">
                <c16:uniqueId val="{00000059-2D01-46B8-85BF-BCE039358299}"/>
              </c:ext>
            </c:extLst>
          </c:dPt>
          <c:dPt>
            <c:idx val="45"/>
            <c:bubble3D val="0"/>
            <c:spPr>
              <a:ln w="28575" cap="rnd">
                <a:solidFill>
                  <a:srgbClr val="FFC000"/>
                </a:solidFill>
                <a:prstDash val="solid"/>
                <a:round/>
              </a:ln>
              <a:effectLst/>
            </c:spPr>
            <c:extLst>
              <c:ext xmlns:c16="http://schemas.microsoft.com/office/drawing/2014/chart" uri="{C3380CC4-5D6E-409C-BE32-E72D297353CC}">
                <c16:uniqueId val="{0000005B-2D01-46B8-85BF-BCE039358299}"/>
              </c:ext>
            </c:extLst>
          </c:dPt>
          <c:dPt>
            <c:idx val="46"/>
            <c:bubble3D val="0"/>
            <c:spPr>
              <a:ln w="28575" cap="rnd">
                <a:solidFill>
                  <a:srgbClr val="FFC000"/>
                </a:solidFill>
                <a:prstDash val="solid"/>
                <a:round/>
              </a:ln>
              <a:effectLst/>
            </c:spPr>
            <c:extLst>
              <c:ext xmlns:c16="http://schemas.microsoft.com/office/drawing/2014/chart" uri="{C3380CC4-5D6E-409C-BE32-E72D297353CC}">
                <c16:uniqueId val="{0000005D-2D01-46B8-85BF-BCE039358299}"/>
              </c:ext>
            </c:extLst>
          </c:dPt>
          <c:dPt>
            <c:idx val="47"/>
            <c:bubble3D val="0"/>
            <c:spPr>
              <a:ln w="28575" cap="rnd">
                <a:solidFill>
                  <a:srgbClr val="FFC000"/>
                </a:solidFill>
                <a:prstDash val="solid"/>
                <a:round/>
              </a:ln>
              <a:effectLst/>
            </c:spPr>
            <c:extLst>
              <c:ext xmlns:c16="http://schemas.microsoft.com/office/drawing/2014/chart" uri="{C3380CC4-5D6E-409C-BE32-E72D297353CC}">
                <c16:uniqueId val="{0000005F-2D01-46B8-85BF-BCE039358299}"/>
              </c:ext>
            </c:extLst>
          </c:dPt>
          <c:dPt>
            <c:idx val="48"/>
            <c:bubble3D val="0"/>
            <c:spPr>
              <a:ln w="28575" cap="rnd">
                <a:solidFill>
                  <a:srgbClr val="FF0000"/>
                </a:solidFill>
                <a:prstDash val="solid"/>
                <a:round/>
              </a:ln>
              <a:effectLst/>
            </c:spPr>
            <c:extLst>
              <c:ext xmlns:c16="http://schemas.microsoft.com/office/drawing/2014/chart" uri="{C3380CC4-5D6E-409C-BE32-E72D297353CC}">
                <c16:uniqueId val="{00000061-2D01-46B8-85BF-BCE039358299}"/>
              </c:ext>
            </c:extLst>
          </c:dPt>
          <c:dPt>
            <c:idx val="49"/>
            <c:bubble3D val="0"/>
            <c:spPr>
              <a:ln w="28575" cap="rnd">
                <a:solidFill>
                  <a:srgbClr val="FF0000"/>
                </a:solidFill>
                <a:prstDash val="solid"/>
                <a:round/>
              </a:ln>
              <a:effectLst/>
            </c:spPr>
            <c:extLst>
              <c:ext xmlns:c16="http://schemas.microsoft.com/office/drawing/2014/chart" uri="{C3380CC4-5D6E-409C-BE32-E72D297353CC}">
                <c16:uniqueId val="{00000063-2D01-46B8-85BF-BCE039358299}"/>
              </c:ext>
            </c:extLst>
          </c:dPt>
          <c:dPt>
            <c:idx val="50"/>
            <c:bubble3D val="0"/>
            <c:spPr>
              <a:ln w="28575" cap="rnd">
                <a:solidFill>
                  <a:srgbClr val="FF0000"/>
                </a:solidFill>
                <a:prstDash val="solid"/>
                <a:round/>
              </a:ln>
              <a:effectLst/>
            </c:spPr>
            <c:extLst>
              <c:ext xmlns:c16="http://schemas.microsoft.com/office/drawing/2014/chart" uri="{C3380CC4-5D6E-409C-BE32-E72D297353CC}">
                <c16:uniqueId val="{00000065-2D01-46B8-85BF-BCE039358299}"/>
              </c:ext>
            </c:extLst>
          </c:dPt>
          <c:dPt>
            <c:idx val="51"/>
            <c:bubble3D val="0"/>
            <c:spPr>
              <a:ln w="28575" cap="rnd">
                <a:solidFill>
                  <a:srgbClr val="FF0000"/>
                </a:solidFill>
                <a:prstDash val="solid"/>
                <a:round/>
              </a:ln>
              <a:effectLst/>
            </c:spPr>
            <c:extLst>
              <c:ext xmlns:c16="http://schemas.microsoft.com/office/drawing/2014/chart" uri="{C3380CC4-5D6E-409C-BE32-E72D297353CC}">
                <c16:uniqueId val="{00000067-2D01-46B8-85BF-BCE039358299}"/>
              </c:ext>
            </c:extLst>
          </c:dPt>
          <c:dPt>
            <c:idx val="52"/>
            <c:bubble3D val="0"/>
            <c:spPr>
              <a:ln w="28575" cap="rnd">
                <a:solidFill>
                  <a:srgbClr val="FF0000"/>
                </a:solidFill>
                <a:prstDash val="solid"/>
                <a:round/>
              </a:ln>
              <a:effectLst/>
            </c:spPr>
            <c:extLst>
              <c:ext xmlns:c16="http://schemas.microsoft.com/office/drawing/2014/chart" uri="{C3380CC4-5D6E-409C-BE32-E72D297353CC}">
                <c16:uniqueId val="{00000069-2D01-46B8-85BF-BCE039358299}"/>
              </c:ext>
            </c:extLst>
          </c:dPt>
          <c:dPt>
            <c:idx val="53"/>
            <c:bubble3D val="0"/>
            <c:spPr>
              <a:ln w="28575" cap="rnd">
                <a:solidFill>
                  <a:srgbClr val="FF0000"/>
                </a:solidFill>
                <a:prstDash val="solid"/>
                <a:round/>
              </a:ln>
              <a:effectLst/>
            </c:spPr>
            <c:extLst>
              <c:ext xmlns:c16="http://schemas.microsoft.com/office/drawing/2014/chart" uri="{C3380CC4-5D6E-409C-BE32-E72D297353CC}">
                <c16:uniqueId val="{0000006B-2D01-46B8-85BF-BCE039358299}"/>
              </c:ext>
            </c:extLst>
          </c:dPt>
          <c:dPt>
            <c:idx val="54"/>
            <c:bubble3D val="0"/>
            <c:spPr>
              <a:ln w="28575" cap="rnd">
                <a:solidFill>
                  <a:srgbClr val="FF0000"/>
                </a:solidFill>
                <a:prstDash val="solid"/>
                <a:round/>
              </a:ln>
              <a:effectLst/>
            </c:spPr>
            <c:extLst>
              <c:ext xmlns:c16="http://schemas.microsoft.com/office/drawing/2014/chart" uri="{C3380CC4-5D6E-409C-BE32-E72D297353CC}">
                <c16:uniqueId val="{0000006D-2D01-46B8-85BF-BCE039358299}"/>
              </c:ext>
            </c:extLst>
          </c:dPt>
          <c:dPt>
            <c:idx val="55"/>
            <c:bubble3D val="0"/>
            <c:spPr>
              <a:ln w="28575" cap="rnd">
                <a:solidFill>
                  <a:srgbClr val="FF0000"/>
                </a:solidFill>
                <a:prstDash val="solid"/>
                <a:round/>
              </a:ln>
              <a:effectLst/>
            </c:spPr>
            <c:extLst>
              <c:ext xmlns:c16="http://schemas.microsoft.com/office/drawing/2014/chart" uri="{C3380CC4-5D6E-409C-BE32-E72D297353CC}">
                <c16:uniqueId val="{0000006F-2D01-46B8-85BF-BCE039358299}"/>
              </c:ext>
            </c:extLst>
          </c:dPt>
          <c:dPt>
            <c:idx val="56"/>
            <c:bubble3D val="0"/>
            <c:spPr>
              <a:ln w="28575" cap="rnd">
                <a:solidFill>
                  <a:srgbClr val="FF0000"/>
                </a:solidFill>
                <a:prstDash val="solid"/>
                <a:round/>
              </a:ln>
              <a:effectLst/>
            </c:spPr>
            <c:extLst>
              <c:ext xmlns:c16="http://schemas.microsoft.com/office/drawing/2014/chart" uri="{C3380CC4-5D6E-409C-BE32-E72D297353CC}">
                <c16:uniqueId val="{00000071-2D01-46B8-85BF-BCE039358299}"/>
              </c:ext>
            </c:extLst>
          </c:dPt>
          <c:dPt>
            <c:idx val="57"/>
            <c:bubble3D val="0"/>
            <c:spPr>
              <a:ln w="28575" cap="rnd">
                <a:solidFill>
                  <a:srgbClr val="FF0000"/>
                </a:solidFill>
                <a:prstDash val="solid"/>
                <a:round/>
              </a:ln>
              <a:effectLst/>
            </c:spPr>
            <c:extLst>
              <c:ext xmlns:c16="http://schemas.microsoft.com/office/drawing/2014/chart" uri="{C3380CC4-5D6E-409C-BE32-E72D297353CC}">
                <c16:uniqueId val="{00000073-2D01-46B8-85BF-BCE039358299}"/>
              </c:ext>
            </c:extLst>
          </c:dPt>
          <c:dPt>
            <c:idx val="58"/>
            <c:bubble3D val="0"/>
            <c:spPr>
              <a:ln w="28575" cap="rnd">
                <a:solidFill>
                  <a:srgbClr val="FF0000"/>
                </a:solidFill>
                <a:prstDash val="solid"/>
                <a:round/>
              </a:ln>
              <a:effectLst/>
            </c:spPr>
            <c:extLst>
              <c:ext xmlns:c16="http://schemas.microsoft.com/office/drawing/2014/chart" uri="{C3380CC4-5D6E-409C-BE32-E72D297353CC}">
                <c16:uniqueId val="{00000075-2D01-46B8-85BF-BCE039358299}"/>
              </c:ext>
            </c:extLst>
          </c:dPt>
          <c:dPt>
            <c:idx val="59"/>
            <c:bubble3D val="0"/>
            <c:spPr>
              <a:ln w="28575" cap="rnd">
                <a:solidFill>
                  <a:srgbClr val="FF0000"/>
                </a:solidFill>
                <a:prstDash val="solid"/>
                <a:round/>
              </a:ln>
              <a:effectLst/>
            </c:spPr>
            <c:extLst>
              <c:ext xmlns:c16="http://schemas.microsoft.com/office/drawing/2014/chart" uri="{C3380CC4-5D6E-409C-BE32-E72D297353CC}">
                <c16:uniqueId val="{00000077-2D01-46B8-85BF-BCE039358299}"/>
              </c:ext>
            </c:extLst>
          </c:dPt>
          <c:dPt>
            <c:idx val="60"/>
            <c:bubble3D val="0"/>
            <c:spPr>
              <a:ln w="28575" cap="rnd">
                <a:solidFill>
                  <a:srgbClr val="FF0000"/>
                </a:solidFill>
                <a:prstDash val="solid"/>
                <a:round/>
              </a:ln>
              <a:effectLst/>
            </c:spPr>
            <c:extLst>
              <c:ext xmlns:c16="http://schemas.microsoft.com/office/drawing/2014/chart" uri="{C3380CC4-5D6E-409C-BE32-E72D297353CC}">
                <c16:uniqueId val="{00000079-2D01-46B8-85BF-BCE039358299}"/>
              </c:ext>
            </c:extLst>
          </c:dPt>
          <c:dPt>
            <c:idx val="61"/>
            <c:bubble3D val="0"/>
            <c:spPr>
              <a:ln w="28575" cap="rnd">
                <a:solidFill>
                  <a:srgbClr val="FF0000"/>
                </a:solidFill>
                <a:prstDash val="solid"/>
                <a:round/>
              </a:ln>
              <a:effectLst/>
            </c:spPr>
            <c:extLst>
              <c:ext xmlns:c16="http://schemas.microsoft.com/office/drawing/2014/chart" uri="{C3380CC4-5D6E-409C-BE32-E72D297353CC}">
                <c16:uniqueId val="{0000007B-2D01-46B8-85BF-BCE039358299}"/>
              </c:ext>
            </c:extLst>
          </c:dPt>
          <c:cat>
            <c:numRef>
              <c:f>NFA!$V$1:$FD$1</c:f>
              <c:numCache>
                <c:formatCode>[$-409]mmm\-yy;@</c:formatCode>
                <c:ptCount val="139"/>
                <c:pt idx="0">
                  <c:v>40939</c:v>
                </c:pt>
                <c:pt idx="1">
                  <c:v>40968</c:v>
                </c:pt>
                <c:pt idx="2">
                  <c:v>40969</c:v>
                </c:pt>
                <c:pt idx="3">
                  <c:v>41001</c:v>
                </c:pt>
                <c:pt idx="4">
                  <c:v>41032</c:v>
                </c:pt>
                <c:pt idx="5">
                  <c:v>41064</c:v>
                </c:pt>
                <c:pt idx="6">
                  <c:v>41095</c:v>
                </c:pt>
                <c:pt idx="7">
                  <c:v>41127</c:v>
                </c:pt>
                <c:pt idx="8">
                  <c:v>41159</c:v>
                </c:pt>
                <c:pt idx="9">
                  <c:v>41189</c:v>
                </c:pt>
                <c:pt idx="10">
                  <c:v>41221</c:v>
                </c:pt>
                <c:pt idx="11">
                  <c:v>41252</c:v>
                </c:pt>
                <c:pt idx="12">
                  <c:v>41305</c:v>
                </c:pt>
                <c:pt idx="13">
                  <c:v>41306</c:v>
                </c:pt>
                <c:pt idx="14">
                  <c:v>41335</c:v>
                </c:pt>
                <c:pt idx="15">
                  <c:v>41394</c:v>
                </c:pt>
                <c:pt idx="16">
                  <c:v>41395</c:v>
                </c:pt>
                <c:pt idx="17">
                  <c:v>41427</c:v>
                </c:pt>
                <c:pt idx="18">
                  <c:v>41486</c:v>
                </c:pt>
                <c:pt idx="19">
                  <c:v>41487</c:v>
                </c:pt>
                <c:pt idx="20">
                  <c:v>41519</c:v>
                </c:pt>
                <c:pt idx="21">
                  <c:v>41550</c:v>
                </c:pt>
                <c:pt idx="22">
                  <c:v>41582</c:v>
                </c:pt>
                <c:pt idx="23">
                  <c:v>41613</c:v>
                </c:pt>
                <c:pt idx="24">
                  <c:v>41653</c:v>
                </c:pt>
                <c:pt idx="25">
                  <c:v>41684</c:v>
                </c:pt>
                <c:pt idx="26">
                  <c:v>41712</c:v>
                </c:pt>
                <c:pt idx="27">
                  <c:v>41743</c:v>
                </c:pt>
                <c:pt idx="28">
                  <c:v>41773</c:v>
                </c:pt>
                <c:pt idx="29">
                  <c:v>41804</c:v>
                </c:pt>
                <c:pt idx="30">
                  <c:v>41834</c:v>
                </c:pt>
                <c:pt idx="31">
                  <c:v>41865</c:v>
                </c:pt>
                <c:pt idx="32">
                  <c:v>41896</c:v>
                </c:pt>
                <c:pt idx="33">
                  <c:v>41926</c:v>
                </c:pt>
                <c:pt idx="34">
                  <c:v>41957</c:v>
                </c:pt>
                <c:pt idx="35">
                  <c:v>41987</c:v>
                </c:pt>
                <c:pt idx="36">
                  <c:v>42018</c:v>
                </c:pt>
                <c:pt idx="37">
                  <c:v>42049</c:v>
                </c:pt>
                <c:pt idx="38">
                  <c:v>42077</c:v>
                </c:pt>
                <c:pt idx="39">
                  <c:v>42108</c:v>
                </c:pt>
                <c:pt idx="40">
                  <c:v>42138</c:v>
                </c:pt>
                <c:pt idx="41">
                  <c:v>42169</c:v>
                </c:pt>
                <c:pt idx="42">
                  <c:v>42199</c:v>
                </c:pt>
                <c:pt idx="43">
                  <c:v>42230</c:v>
                </c:pt>
                <c:pt idx="44">
                  <c:v>42261</c:v>
                </c:pt>
                <c:pt idx="45">
                  <c:v>42291</c:v>
                </c:pt>
                <c:pt idx="46">
                  <c:v>42322</c:v>
                </c:pt>
                <c:pt idx="47">
                  <c:v>42352</c:v>
                </c:pt>
                <c:pt idx="48">
                  <c:v>42383</c:v>
                </c:pt>
                <c:pt idx="49">
                  <c:v>42414</c:v>
                </c:pt>
                <c:pt idx="50">
                  <c:v>42443</c:v>
                </c:pt>
                <c:pt idx="51">
                  <c:v>42474</c:v>
                </c:pt>
                <c:pt idx="52">
                  <c:v>42504</c:v>
                </c:pt>
                <c:pt idx="53">
                  <c:v>42535</c:v>
                </c:pt>
                <c:pt idx="54">
                  <c:v>42565</c:v>
                </c:pt>
                <c:pt idx="55">
                  <c:v>42596</c:v>
                </c:pt>
                <c:pt idx="56">
                  <c:v>42627</c:v>
                </c:pt>
                <c:pt idx="57">
                  <c:v>42657</c:v>
                </c:pt>
                <c:pt idx="58">
                  <c:v>42688</c:v>
                </c:pt>
                <c:pt idx="59">
                  <c:v>42718</c:v>
                </c:pt>
                <c:pt idx="60">
                  <c:v>42749</c:v>
                </c:pt>
                <c:pt idx="61">
                  <c:v>42780</c:v>
                </c:pt>
                <c:pt idx="62">
                  <c:v>42808</c:v>
                </c:pt>
                <c:pt idx="63">
                  <c:v>42839</c:v>
                </c:pt>
                <c:pt idx="64">
                  <c:v>42869</c:v>
                </c:pt>
                <c:pt idx="65">
                  <c:v>42900</c:v>
                </c:pt>
                <c:pt idx="66">
                  <c:v>42930</c:v>
                </c:pt>
                <c:pt idx="67">
                  <c:v>42961</c:v>
                </c:pt>
                <c:pt idx="68">
                  <c:v>42992</c:v>
                </c:pt>
                <c:pt idx="69">
                  <c:v>43022</c:v>
                </c:pt>
                <c:pt idx="70">
                  <c:v>43053</c:v>
                </c:pt>
                <c:pt idx="71">
                  <c:v>43083</c:v>
                </c:pt>
                <c:pt idx="72">
                  <c:v>43114</c:v>
                </c:pt>
                <c:pt idx="73">
                  <c:v>43145</c:v>
                </c:pt>
                <c:pt idx="74">
                  <c:v>43173</c:v>
                </c:pt>
                <c:pt idx="75">
                  <c:v>43204</c:v>
                </c:pt>
                <c:pt idx="76">
                  <c:v>43234</c:v>
                </c:pt>
                <c:pt idx="77">
                  <c:v>43265</c:v>
                </c:pt>
                <c:pt idx="78">
                  <c:v>43295</c:v>
                </c:pt>
                <c:pt idx="79">
                  <c:v>43326</c:v>
                </c:pt>
                <c:pt idx="80">
                  <c:v>43357</c:v>
                </c:pt>
                <c:pt idx="81">
                  <c:v>43387</c:v>
                </c:pt>
                <c:pt idx="82">
                  <c:v>43418</c:v>
                </c:pt>
                <c:pt idx="83">
                  <c:v>43448</c:v>
                </c:pt>
                <c:pt idx="84">
                  <c:v>43479</c:v>
                </c:pt>
                <c:pt idx="85">
                  <c:v>43510</c:v>
                </c:pt>
                <c:pt idx="86">
                  <c:v>43538</c:v>
                </c:pt>
                <c:pt idx="87">
                  <c:v>43569</c:v>
                </c:pt>
                <c:pt idx="88">
                  <c:v>43599</c:v>
                </c:pt>
                <c:pt idx="89">
                  <c:v>43630</c:v>
                </c:pt>
                <c:pt idx="90">
                  <c:v>43660</c:v>
                </c:pt>
                <c:pt idx="91">
                  <c:v>43691</c:v>
                </c:pt>
                <c:pt idx="92">
                  <c:v>43722</c:v>
                </c:pt>
                <c:pt idx="93">
                  <c:v>43752</c:v>
                </c:pt>
                <c:pt idx="94">
                  <c:v>43783</c:v>
                </c:pt>
                <c:pt idx="95">
                  <c:v>43813</c:v>
                </c:pt>
                <c:pt idx="96">
                  <c:v>43844</c:v>
                </c:pt>
                <c:pt idx="97">
                  <c:v>43875</c:v>
                </c:pt>
                <c:pt idx="98">
                  <c:v>43904</c:v>
                </c:pt>
                <c:pt idx="99">
                  <c:v>43935</c:v>
                </c:pt>
                <c:pt idx="100">
                  <c:v>43965</c:v>
                </c:pt>
                <c:pt idx="101">
                  <c:v>43996</c:v>
                </c:pt>
                <c:pt idx="102">
                  <c:v>44026</c:v>
                </c:pt>
                <c:pt idx="103">
                  <c:v>44057</c:v>
                </c:pt>
                <c:pt idx="104">
                  <c:v>44088</c:v>
                </c:pt>
                <c:pt idx="105">
                  <c:v>44118</c:v>
                </c:pt>
                <c:pt idx="106">
                  <c:v>44149</c:v>
                </c:pt>
                <c:pt idx="107">
                  <c:v>44179</c:v>
                </c:pt>
                <c:pt idx="108">
                  <c:v>44210</c:v>
                </c:pt>
                <c:pt idx="109">
                  <c:v>44241</c:v>
                </c:pt>
                <c:pt idx="110">
                  <c:v>44269</c:v>
                </c:pt>
                <c:pt idx="111">
                  <c:v>44300</c:v>
                </c:pt>
                <c:pt idx="112">
                  <c:v>44330</c:v>
                </c:pt>
                <c:pt idx="113">
                  <c:v>44361</c:v>
                </c:pt>
                <c:pt idx="114">
                  <c:v>44391</c:v>
                </c:pt>
                <c:pt idx="115">
                  <c:v>44422</c:v>
                </c:pt>
                <c:pt idx="116">
                  <c:v>44453</c:v>
                </c:pt>
                <c:pt idx="117">
                  <c:v>44483</c:v>
                </c:pt>
                <c:pt idx="118">
                  <c:v>44514</c:v>
                </c:pt>
                <c:pt idx="119">
                  <c:v>44544</c:v>
                </c:pt>
                <c:pt idx="120">
                  <c:v>44575</c:v>
                </c:pt>
                <c:pt idx="121">
                  <c:v>44606</c:v>
                </c:pt>
                <c:pt idx="122">
                  <c:v>44634</c:v>
                </c:pt>
                <c:pt idx="123">
                  <c:v>44665</c:v>
                </c:pt>
                <c:pt idx="124">
                  <c:v>44695</c:v>
                </c:pt>
                <c:pt idx="125">
                  <c:v>44726</c:v>
                </c:pt>
                <c:pt idx="126">
                  <c:v>44756</c:v>
                </c:pt>
                <c:pt idx="127">
                  <c:v>44787</c:v>
                </c:pt>
                <c:pt idx="128">
                  <c:v>44818</c:v>
                </c:pt>
                <c:pt idx="129">
                  <c:v>44848</c:v>
                </c:pt>
                <c:pt idx="130">
                  <c:v>44879</c:v>
                </c:pt>
                <c:pt idx="131">
                  <c:v>44909</c:v>
                </c:pt>
                <c:pt idx="132">
                  <c:v>44940</c:v>
                </c:pt>
                <c:pt idx="133">
                  <c:v>44971</c:v>
                </c:pt>
                <c:pt idx="134">
                  <c:v>44999</c:v>
                </c:pt>
                <c:pt idx="135">
                  <c:v>45030</c:v>
                </c:pt>
                <c:pt idx="136">
                  <c:v>45060</c:v>
                </c:pt>
                <c:pt idx="137">
                  <c:v>45091</c:v>
                </c:pt>
                <c:pt idx="138">
                  <c:v>45121</c:v>
                </c:pt>
              </c:numCache>
            </c:numRef>
          </c:cat>
          <c:val>
            <c:numRef>
              <c:f>NFA!$V$70:$FE$70</c:f>
              <c:numCache>
                <c:formatCode>0.00</c:formatCode>
                <c:ptCount val="140"/>
                <c:pt idx="0">
                  <c:v>47.817031948533412</c:v>
                </c:pt>
                <c:pt idx="1">
                  <c:v>42.417939055999653</c:v>
                </c:pt>
                <c:pt idx="2">
                  <c:v>50.85247160309828</c:v>
                </c:pt>
                <c:pt idx="3">
                  <c:v>29.62</c:v>
                </c:pt>
                <c:pt idx="4">
                  <c:v>79.512511839706605</c:v>
                </c:pt>
                <c:pt idx="5">
                  <c:v>74.061000000000007</c:v>
                </c:pt>
                <c:pt idx="6">
                  <c:v>60.849520066510479</c:v>
                </c:pt>
                <c:pt idx="7">
                  <c:v>43.31426167437948</c:v>
                </c:pt>
                <c:pt idx="8">
                  <c:v>42.870885440629053</c:v>
                </c:pt>
                <c:pt idx="9">
                  <c:v>21.523095367181597</c:v>
                </c:pt>
                <c:pt idx="10">
                  <c:v>41.011152416356879</c:v>
                </c:pt>
                <c:pt idx="11">
                  <c:v>25.23907310339068</c:v>
                </c:pt>
                <c:pt idx="12">
                  <c:v>35.251506679551227</c:v>
                </c:pt>
                <c:pt idx="13">
                  <c:v>24.058086272950433</c:v>
                </c:pt>
                <c:pt idx="14">
                  <c:v>14.093140923924423</c:v>
                </c:pt>
                <c:pt idx="15">
                  <c:v>16.006481299885806</c:v>
                </c:pt>
                <c:pt idx="16">
                  <c:v>-9.2474951945394253</c:v>
                </c:pt>
                <c:pt idx="17">
                  <c:v>-11.1</c:v>
                </c:pt>
                <c:pt idx="18">
                  <c:v>-9.574181880344895</c:v>
                </c:pt>
                <c:pt idx="19">
                  <c:v>-9.8181371086943869</c:v>
                </c:pt>
                <c:pt idx="20">
                  <c:v>-7.193917440253415</c:v>
                </c:pt>
                <c:pt idx="21">
                  <c:v>1.1760956291887936</c:v>
                </c:pt>
                <c:pt idx="22">
                  <c:v>-13.971317093746705</c:v>
                </c:pt>
                <c:pt idx="23">
                  <c:v>-8.786637017114316</c:v>
                </c:pt>
                <c:pt idx="24">
                  <c:v>-9.0133132625401515</c:v>
                </c:pt>
                <c:pt idx="25">
                  <c:v>-2.9057152719562112</c:v>
                </c:pt>
                <c:pt idx="26">
                  <c:v>0.38377516679459234</c:v>
                </c:pt>
                <c:pt idx="27">
                  <c:v>-1.218955441928415</c:v>
                </c:pt>
                <c:pt idx="28">
                  <c:v>-2.9568905752126824</c:v>
                </c:pt>
                <c:pt idx="29">
                  <c:v>0.59925036425224221</c:v>
                </c:pt>
                <c:pt idx="30">
                  <c:v>2.6141464356297206</c:v>
                </c:pt>
                <c:pt idx="31">
                  <c:v>8.65</c:v>
                </c:pt>
                <c:pt idx="32">
                  <c:v>0.32291796746930856</c:v>
                </c:pt>
                <c:pt idx="33">
                  <c:v>-5.0620689850195646</c:v>
                </c:pt>
                <c:pt idx="34">
                  <c:v>20.090462239982344</c:v>
                </c:pt>
                <c:pt idx="35">
                  <c:v>9.8802375858792573</c:v>
                </c:pt>
                <c:pt idx="36">
                  <c:v>-0.75168589839651645</c:v>
                </c:pt>
                <c:pt idx="37">
                  <c:v>8.5298188143577249</c:v>
                </c:pt>
                <c:pt idx="38">
                  <c:v>13.740717575695328</c:v>
                </c:pt>
                <c:pt idx="39">
                  <c:v>23.144217246911708</c:v>
                </c:pt>
                <c:pt idx="40">
                  <c:v>38.406414040706153</c:v>
                </c:pt>
                <c:pt idx="41">
                  <c:v>61.179667375426391</c:v>
                </c:pt>
                <c:pt idx="42">
                  <c:v>51.860995062666177</c:v>
                </c:pt>
                <c:pt idx="43">
                  <c:v>58.660131697993393</c:v>
                </c:pt>
                <c:pt idx="44">
                  <c:v>91.253930323229781</c:v>
                </c:pt>
                <c:pt idx="45">
                  <c:v>95.67</c:v>
                </c:pt>
                <c:pt idx="46">
                  <c:v>73.58136591440325</c:v>
                </c:pt>
                <c:pt idx="47">
                  <c:v>109.85647903064523</c:v>
                </c:pt>
                <c:pt idx="48">
                  <c:v>163.47126006365852</c:v>
                </c:pt>
                <c:pt idx="49">
                  <c:v>202.53269649428273</c:v>
                </c:pt>
                <c:pt idx="50">
                  <c:v>245.22055453853744</c:v>
                </c:pt>
                <c:pt idx="51">
                  <c:v>266.36693002632524</c:v>
                </c:pt>
                <c:pt idx="52">
                  <c:v>295.02939319563836</c:v>
                </c:pt>
                <c:pt idx="53">
                  <c:v>186.9863618774599</c:v>
                </c:pt>
                <c:pt idx="54">
                  <c:v>449.45531628119454</c:v>
                </c:pt>
                <c:pt idx="55">
                  <c:v>425.65429171830272</c:v>
                </c:pt>
                <c:pt idx="56">
                  <c:v>549.42729953041544</c:v>
                </c:pt>
                <c:pt idx="57">
                  <c:v>495.02873745450177</c:v>
                </c:pt>
                <c:pt idx="58">
                  <c:v>457.24530114648098</c:v>
                </c:pt>
                <c:pt idx="59">
                  <c:v>479.73493599410097</c:v>
                </c:pt>
                <c:pt idx="60">
                  <c:v>371.80645049903012</c:v>
                </c:pt>
                <c:pt idx="61">
                  <c:v>425.93704776273438</c:v>
                </c:pt>
                <c:pt idx="62">
                  <c:v>304.55591256224847</c:v>
                </c:pt>
                <c:pt idx="63">
                  <c:v>272.64</c:v>
                </c:pt>
                <c:pt idx="64">
                  <c:v>333.96487200147556</c:v>
                </c:pt>
                <c:pt idx="65">
                  <c:v>361.93862322838453</c:v>
                </c:pt>
                <c:pt idx="66">
                  <c:v>154.57141987610078</c:v>
                </c:pt>
                <c:pt idx="67">
                  <c:v>164.97096399834342</c:v>
                </c:pt>
                <c:pt idx="68">
                  <c:v>101.8630720935187</c:v>
                </c:pt>
                <c:pt idx="69">
                  <c:v>131.92179161097636</c:v>
                </c:pt>
                <c:pt idx="70">
                  <c:v>142.03643780202978</c:v>
                </c:pt>
                <c:pt idx="71">
                  <c:v>117.67</c:v>
                </c:pt>
                <c:pt idx="72">
                  <c:v>125.04496957484865</c:v>
                </c:pt>
                <c:pt idx="73">
                  <c:v>112.67685029939689</c:v>
                </c:pt>
                <c:pt idx="74">
                  <c:v>161.19999999999999</c:v>
                </c:pt>
                <c:pt idx="75">
                  <c:v>186.6</c:v>
                </c:pt>
                <c:pt idx="76">
                  <c:v>83.855111104762699</c:v>
                </c:pt>
                <c:pt idx="77">
                  <c:v>88.526165283154086</c:v>
                </c:pt>
                <c:pt idx="78">
                  <c:v>122.87482463222186</c:v>
                </c:pt>
                <c:pt idx="79">
                  <c:v>74.763032733597299</c:v>
                </c:pt>
                <c:pt idx="80">
                  <c:v>49.055679146628052</c:v>
                </c:pt>
                <c:pt idx="81">
                  <c:v>41.804222001499284</c:v>
                </c:pt>
                <c:pt idx="82">
                  <c:v>33.495649147176124</c:v>
                </c:pt>
                <c:pt idx="83">
                  <c:v>40.064127086157328</c:v>
                </c:pt>
                <c:pt idx="84">
                  <c:v>72.28790014986663</c:v>
                </c:pt>
                <c:pt idx="85">
                  <c:v>58.709854201022438</c:v>
                </c:pt>
                <c:pt idx="86">
                  <c:v>62.916805285682159</c:v>
                </c:pt>
                <c:pt idx="87">
                  <c:v>51.913180139090173</c:v>
                </c:pt>
                <c:pt idx="88">
                  <c:v>77.5648530565241</c:v>
                </c:pt>
                <c:pt idx="89">
                  <c:v>86.298377983314936</c:v>
                </c:pt>
                <c:pt idx="90">
                  <c:v>71.82541387175462</c:v>
                </c:pt>
                <c:pt idx="91">
                  <c:v>107.67343941857291</c:v>
                </c:pt>
                <c:pt idx="92">
                  <c:v>157.32266712791574</c:v>
                </c:pt>
                <c:pt idx="93">
                  <c:v>170.49450323683305</c:v>
                </c:pt>
                <c:pt idx="94">
                  <c:v>72.714598693639033</c:v>
                </c:pt>
                <c:pt idx="95">
                  <c:v>68.990559641670188</c:v>
                </c:pt>
                <c:pt idx="96">
                  <c:v>36.357156538755106</c:v>
                </c:pt>
                <c:pt idx="97">
                  <c:v>54.153189705427138</c:v>
                </c:pt>
                <c:pt idx="98">
                  <c:v>40.416835150253604</c:v>
                </c:pt>
                <c:pt idx="99">
                  <c:v>39.542757045254461</c:v>
                </c:pt>
                <c:pt idx="100">
                  <c:v>37.692962610221969</c:v>
                </c:pt>
                <c:pt idx="101">
                  <c:v>9.7514777727420068</c:v>
                </c:pt>
                <c:pt idx="102">
                  <c:v>7.5490829566520432</c:v>
                </c:pt>
                <c:pt idx="103">
                  <c:v>11.553051233601281</c:v>
                </c:pt>
                <c:pt idx="104">
                  <c:v>6.0005417187512364</c:v>
                </c:pt>
                <c:pt idx="105">
                  <c:v>11.528960216535793</c:v>
                </c:pt>
                <c:pt idx="106">
                  <c:v>78.344414151432375</c:v>
                </c:pt>
                <c:pt idx="107">
                  <c:v>58.030990170717189</c:v>
                </c:pt>
                <c:pt idx="108">
                  <c:v>46.835057289682197</c:v>
                </c:pt>
                <c:pt idx="109">
                  <c:v>18.32784950710564</c:v>
                </c:pt>
                <c:pt idx="110">
                  <c:v>18.956572305053143</c:v>
                </c:pt>
                <c:pt idx="111">
                  <c:v>15.124241244560267</c:v>
                </c:pt>
                <c:pt idx="112">
                  <c:v>13.995947494972</c:v>
                </c:pt>
                <c:pt idx="113">
                  <c:v>18.340535167581564</c:v>
                </c:pt>
                <c:pt idx="114">
                  <c:v>11.748349925245222</c:v>
                </c:pt>
                <c:pt idx="115">
                  <c:v>11.318641784951595</c:v>
                </c:pt>
                <c:pt idx="116">
                  <c:v>5.0507913154452098</c:v>
                </c:pt>
                <c:pt idx="117">
                  <c:v>5.8120675169142118</c:v>
                </c:pt>
                <c:pt idx="118">
                  <c:v>-10.290265358554961</c:v>
                </c:pt>
                <c:pt idx="119">
                  <c:v>-8.5264786915524127</c:v>
                </c:pt>
                <c:pt idx="120">
                  <c:v>-11.963047154589589</c:v>
                </c:pt>
                <c:pt idx="121">
                  <c:v>-13.296655134569662</c:v>
                </c:pt>
                <c:pt idx="122">
                  <c:v>-8.20716958991963</c:v>
                </c:pt>
                <c:pt idx="123">
                  <c:v>-4.2859650064441439</c:v>
                </c:pt>
                <c:pt idx="124">
                  <c:v>-6.5584413245742041</c:v>
                </c:pt>
                <c:pt idx="125">
                  <c:v>3.2047871095961256</c:v>
                </c:pt>
                <c:pt idx="126">
                  <c:v>6.4331884704868685</c:v>
                </c:pt>
                <c:pt idx="127">
                  <c:v>-2.5433934540769343</c:v>
                </c:pt>
                <c:pt idx="128">
                  <c:v>-8.7473356211805395</c:v>
                </c:pt>
                <c:pt idx="129">
                  <c:v>-12.72595688572477</c:v>
                </c:pt>
                <c:pt idx="130">
                  <c:v>-8.0099968303671005</c:v>
                </c:pt>
                <c:pt idx="131">
                  <c:v>-11.570798809360937</c:v>
                </c:pt>
                <c:pt idx="132">
                  <c:v>14.369997110102943</c:v>
                </c:pt>
                <c:pt idx="133">
                  <c:v>13.444196000608244</c:v>
                </c:pt>
                <c:pt idx="134">
                  <c:v>1.2618216967504168</c:v>
                </c:pt>
                <c:pt idx="135">
                  <c:v>-6.2266891356245679</c:v>
                </c:pt>
                <c:pt idx="136">
                  <c:v>1.7040595412459538</c:v>
                </c:pt>
                <c:pt idx="137">
                  <c:v>5.6113326151065337</c:v>
                </c:pt>
                <c:pt idx="138">
                  <c:v>-1.5793174546890043</c:v>
                </c:pt>
                <c:pt idx="139">
                  <c:v>9.3761688678876283</c:v>
                </c:pt>
              </c:numCache>
            </c:numRef>
          </c:val>
          <c:smooth val="0"/>
          <c:extLst>
            <c:ext xmlns:c16="http://schemas.microsoft.com/office/drawing/2014/chart" uri="{C3380CC4-5D6E-409C-BE32-E72D297353CC}">
              <c16:uniqueId val="{0000007C-2D01-46B8-85BF-BCE039358299}"/>
            </c:ext>
          </c:extLst>
        </c:ser>
        <c:dLbls>
          <c:showLegendKey val="0"/>
          <c:showVal val="0"/>
          <c:showCatName val="0"/>
          <c:showSerName val="0"/>
          <c:showPercent val="0"/>
          <c:showBubbleSize val="0"/>
        </c:dLbls>
        <c:marker val="1"/>
        <c:smooth val="0"/>
        <c:axId val="308383104"/>
        <c:axId val="308384896"/>
      </c:lineChart>
      <c:lineChart>
        <c:grouping val="standard"/>
        <c:varyColors val="0"/>
        <c:ser>
          <c:idx val="2"/>
          <c:order val="1"/>
          <c:tx>
            <c:strRef>
              <c:f>NFA!$A$72</c:f>
              <c:strCache>
                <c:ptCount val="1"/>
                <c:pt idx="0">
                  <c:v>Food</c:v>
                </c:pt>
              </c:strCache>
            </c:strRef>
          </c:tx>
          <c:spPr>
            <a:ln w="28575" cap="rnd">
              <a:noFill/>
              <a:round/>
            </a:ln>
            <a:effectLst/>
          </c:spPr>
          <c:marker>
            <c:symbol val="none"/>
          </c:marker>
          <c:dPt>
            <c:idx val="13"/>
            <c:bubble3D val="0"/>
            <c:extLst>
              <c:ext xmlns:c16="http://schemas.microsoft.com/office/drawing/2014/chart" uri="{C3380CC4-5D6E-409C-BE32-E72D297353CC}">
                <c16:uniqueId val="{0000007D-2D01-46B8-85BF-BCE039358299}"/>
              </c:ext>
            </c:extLst>
          </c:dPt>
          <c:dPt>
            <c:idx val="16"/>
            <c:bubble3D val="0"/>
            <c:extLst>
              <c:ext xmlns:c16="http://schemas.microsoft.com/office/drawing/2014/chart" uri="{C3380CC4-5D6E-409C-BE32-E72D297353CC}">
                <c16:uniqueId val="{0000007E-2D01-46B8-85BF-BCE039358299}"/>
              </c:ext>
            </c:extLst>
          </c:dPt>
          <c:dPt>
            <c:idx val="21"/>
            <c:bubble3D val="0"/>
            <c:extLst>
              <c:ext xmlns:c16="http://schemas.microsoft.com/office/drawing/2014/chart" uri="{C3380CC4-5D6E-409C-BE32-E72D297353CC}">
                <c16:uniqueId val="{0000007F-2D01-46B8-85BF-BCE039358299}"/>
              </c:ext>
            </c:extLst>
          </c:dPt>
          <c:cat>
            <c:numRef>
              <c:f>NFA!$CV$1:$FD$1</c:f>
              <c:numCache>
                <c:formatCode>[$-409]mmm\-yy;@</c:formatCode>
                <c:ptCount val="61"/>
                <c:pt idx="0">
                  <c:v>43295</c:v>
                </c:pt>
                <c:pt idx="1">
                  <c:v>43326</c:v>
                </c:pt>
                <c:pt idx="2">
                  <c:v>43357</c:v>
                </c:pt>
                <c:pt idx="3">
                  <c:v>43387</c:v>
                </c:pt>
                <c:pt idx="4">
                  <c:v>43418</c:v>
                </c:pt>
                <c:pt idx="5">
                  <c:v>43448</c:v>
                </c:pt>
                <c:pt idx="6">
                  <c:v>43479</c:v>
                </c:pt>
                <c:pt idx="7">
                  <c:v>43510</c:v>
                </c:pt>
                <c:pt idx="8">
                  <c:v>43538</c:v>
                </c:pt>
                <c:pt idx="9">
                  <c:v>43569</c:v>
                </c:pt>
                <c:pt idx="10">
                  <c:v>43599</c:v>
                </c:pt>
                <c:pt idx="11">
                  <c:v>43630</c:v>
                </c:pt>
                <c:pt idx="12">
                  <c:v>43660</c:v>
                </c:pt>
                <c:pt idx="13">
                  <c:v>43691</c:v>
                </c:pt>
                <c:pt idx="14">
                  <c:v>43722</c:v>
                </c:pt>
                <c:pt idx="15">
                  <c:v>43752</c:v>
                </c:pt>
                <c:pt idx="16">
                  <c:v>43783</c:v>
                </c:pt>
                <c:pt idx="17">
                  <c:v>43813</c:v>
                </c:pt>
                <c:pt idx="18">
                  <c:v>43844</c:v>
                </c:pt>
                <c:pt idx="19">
                  <c:v>43875</c:v>
                </c:pt>
                <c:pt idx="20">
                  <c:v>43904</c:v>
                </c:pt>
                <c:pt idx="21">
                  <c:v>43935</c:v>
                </c:pt>
                <c:pt idx="22">
                  <c:v>43965</c:v>
                </c:pt>
                <c:pt idx="23">
                  <c:v>43996</c:v>
                </c:pt>
                <c:pt idx="24">
                  <c:v>44026</c:v>
                </c:pt>
                <c:pt idx="25">
                  <c:v>44057</c:v>
                </c:pt>
                <c:pt idx="26">
                  <c:v>44088</c:v>
                </c:pt>
                <c:pt idx="27">
                  <c:v>44118</c:v>
                </c:pt>
                <c:pt idx="28">
                  <c:v>44149</c:v>
                </c:pt>
                <c:pt idx="29">
                  <c:v>44179</c:v>
                </c:pt>
                <c:pt idx="30">
                  <c:v>44210</c:v>
                </c:pt>
                <c:pt idx="31">
                  <c:v>44241</c:v>
                </c:pt>
                <c:pt idx="32">
                  <c:v>44269</c:v>
                </c:pt>
                <c:pt idx="33">
                  <c:v>44300</c:v>
                </c:pt>
                <c:pt idx="34">
                  <c:v>44330</c:v>
                </c:pt>
                <c:pt idx="35">
                  <c:v>44361</c:v>
                </c:pt>
                <c:pt idx="36">
                  <c:v>44391</c:v>
                </c:pt>
                <c:pt idx="37">
                  <c:v>44422</c:v>
                </c:pt>
                <c:pt idx="38">
                  <c:v>44453</c:v>
                </c:pt>
                <c:pt idx="39">
                  <c:v>44483</c:v>
                </c:pt>
                <c:pt idx="40">
                  <c:v>44514</c:v>
                </c:pt>
                <c:pt idx="41">
                  <c:v>44544</c:v>
                </c:pt>
                <c:pt idx="42">
                  <c:v>44575</c:v>
                </c:pt>
                <c:pt idx="43">
                  <c:v>44606</c:v>
                </c:pt>
                <c:pt idx="44">
                  <c:v>44634</c:v>
                </c:pt>
                <c:pt idx="45">
                  <c:v>44665</c:v>
                </c:pt>
                <c:pt idx="46">
                  <c:v>44695</c:v>
                </c:pt>
                <c:pt idx="47">
                  <c:v>44726</c:v>
                </c:pt>
                <c:pt idx="48">
                  <c:v>44756</c:v>
                </c:pt>
                <c:pt idx="49">
                  <c:v>44787</c:v>
                </c:pt>
                <c:pt idx="50">
                  <c:v>44818</c:v>
                </c:pt>
                <c:pt idx="51">
                  <c:v>44848</c:v>
                </c:pt>
                <c:pt idx="52">
                  <c:v>44879</c:v>
                </c:pt>
                <c:pt idx="53">
                  <c:v>44909</c:v>
                </c:pt>
                <c:pt idx="54">
                  <c:v>44940</c:v>
                </c:pt>
                <c:pt idx="55">
                  <c:v>44971</c:v>
                </c:pt>
                <c:pt idx="56">
                  <c:v>44999</c:v>
                </c:pt>
                <c:pt idx="57">
                  <c:v>45030</c:v>
                </c:pt>
                <c:pt idx="58">
                  <c:v>45060</c:v>
                </c:pt>
                <c:pt idx="59">
                  <c:v>45091</c:v>
                </c:pt>
                <c:pt idx="60">
                  <c:v>45121</c:v>
                </c:pt>
              </c:numCache>
            </c:numRef>
          </c:cat>
          <c:val>
            <c:numRef>
              <c:f>NFA!$AH$72:$FD$72</c:f>
              <c:numCache>
                <c:formatCode>0.00</c:formatCode>
                <c:ptCount val="127"/>
                <c:pt idx="0">
                  <c:v>34.009143938199585</c:v>
                </c:pt>
                <c:pt idx="1">
                  <c:v>14.332600400957119</c:v>
                </c:pt>
                <c:pt idx="2">
                  <c:v>9.9129259273985184</c:v>
                </c:pt>
                <c:pt idx="3">
                  <c:v>14.829281595682131</c:v>
                </c:pt>
                <c:pt idx="4">
                  <c:v>-18.235118333560308</c:v>
                </c:pt>
                <c:pt idx="5">
                  <c:v>-15.877265085385051</c:v>
                </c:pt>
                <c:pt idx="6">
                  <c:v>-14.373206284951623</c:v>
                </c:pt>
                <c:pt idx="7">
                  <c:v>-13.284662661363079</c:v>
                </c:pt>
                <c:pt idx="8">
                  <c:v>-11.496481857838203</c:v>
                </c:pt>
                <c:pt idx="9">
                  <c:v>3.637196959079958</c:v>
                </c:pt>
                <c:pt idx="10">
                  <c:v>-17.94916983086874</c:v>
                </c:pt>
                <c:pt idx="11">
                  <c:v>-10.502960931331017</c:v>
                </c:pt>
                <c:pt idx="12">
                  <c:v>-7.231594550716447</c:v>
                </c:pt>
                <c:pt idx="13">
                  <c:v>6.5953024025340534</c:v>
                </c:pt>
                <c:pt idx="14">
                  <c:v>3.0935964867856658</c:v>
                </c:pt>
                <c:pt idx="15">
                  <c:v>-0.94737281415633312</c:v>
                </c:pt>
                <c:pt idx="16">
                  <c:v>0.61266253574798757</c:v>
                </c:pt>
                <c:pt idx="17">
                  <c:v>1.9874534729754201</c:v>
                </c:pt>
                <c:pt idx="18">
                  <c:v>4.5128997335865284</c:v>
                </c:pt>
                <c:pt idx="19">
                  <c:v>8.9220441289632682</c:v>
                </c:pt>
                <c:pt idx="20">
                  <c:v>-0.9771888398576567</c:v>
                </c:pt>
                <c:pt idx="21">
                  <c:v>-11.648199628074485</c:v>
                </c:pt>
                <c:pt idx="22">
                  <c:v>22.341041779212588</c:v>
                </c:pt>
                <c:pt idx="23">
                  <c:v>6.8704147978164931</c:v>
                </c:pt>
                <c:pt idx="24">
                  <c:v>-5.9438209371631467</c:v>
                </c:pt>
                <c:pt idx="25">
                  <c:v>5.1558084928562842</c:v>
                </c:pt>
                <c:pt idx="26">
                  <c:v>15.388371668459211</c:v>
                </c:pt>
                <c:pt idx="27">
                  <c:v>20.432010336788299</c:v>
                </c:pt>
                <c:pt idx="28">
                  <c:v>41.420401573662687</c:v>
                </c:pt>
                <c:pt idx="29">
                  <c:v>64.43552890102346</c:v>
                </c:pt>
                <c:pt idx="30">
                  <c:v>60.6172448778443</c:v>
                </c:pt>
                <c:pt idx="31">
                  <c:v>71.716210606979786</c:v>
                </c:pt>
                <c:pt idx="32">
                  <c:v>119.22319166901207</c:v>
                </c:pt>
                <c:pt idx="33">
                  <c:v>117.90768533324361</c:v>
                </c:pt>
                <c:pt idx="34">
                  <c:v>80.427719384291407</c:v>
                </c:pt>
                <c:pt idx="35">
                  <c:v>129.88710674431468</c:v>
                </c:pt>
                <c:pt idx="36">
                  <c:v>195.27424226081328</c:v>
                </c:pt>
                <c:pt idx="37">
                  <c:v>226.98859158602866</c:v>
                </c:pt>
                <c:pt idx="38">
                  <c:v>249.61980507260773</c:v>
                </c:pt>
                <c:pt idx="39">
                  <c:v>290.85072886297377</c:v>
                </c:pt>
                <c:pt idx="40">
                  <c:v>275.26249891932275</c:v>
                </c:pt>
                <c:pt idx="41">
                  <c:v>197.71594553595554</c:v>
                </c:pt>
                <c:pt idx="42">
                  <c:v>491.44062455276139</c:v>
                </c:pt>
                <c:pt idx="43">
                  <c:v>449.33815464346918</c:v>
                </c:pt>
                <c:pt idx="44">
                  <c:v>426.20430187258825</c:v>
                </c:pt>
                <c:pt idx="45">
                  <c:v>438.76687594197847</c:v>
                </c:pt>
                <c:pt idx="46">
                  <c:v>420.63958842474392</c:v>
                </c:pt>
                <c:pt idx="47">
                  <c:v>517.13022489450191</c:v>
                </c:pt>
                <c:pt idx="48">
                  <c:v>369.44760024875541</c:v>
                </c:pt>
                <c:pt idx="49">
                  <c:v>480.48632961221915</c:v>
                </c:pt>
                <c:pt idx="50">
                  <c:v>348.07168824612705</c:v>
                </c:pt>
                <c:pt idx="51">
                  <c:v>264.29230275779076</c:v>
                </c:pt>
                <c:pt idx="52">
                  <c:v>379.2366464485782</c:v>
                </c:pt>
                <c:pt idx="53">
                  <c:v>333.1345306027622</c:v>
                </c:pt>
                <c:pt idx="54">
                  <c:v>121.04831704856326</c:v>
                </c:pt>
                <c:pt idx="55">
                  <c:v>122.26988793472104</c:v>
                </c:pt>
                <c:pt idx="56">
                  <c:v>108.46472204938982</c:v>
                </c:pt>
                <c:pt idx="57">
                  <c:v>102.6757496673326</c:v>
                </c:pt>
                <c:pt idx="58">
                  <c:v>119.27087103546161</c:v>
                </c:pt>
                <c:pt idx="59">
                  <c:v>83.571097436200034</c:v>
                </c:pt>
                <c:pt idx="60">
                  <c:v>112.22668902041302</c:v>
                </c:pt>
                <c:pt idx="61">
                  <c:v>46.911671407589871</c:v>
                </c:pt>
                <c:pt idx="62">
                  <c:v>92.22535049910077</c:v>
                </c:pt>
                <c:pt idx="63">
                  <c:v>168.48792792024997</c:v>
                </c:pt>
                <c:pt idx="64">
                  <c:v>57.459616191743265</c:v>
                </c:pt>
                <c:pt idx="65">
                  <c:v>68.292530564421099</c:v>
                </c:pt>
                <c:pt idx="66">
                  <c:v>127.589492036903</c:v>
                </c:pt>
                <c:pt idx="67">
                  <c:v>74.625967861496918</c:v>
                </c:pt>
                <c:pt idx="68">
                  <c:v>43.654095888624099</c:v>
                </c:pt>
                <c:pt idx="69">
                  <c:v>50.257158490032822</c:v>
                </c:pt>
                <c:pt idx="70">
                  <c:v>35.664283999641526</c:v>
                </c:pt>
                <c:pt idx="71">
                  <c:v>29.234908486846365</c:v>
                </c:pt>
                <c:pt idx="72">
                  <c:v>68.591347775150211</c:v>
                </c:pt>
                <c:pt idx="73">
                  <c:v>101.63231961280022</c:v>
                </c:pt>
                <c:pt idx="74">
                  <c:v>106.1988618464141</c:v>
                </c:pt>
                <c:pt idx="75">
                  <c:v>65.911390185307823</c:v>
                </c:pt>
                <c:pt idx="76">
                  <c:v>99.728043898320891</c:v>
                </c:pt>
                <c:pt idx="77">
                  <c:v>120.06432318145275</c:v>
                </c:pt>
                <c:pt idx="78">
                  <c:v>81.872612840650362</c:v>
                </c:pt>
                <c:pt idx="79">
                  <c:v>135.99926553496721</c:v>
                </c:pt>
                <c:pt idx="80">
                  <c:v>177.73643814883656</c:v>
                </c:pt>
                <c:pt idx="81">
                  <c:v>195.19668900244034</c:v>
                </c:pt>
                <c:pt idx="82">
                  <c:v>89.994210492545506</c:v>
                </c:pt>
                <c:pt idx="83">
                  <c:v>105.4279674881177</c:v>
                </c:pt>
                <c:pt idx="84">
                  <c:v>48.527587350220614</c:v>
                </c:pt>
                <c:pt idx="85">
                  <c:v>35.451679926756185</c:v>
                </c:pt>
                <c:pt idx="86">
                  <c:v>-12.428406391597107</c:v>
                </c:pt>
                <c:pt idx="87">
                  <c:v>-10.601011404044044</c:v>
                </c:pt>
                <c:pt idx="88">
                  <c:v>-12.317882194990659</c:v>
                </c:pt>
                <c:pt idx="89">
                  <c:v>-32.375648905472616</c:v>
                </c:pt>
                <c:pt idx="90">
                  <c:v>-30.196757353571002</c:v>
                </c:pt>
                <c:pt idx="91">
                  <c:v>-22.950129089007191</c:v>
                </c:pt>
                <c:pt idx="92">
                  <c:v>-13.277392452846385</c:v>
                </c:pt>
                <c:pt idx="93">
                  <c:v>-14.666666499136866</c:v>
                </c:pt>
                <c:pt idx="94">
                  <c:v>17.179830806350083</c:v>
                </c:pt>
                <c:pt idx="95">
                  <c:v>0.67417148371519886</c:v>
                </c:pt>
                <c:pt idx="96">
                  <c:v>0.28972222796741676</c:v>
                </c:pt>
                <c:pt idx="97">
                  <c:v>-2.6629238534687545</c:v>
                </c:pt>
                <c:pt idx="98">
                  <c:v>34.522558023707063</c:v>
                </c:pt>
                <c:pt idx="99">
                  <c:v>30.278839435945343</c:v>
                </c:pt>
                <c:pt idx="100">
                  <c:v>25.11353133702066</c:v>
                </c:pt>
                <c:pt idx="101">
                  <c:v>93.558298841086099</c:v>
                </c:pt>
                <c:pt idx="102">
                  <c:v>76.674114529197681</c:v>
                </c:pt>
                <c:pt idx="103">
                  <c:v>67.649226004427362</c:v>
                </c:pt>
                <c:pt idx="104">
                  <c:v>41.796401958231371</c:v>
                </c:pt>
                <c:pt idx="105">
                  <c:v>10.976656153857164</c:v>
                </c:pt>
                <c:pt idx="106">
                  <c:v>1.791797126399743</c:v>
                </c:pt>
                <c:pt idx="107">
                  <c:v>3.1655352403291204</c:v>
                </c:pt>
                <c:pt idx="108">
                  <c:v>-15.08358308978201</c:v>
                </c:pt>
                <c:pt idx="109">
                  <c:v>-19.265570119216719</c:v>
                </c:pt>
                <c:pt idx="110">
                  <c:v>-10.988224497073602</c:v>
                </c:pt>
                <c:pt idx="111">
                  <c:v>0.26124200619273097</c:v>
                </c:pt>
                <c:pt idx="112">
                  <c:v>1.8466397601317937</c:v>
                </c:pt>
                <c:pt idx="113">
                  <c:v>-27.682821483929288</c:v>
                </c:pt>
                <c:pt idx="114">
                  <c:v>-28.506828092156852</c:v>
                </c:pt>
                <c:pt idx="115">
                  <c:v>-33.549036685970961</c:v>
                </c:pt>
                <c:pt idx="116">
                  <c:v>-37.541579731029017</c:v>
                </c:pt>
                <c:pt idx="117">
                  <c:v>-17.184935926750384</c:v>
                </c:pt>
                <c:pt idx="118">
                  <c:v>25.184963498387319</c:v>
                </c:pt>
                <c:pt idx="119">
                  <c:v>3.9635520590228595</c:v>
                </c:pt>
                <c:pt idx="120">
                  <c:v>9.9276842241568914</c:v>
                </c:pt>
                <c:pt idx="121">
                  <c:v>7.4275601362691077</c:v>
                </c:pt>
                <c:pt idx="122">
                  <c:v>-8.1835661926968726</c:v>
                </c:pt>
                <c:pt idx="123">
                  <c:v>-25.640040721758609</c:v>
                </c:pt>
                <c:pt idx="124">
                  <c:v>-16.158993160308043</c:v>
                </c:pt>
                <c:pt idx="125">
                  <c:v>-13.92406116671782</c:v>
                </c:pt>
                <c:pt idx="126">
                  <c:v>-16.349280062217602</c:v>
                </c:pt>
              </c:numCache>
            </c:numRef>
          </c:val>
          <c:smooth val="0"/>
          <c:extLst>
            <c:ext xmlns:c16="http://schemas.microsoft.com/office/drawing/2014/chart" uri="{C3380CC4-5D6E-409C-BE32-E72D297353CC}">
              <c16:uniqueId val="{00000080-2D01-46B8-85BF-BCE039358299}"/>
            </c:ext>
          </c:extLst>
        </c:ser>
        <c:dLbls>
          <c:showLegendKey val="0"/>
          <c:showVal val="0"/>
          <c:showCatName val="0"/>
          <c:showSerName val="0"/>
          <c:showPercent val="0"/>
          <c:showBubbleSize val="0"/>
        </c:dLbls>
        <c:marker val="1"/>
        <c:smooth val="0"/>
        <c:axId val="308388224"/>
        <c:axId val="308386432"/>
      </c:lineChart>
      <c:dateAx>
        <c:axId val="308383104"/>
        <c:scaling>
          <c:orientation val="minMax"/>
          <c:max val="45108"/>
          <c:min val="40909"/>
        </c:scaling>
        <c:delete val="0"/>
        <c:axPos val="b"/>
        <c:numFmt formatCode="[$-409]mmm\-yy;@" sourceLinked="1"/>
        <c:majorTickMark val="out"/>
        <c:minorTickMark val="none"/>
        <c:tickLblPos val="nextTo"/>
        <c:spPr>
          <a:noFill/>
          <a:ln w="9525" cap="flat" cmpd="sng" algn="ctr">
            <a:solidFill>
              <a:schemeClr val="tx1">
                <a:lumMod val="75000"/>
                <a:lumOff val="25000"/>
              </a:schemeClr>
            </a:solidFill>
            <a:round/>
          </a:ln>
          <a:effectLst/>
        </c:spPr>
        <c:txPr>
          <a:bodyPr rot="-60000000" vert="horz"/>
          <a:lstStyle/>
          <a:p>
            <a:pPr>
              <a:defRPr/>
            </a:pPr>
            <a:endParaRPr lang="en-US"/>
          </a:p>
        </c:txPr>
        <c:crossAx val="308384896"/>
        <c:crosses val="autoZero"/>
        <c:auto val="1"/>
        <c:lblOffset val="100"/>
        <c:baseTimeUnit val="months"/>
        <c:majorUnit val="6"/>
        <c:majorTimeUnit val="months"/>
        <c:minorUnit val="1"/>
        <c:minorTimeUnit val="months"/>
      </c:dateAx>
      <c:valAx>
        <c:axId val="308384896"/>
        <c:scaling>
          <c:orientation val="minMax"/>
          <c:max val="600"/>
          <c:min val="-80"/>
        </c:scaling>
        <c:delete val="0"/>
        <c:axPos val="l"/>
        <c:numFmt formatCode="0" sourceLinked="0"/>
        <c:majorTickMark val="in"/>
        <c:minorTickMark val="none"/>
        <c:tickLblPos val="nextTo"/>
        <c:spPr>
          <a:noFill/>
          <a:ln>
            <a:solidFill>
              <a:schemeClr val="tx1">
                <a:lumMod val="75000"/>
                <a:lumOff val="25000"/>
              </a:schemeClr>
            </a:solidFill>
          </a:ln>
          <a:effectLst/>
        </c:spPr>
        <c:txPr>
          <a:bodyPr rot="-60000000" vert="horz"/>
          <a:lstStyle/>
          <a:p>
            <a:pPr>
              <a:defRPr/>
            </a:pPr>
            <a:endParaRPr lang="en-US"/>
          </a:p>
        </c:txPr>
        <c:crossAx val="308383104"/>
        <c:crosses val="autoZero"/>
        <c:crossBetween val="between"/>
        <c:majorUnit val="100"/>
        <c:minorUnit val="10"/>
      </c:valAx>
      <c:valAx>
        <c:axId val="308386432"/>
        <c:scaling>
          <c:orientation val="minMax"/>
          <c:max val="600"/>
          <c:min val="-80"/>
        </c:scaling>
        <c:delete val="0"/>
        <c:axPos val="r"/>
        <c:numFmt formatCode="0" sourceLinked="0"/>
        <c:majorTickMark val="in"/>
        <c:minorTickMark val="none"/>
        <c:tickLblPos val="nextTo"/>
        <c:spPr>
          <a:noFill/>
          <a:ln>
            <a:solidFill>
              <a:schemeClr val="tx1">
                <a:lumMod val="75000"/>
                <a:lumOff val="25000"/>
              </a:schemeClr>
            </a:solidFill>
          </a:ln>
          <a:effectLst/>
        </c:spPr>
        <c:txPr>
          <a:bodyPr rot="-60000000" vert="horz"/>
          <a:lstStyle/>
          <a:p>
            <a:pPr>
              <a:defRPr/>
            </a:pPr>
            <a:endParaRPr lang="en-US"/>
          </a:p>
        </c:txPr>
        <c:crossAx val="308388224"/>
        <c:crosses val="max"/>
        <c:crossBetween val="between"/>
        <c:majorUnit val="100"/>
      </c:valAx>
      <c:dateAx>
        <c:axId val="308388224"/>
        <c:scaling>
          <c:orientation val="minMax"/>
        </c:scaling>
        <c:delete val="1"/>
        <c:axPos val="b"/>
        <c:numFmt formatCode="[$-409]mmm\-yy;@" sourceLinked="1"/>
        <c:majorTickMark val="out"/>
        <c:minorTickMark val="none"/>
        <c:tickLblPos val="nextTo"/>
        <c:crossAx val="308386432"/>
        <c:crosses val="autoZero"/>
        <c:auto val="1"/>
        <c:lblOffset val="100"/>
        <c:baseTimeUnit val="months"/>
      </c:dateAx>
      <c:spPr>
        <a:noFill/>
        <a:ln>
          <a:noFill/>
        </a:ln>
        <a:effectLst/>
      </c:spPr>
    </c:plotArea>
    <c:plotVisOnly val="1"/>
    <c:dispBlanksAs val="gap"/>
    <c:showDLblsOverMax val="0"/>
  </c:chart>
  <c:spPr>
    <a:noFill/>
    <a:ln w="9525" cap="flat" cmpd="sng" algn="ctr">
      <a:noFill/>
      <a:round/>
    </a:ln>
    <a:effectLst/>
  </c:spPr>
  <c:txPr>
    <a:bodyPr/>
    <a:lstStyle/>
    <a:p>
      <a:pPr>
        <a:defRPr sz="12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Growth in Money Supply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'Key Indicators'!$B$22</c:f>
              <c:strCache>
                <c:ptCount val="1"/>
                <c:pt idx="0">
                  <c:v>Money Supply</c:v>
                </c:pt>
              </c:strCache>
            </c:strRef>
          </c:tx>
          <c:spPr>
            <a:ln w="28575" cap="rnd">
              <a:solidFill>
                <a:schemeClr val="accent1"/>
              </a:solidFill>
              <a:round/>
            </a:ln>
            <a:effectLst/>
          </c:spPr>
          <c:marker>
            <c:symbol val="none"/>
          </c:marker>
          <c:cat>
            <c:numRef>
              <c:f>'Key Indicators'!$O$3:$EQ$3</c:f>
              <c:numCache>
                <c:formatCode>mmm\-yy</c:formatCode>
                <c:ptCount val="133"/>
                <c:pt idx="0">
                  <c:v>41091</c:v>
                </c:pt>
                <c:pt idx="1">
                  <c:v>41122</c:v>
                </c:pt>
                <c:pt idx="2">
                  <c:v>41153</c:v>
                </c:pt>
                <c:pt idx="3">
                  <c:v>41183</c:v>
                </c:pt>
                <c:pt idx="4">
                  <c:v>41214</c:v>
                </c:pt>
                <c:pt idx="5">
                  <c:v>41244</c:v>
                </c:pt>
                <c:pt idx="6">
                  <c:v>41275</c:v>
                </c:pt>
                <c:pt idx="7">
                  <c:v>41306</c:v>
                </c:pt>
                <c:pt idx="8">
                  <c:v>41334</c:v>
                </c:pt>
                <c:pt idx="9">
                  <c:v>41365</c:v>
                </c:pt>
                <c:pt idx="10">
                  <c:v>41395</c:v>
                </c:pt>
                <c:pt idx="11">
                  <c:v>41426</c:v>
                </c:pt>
                <c:pt idx="12">
                  <c:v>41456</c:v>
                </c:pt>
                <c:pt idx="13">
                  <c:v>41487</c:v>
                </c:pt>
                <c:pt idx="14">
                  <c:v>41518</c:v>
                </c:pt>
                <c:pt idx="15">
                  <c:v>41548</c:v>
                </c:pt>
                <c:pt idx="16">
                  <c:v>41579</c:v>
                </c:pt>
                <c:pt idx="17">
                  <c:v>41609</c:v>
                </c:pt>
                <c:pt idx="18">
                  <c:v>41640</c:v>
                </c:pt>
                <c:pt idx="19">
                  <c:v>41671</c:v>
                </c:pt>
                <c:pt idx="20">
                  <c:v>41699</c:v>
                </c:pt>
                <c:pt idx="21">
                  <c:v>41730</c:v>
                </c:pt>
                <c:pt idx="22">
                  <c:v>41760</c:v>
                </c:pt>
                <c:pt idx="23">
                  <c:v>41791</c:v>
                </c:pt>
                <c:pt idx="24">
                  <c:v>41821</c:v>
                </c:pt>
                <c:pt idx="25">
                  <c:v>41852</c:v>
                </c:pt>
                <c:pt idx="26">
                  <c:v>41883</c:v>
                </c:pt>
                <c:pt idx="27">
                  <c:v>41913</c:v>
                </c:pt>
                <c:pt idx="28">
                  <c:v>41944</c:v>
                </c:pt>
                <c:pt idx="29">
                  <c:v>41974</c:v>
                </c:pt>
                <c:pt idx="30">
                  <c:v>42005</c:v>
                </c:pt>
                <c:pt idx="31">
                  <c:v>42036</c:v>
                </c:pt>
                <c:pt idx="32">
                  <c:v>42064</c:v>
                </c:pt>
                <c:pt idx="33">
                  <c:v>42095</c:v>
                </c:pt>
                <c:pt idx="34">
                  <c:v>42125</c:v>
                </c:pt>
                <c:pt idx="35">
                  <c:v>42156</c:v>
                </c:pt>
                <c:pt idx="36">
                  <c:v>42186</c:v>
                </c:pt>
                <c:pt idx="37">
                  <c:v>42217</c:v>
                </c:pt>
                <c:pt idx="38">
                  <c:v>42248</c:v>
                </c:pt>
                <c:pt idx="39">
                  <c:v>42278</c:v>
                </c:pt>
                <c:pt idx="40">
                  <c:v>42309</c:v>
                </c:pt>
                <c:pt idx="41">
                  <c:v>42339</c:v>
                </c:pt>
                <c:pt idx="42">
                  <c:v>42370</c:v>
                </c:pt>
                <c:pt idx="43">
                  <c:v>42401</c:v>
                </c:pt>
                <c:pt idx="44">
                  <c:v>42430</c:v>
                </c:pt>
                <c:pt idx="45">
                  <c:v>42461</c:v>
                </c:pt>
                <c:pt idx="46">
                  <c:v>42491</c:v>
                </c:pt>
                <c:pt idx="47">
                  <c:v>42522</c:v>
                </c:pt>
                <c:pt idx="48">
                  <c:v>42552</c:v>
                </c:pt>
                <c:pt idx="49">
                  <c:v>42583</c:v>
                </c:pt>
                <c:pt idx="50">
                  <c:v>42614</c:v>
                </c:pt>
                <c:pt idx="51">
                  <c:v>42644</c:v>
                </c:pt>
                <c:pt idx="52">
                  <c:v>42675</c:v>
                </c:pt>
                <c:pt idx="53">
                  <c:v>42705</c:v>
                </c:pt>
                <c:pt idx="54">
                  <c:v>42736</c:v>
                </c:pt>
                <c:pt idx="55">
                  <c:v>42767</c:v>
                </c:pt>
                <c:pt idx="56">
                  <c:v>42795</c:v>
                </c:pt>
                <c:pt idx="57">
                  <c:v>42826</c:v>
                </c:pt>
                <c:pt idx="58">
                  <c:v>42856</c:v>
                </c:pt>
                <c:pt idx="59">
                  <c:v>42887</c:v>
                </c:pt>
                <c:pt idx="60">
                  <c:v>42917</c:v>
                </c:pt>
                <c:pt idx="61">
                  <c:v>42948</c:v>
                </c:pt>
                <c:pt idx="62">
                  <c:v>42979</c:v>
                </c:pt>
                <c:pt idx="63">
                  <c:v>43009</c:v>
                </c:pt>
                <c:pt idx="64">
                  <c:v>43040</c:v>
                </c:pt>
                <c:pt idx="65">
                  <c:v>43070</c:v>
                </c:pt>
                <c:pt idx="66">
                  <c:v>43101</c:v>
                </c:pt>
                <c:pt idx="67">
                  <c:v>43132</c:v>
                </c:pt>
                <c:pt idx="68">
                  <c:v>43160</c:v>
                </c:pt>
                <c:pt idx="69">
                  <c:v>43191</c:v>
                </c:pt>
                <c:pt idx="70">
                  <c:v>43221</c:v>
                </c:pt>
                <c:pt idx="71">
                  <c:v>43252</c:v>
                </c:pt>
                <c:pt idx="72">
                  <c:v>43282</c:v>
                </c:pt>
                <c:pt idx="73">
                  <c:v>43313</c:v>
                </c:pt>
                <c:pt idx="74">
                  <c:v>43344</c:v>
                </c:pt>
                <c:pt idx="75">
                  <c:v>43374</c:v>
                </c:pt>
                <c:pt idx="76">
                  <c:v>43405</c:v>
                </c:pt>
                <c:pt idx="77">
                  <c:v>43435</c:v>
                </c:pt>
                <c:pt idx="78">
                  <c:v>43466</c:v>
                </c:pt>
                <c:pt idx="79">
                  <c:v>43497</c:v>
                </c:pt>
                <c:pt idx="80">
                  <c:v>43525</c:v>
                </c:pt>
                <c:pt idx="81">
                  <c:v>43556</c:v>
                </c:pt>
                <c:pt idx="82">
                  <c:v>43586</c:v>
                </c:pt>
                <c:pt idx="83">
                  <c:v>43617</c:v>
                </c:pt>
                <c:pt idx="84">
                  <c:v>43647</c:v>
                </c:pt>
                <c:pt idx="85">
                  <c:v>43678</c:v>
                </c:pt>
                <c:pt idx="86">
                  <c:v>43709</c:v>
                </c:pt>
                <c:pt idx="87">
                  <c:v>43739</c:v>
                </c:pt>
                <c:pt idx="88">
                  <c:v>43770</c:v>
                </c:pt>
                <c:pt idx="89">
                  <c:v>43800</c:v>
                </c:pt>
                <c:pt idx="90">
                  <c:v>43831</c:v>
                </c:pt>
                <c:pt idx="91">
                  <c:v>43862</c:v>
                </c:pt>
                <c:pt idx="92">
                  <c:v>43891</c:v>
                </c:pt>
                <c:pt idx="93">
                  <c:v>43922</c:v>
                </c:pt>
                <c:pt idx="94">
                  <c:v>43952</c:v>
                </c:pt>
                <c:pt idx="95">
                  <c:v>43983</c:v>
                </c:pt>
                <c:pt idx="96">
                  <c:v>44013</c:v>
                </c:pt>
                <c:pt idx="97">
                  <c:v>44044</c:v>
                </c:pt>
                <c:pt idx="98">
                  <c:v>44075</c:v>
                </c:pt>
                <c:pt idx="99">
                  <c:v>44105</c:v>
                </c:pt>
                <c:pt idx="100">
                  <c:v>44136</c:v>
                </c:pt>
                <c:pt idx="101">
                  <c:v>44166</c:v>
                </c:pt>
                <c:pt idx="102">
                  <c:v>44197</c:v>
                </c:pt>
                <c:pt idx="103">
                  <c:v>44228</c:v>
                </c:pt>
                <c:pt idx="104">
                  <c:v>44256</c:v>
                </c:pt>
                <c:pt idx="105">
                  <c:v>44287</c:v>
                </c:pt>
                <c:pt idx="106">
                  <c:v>44317</c:v>
                </c:pt>
                <c:pt idx="107">
                  <c:v>44348</c:v>
                </c:pt>
                <c:pt idx="108">
                  <c:v>44378</c:v>
                </c:pt>
                <c:pt idx="109">
                  <c:v>44409</c:v>
                </c:pt>
                <c:pt idx="110">
                  <c:v>44440</c:v>
                </c:pt>
                <c:pt idx="111">
                  <c:v>44498</c:v>
                </c:pt>
                <c:pt idx="112">
                  <c:v>44529</c:v>
                </c:pt>
                <c:pt idx="113">
                  <c:v>44559</c:v>
                </c:pt>
                <c:pt idx="114">
                  <c:v>44592</c:v>
                </c:pt>
                <c:pt idx="115">
                  <c:v>44620</c:v>
                </c:pt>
                <c:pt idx="116">
                  <c:v>44648</c:v>
                </c:pt>
                <c:pt idx="117">
                  <c:v>44681</c:v>
                </c:pt>
                <c:pt idx="118">
                  <c:v>44711</c:v>
                </c:pt>
                <c:pt idx="119">
                  <c:v>44742</c:v>
                </c:pt>
                <c:pt idx="120">
                  <c:v>44772</c:v>
                </c:pt>
                <c:pt idx="121">
                  <c:v>44803</c:v>
                </c:pt>
                <c:pt idx="122">
                  <c:v>44834</c:v>
                </c:pt>
                <c:pt idx="123">
                  <c:v>44864</c:v>
                </c:pt>
                <c:pt idx="124">
                  <c:v>44895</c:v>
                </c:pt>
                <c:pt idx="125">
                  <c:v>44925</c:v>
                </c:pt>
                <c:pt idx="126">
                  <c:v>44957</c:v>
                </c:pt>
                <c:pt idx="127">
                  <c:v>44985</c:v>
                </c:pt>
                <c:pt idx="128">
                  <c:v>45016</c:v>
                </c:pt>
                <c:pt idx="129">
                  <c:v>45046</c:v>
                </c:pt>
                <c:pt idx="130">
                  <c:v>45077</c:v>
                </c:pt>
                <c:pt idx="131">
                  <c:v>45107</c:v>
                </c:pt>
                <c:pt idx="132">
                  <c:v>45137</c:v>
                </c:pt>
              </c:numCache>
            </c:numRef>
          </c:cat>
          <c:val>
            <c:numRef>
              <c:f>'Key Indicators'!$O$22:$EQ$22</c:f>
              <c:numCache>
                <c:formatCode>_(* #,##0.0_);_(* \(#,##0.0\);_(* "-"??_);_(@_)</c:formatCode>
                <c:ptCount val="133"/>
                <c:pt idx="0">
                  <c:v>147.25440308782103</c:v>
                </c:pt>
                <c:pt idx="1">
                  <c:v>93.691384570919652</c:v>
                </c:pt>
                <c:pt idx="2">
                  <c:v>68.188822267257194</c:v>
                </c:pt>
                <c:pt idx="3">
                  <c:v>52.318999085030327</c:v>
                </c:pt>
                <c:pt idx="4">
                  <c:v>44.615128729643594</c:v>
                </c:pt>
                <c:pt idx="5">
                  <c:v>33.729237328372072</c:v>
                </c:pt>
                <c:pt idx="6">
                  <c:v>12.389245490994893</c:v>
                </c:pt>
                <c:pt idx="7">
                  <c:v>7.3903275984549266</c:v>
                </c:pt>
                <c:pt idx="8">
                  <c:v>-1.5497413326591825</c:v>
                </c:pt>
                <c:pt idx="9">
                  <c:v>-6.8451354765041161</c:v>
                </c:pt>
                <c:pt idx="10">
                  <c:v>-11.86477510785744</c:v>
                </c:pt>
                <c:pt idx="11">
                  <c:v>-14.103317171480601</c:v>
                </c:pt>
                <c:pt idx="12">
                  <c:v>-11.365493030091434</c:v>
                </c:pt>
                <c:pt idx="13">
                  <c:v>0.42922931978399692</c:v>
                </c:pt>
                <c:pt idx="14">
                  <c:v>3.6252369326583711E-2</c:v>
                </c:pt>
                <c:pt idx="15">
                  <c:v>-1.0433303039428243</c:v>
                </c:pt>
                <c:pt idx="16">
                  <c:v>0.65066100300301688</c:v>
                </c:pt>
                <c:pt idx="17">
                  <c:v>0.75497763554779329</c:v>
                </c:pt>
                <c:pt idx="18">
                  <c:v>4.6022118581232618</c:v>
                </c:pt>
                <c:pt idx="19">
                  <c:v>1.9464038311203691</c:v>
                </c:pt>
                <c:pt idx="20">
                  <c:v>2.3976229034390562</c:v>
                </c:pt>
                <c:pt idx="21">
                  <c:v>4.1345382771951433</c:v>
                </c:pt>
                <c:pt idx="22">
                  <c:v>15.996653429800567</c:v>
                </c:pt>
                <c:pt idx="23">
                  <c:v>22.498150640088554</c:v>
                </c:pt>
                <c:pt idx="24">
                  <c:v>18.165528154268131</c:v>
                </c:pt>
                <c:pt idx="25">
                  <c:v>15.988538891983461</c:v>
                </c:pt>
                <c:pt idx="26">
                  <c:v>23.871372645475187</c:v>
                </c:pt>
                <c:pt idx="27">
                  <c:v>34.977167865686674</c:v>
                </c:pt>
                <c:pt idx="28">
                  <c:v>14.949245074585837</c:v>
                </c:pt>
                <c:pt idx="29">
                  <c:v>22.2283357148787</c:v>
                </c:pt>
                <c:pt idx="30">
                  <c:v>37.926175408983994</c:v>
                </c:pt>
                <c:pt idx="31">
                  <c:v>50.983234937072709</c:v>
                </c:pt>
                <c:pt idx="32">
                  <c:v>48.776311657698201</c:v>
                </c:pt>
                <c:pt idx="33">
                  <c:v>41.439978714747404</c:v>
                </c:pt>
                <c:pt idx="34">
                  <c:v>33.098322906941306</c:v>
                </c:pt>
                <c:pt idx="35">
                  <c:v>30.810179762972979</c:v>
                </c:pt>
                <c:pt idx="36">
                  <c:v>37.500022477239206</c:v>
                </c:pt>
                <c:pt idx="37">
                  <c:v>40.459075978142863</c:v>
                </c:pt>
                <c:pt idx="38">
                  <c:v>41.517727831580672</c:v>
                </c:pt>
                <c:pt idx="39">
                  <c:v>34.029514971733988</c:v>
                </c:pt>
                <c:pt idx="40">
                  <c:v>69.291862197546635</c:v>
                </c:pt>
                <c:pt idx="41">
                  <c:v>108.35147510583005</c:v>
                </c:pt>
                <c:pt idx="42">
                  <c:v>116.93509110795985</c:v>
                </c:pt>
                <c:pt idx="43">
                  <c:v>143.58114906578967</c:v>
                </c:pt>
                <c:pt idx="44">
                  <c:v>178.06505663107149</c:v>
                </c:pt>
                <c:pt idx="45">
                  <c:v>198.23003282497899</c:v>
                </c:pt>
                <c:pt idx="46">
                  <c:v>210.17147125428428</c:v>
                </c:pt>
                <c:pt idx="47">
                  <c:v>219.32671142168817</c:v>
                </c:pt>
                <c:pt idx="48">
                  <c:v>200.67095499922232</c:v>
                </c:pt>
                <c:pt idx="49">
                  <c:v>211.925142794886</c:v>
                </c:pt>
                <c:pt idx="50">
                  <c:v>215.4835830985173</c:v>
                </c:pt>
                <c:pt idx="51">
                  <c:v>244.09117450058474</c:v>
                </c:pt>
                <c:pt idx="52">
                  <c:v>236.22231157152999</c:v>
                </c:pt>
                <c:pt idx="53">
                  <c:v>143.07978268469549</c:v>
                </c:pt>
                <c:pt idx="54">
                  <c:v>133.14664249710285</c:v>
                </c:pt>
                <c:pt idx="55">
                  <c:v>132.6058997241239</c:v>
                </c:pt>
                <c:pt idx="56">
                  <c:v>114.74366665001025</c:v>
                </c:pt>
                <c:pt idx="57">
                  <c:v>115.12335756829071</c:v>
                </c:pt>
                <c:pt idx="58">
                  <c:v>100.60718785562966</c:v>
                </c:pt>
                <c:pt idx="59">
                  <c:v>87.039676505880294</c:v>
                </c:pt>
                <c:pt idx="60">
                  <c:v>85.931199602975411</c:v>
                </c:pt>
                <c:pt idx="61">
                  <c:v>88.211522559600894</c:v>
                </c:pt>
                <c:pt idx="62">
                  <c:v>74.614438124329823</c:v>
                </c:pt>
                <c:pt idx="63">
                  <c:v>64.79043683428138</c:v>
                </c:pt>
                <c:pt idx="64">
                  <c:v>66.805771552228421</c:v>
                </c:pt>
                <c:pt idx="65">
                  <c:v>67.214234105026179</c:v>
                </c:pt>
                <c:pt idx="66">
                  <c:v>70.761074726449039</c:v>
                </c:pt>
                <c:pt idx="67">
                  <c:v>50.544424390681499</c:v>
                </c:pt>
                <c:pt idx="68">
                  <c:v>48.02740749465444</c:v>
                </c:pt>
                <c:pt idx="69">
                  <c:v>50.04815994553735</c:v>
                </c:pt>
                <c:pt idx="70">
                  <c:v>62.696755238395127</c:v>
                </c:pt>
                <c:pt idx="71">
                  <c:v>63.810513302188454</c:v>
                </c:pt>
                <c:pt idx="72">
                  <c:v>62.455492869775341</c:v>
                </c:pt>
                <c:pt idx="73">
                  <c:v>55.572380349953065</c:v>
                </c:pt>
                <c:pt idx="74">
                  <c:v>52.677288317997473</c:v>
                </c:pt>
                <c:pt idx="75">
                  <c:v>48.673792039135137</c:v>
                </c:pt>
                <c:pt idx="76">
                  <c:v>41.836039080332668</c:v>
                </c:pt>
                <c:pt idx="77">
                  <c:v>51.263507386652641</c:v>
                </c:pt>
                <c:pt idx="78">
                  <c:v>51.197334527779418</c:v>
                </c:pt>
                <c:pt idx="79">
                  <c:v>52.920656257841479</c:v>
                </c:pt>
                <c:pt idx="80">
                  <c:v>44.488850937170895</c:v>
                </c:pt>
                <c:pt idx="81">
                  <c:v>28.189500307886163</c:v>
                </c:pt>
                <c:pt idx="82">
                  <c:v>23.980682597749812</c:v>
                </c:pt>
                <c:pt idx="83">
                  <c:v>27.365342352290114</c:v>
                </c:pt>
                <c:pt idx="84">
                  <c:v>39.021965537967858</c:v>
                </c:pt>
                <c:pt idx="85">
                  <c:v>35.65740434803579</c:v>
                </c:pt>
                <c:pt idx="86">
                  <c:v>40.874871563587021</c:v>
                </c:pt>
                <c:pt idx="87">
                  <c:v>25.0645051192129</c:v>
                </c:pt>
                <c:pt idx="88">
                  <c:v>28.410018125310145</c:v>
                </c:pt>
                <c:pt idx="89">
                  <c:v>27.701147972436303</c:v>
                </c:pt>
                <c:pt idx="90">
                  <c:v>35.285309445322646</c:v>
                </c:pt>
                <c:pt idx="91">
                  <c:v>20.617142660028165</c:v>
                </c:pt>
                <c:pt idx="92">
                  <c:v>27.59448214390261</c:v>
                </c:pt>
                <c:pt idx="93">
                  <c:v>36.153420383802448</c:v>
                </c:pt>
                <c:pt idx="94">
                  <c:v>40.761708801343069</c:v>
                </c:pt>
                <c:pt idx="95">
                  <c:v>40.764270772889333</c:v>
                </c:pt>
                <c:pt idx="96">
                  <c:v>31.814330545378478</c:v>
                </c:pt>
                <c:pt idx="97">
                  <c:v>46.167006748841352</c:v>
                </c:pt>
                <c:pt idx="98">
                  <c:v>55.938195351483053</c:v>
                </c:pt>
                <c:pt idx="99">
                  <c:v>91.043232318675663</c:v>
                </c:pt>
                <c:pt idx="100">
                  <c:v>87.223713046348863</c:v>
                </c:pt>
                <c:pt idx="101">
                  <c:v>55.325798273707051</c:v>
                </c:pt>
                <c:pt idx="102">
                  <c:v>40.86382229033407</c:v>
                </c:pt>
                <c:pt idx="103">
                  <c:v>60.347728370204145</c:v>
                </c:pt>
                <c:pt idx="104">
                  <c:v>65.793967773779102</c:v>
                </c:pt>
                <c:pt idx="105">
                  <c:v>88.816498842642062</c:v>
                </c:pt>
                <c:pt idx="106">
                  <c:v>81.298480751770214</c:v>
                </c:pt>
                <c:pt idx="107">
                  <c:v>67.32585289586477</c:v>
                </c:pt>
                <c:pt idx="108">
                  <c:v>65.522597907583275</c:v>
                </c:pt>
                <c:pt idx="109">
                  <c:v>54.527703486500755</c:v>
                </c:pt>
                <c:pt idx="110">
                  <c:v>38.918373710815303</c:v>
                </c:pt>
                <c:pt idx="111">
                  <c:v>32.519930357692736</c:v>
                </c:pt>
                <c:pt idx="112">
                  <c:v>38.308712115936402</c:v>
                </c:pt>
                <c:pt idx="113">
                  <c:v>55.147433374149827</c:v>
                </c:pt>
                <c:pt idx="114">
                  <c:v>76.181560732168222</c:v>
                </c:pt>
                <c:pt idx="115">
                  <c:v>62.333331460602402</c:v>
                </c:pt>
                <c:pt idx="116">
                  <c:v>32.304375167964096</c:v>
                </c:pt>
                <c:pt idx="117">
                  <c:v>21.393024956234651</c:v>
                </c:pt>
                <c:pt idx="118">
                  <c:v>18.907443748678499</c:v>
                </c:pt>
                <c:pt idx="119">
                  <c:v>47.461219114466566</c:v>
                </c:pt>
                <c:pt idx="120">
                  <c:v>131.59272999450593</c:v>
                </c:pt>
                <c:pt idx="121">
                  <c:v>133.77747573921727</c:v>
                </c:pt>
                <c:pt idx="122">
                  <c:v>125.34761219731463</c:v>
                </c:pt>
                <c:pt idx="123">
                  <c:v>105.02679911306893</c:v>
                </c:pt>
                <c:pt idx="124">
                  <c:v>80.858906476866153</c:v>
                </c:pt>
                <c:pt idx="125">
                  <c:v>90.832925398632767</c:v>
                </c:pt>
                <c:pt idx="126">
                  <c:v>75.76328247046456</c:v>
                </c:pt>
                <c:pt idx="127">
                  <c:v>87.14318146452058</c:v>
                </c:pt>
                <c:pt idx="128">
                  <c:v>147.75367010600897</c:v>
                </c:pt>
                <c:pt idx="129">
                  <c:v>140.20847426441549</c:v>
                </c:pt>
                <c:pt idx="130">
                  <c:v>158.41200046979745</c:v>
                </c:pt>
                <c:pt idx="131">
                  <c:v>107.86365450182296</c:v>
                </c:pt>
                <c:pt idx="132">
                  <c:v>34.415917140390782</c:v>
                </c:pt>
              </c:numCache>
            </c:numRef>
          </c:val>
          <c:smooth val="0"/>
          <c:extLst>
            <c:ext xmlns:c16="http://schemas.microsoft.com/office/drawing/2014/chart" uri="{C3380CC4-5D6E-409C-BE32-E72D297353CC}">
              <c16:uniqueId val="{00000000-15F4-4F4B-BD34-F0953DADAF61}"/>
            </c:ext>
          </c:extLst>
        </c:ser>
        <c:dLbls>
          <c:showLegendKey val="0"/>
          <c:showVal val="0"/>
          <c:showCatName val="0"/>
          <c:showSerName val="0"/>
          <c:showPercent val="0"/>
          <c:showBubbleSize val="0"/>
        </c:dLbls>
        <c:smooth val="0"/>
        <c:axId val="1092343983"/>
        <c:axId val="1092344943"/>
      </c:lineChart>
      <c:dateAx>
        <c:axId val="1092343983"/>
        <c:scaling>
          <c:orientation val="minMax"/>
          <c:min val="41821"/>
        </c:scaling>
        <c:delete val="0"/>
        <c:axPos val="b"/>
        <c:numFmt formatCode="mmm\-yy"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2344943"/>
        <c:crosses val="autoZero"/>
        <c:auto val="1"/>
        <c:lblOffset val="100"/>
        <c:baseTimeUnit val="months"/>
        <c:majorUnit val="12"/>
        <c:majorTimeUnit val="months"/>
      </c:dateAx>
      <c:valAx>
        <c:axId val="1092344943"/>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2343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669072615923"/>
          <c:y val="5.1400554097404488E-2"/>
          <c:w val="0.88433092738407704"/>
          <c:h val="0.89719889180519097"/>
        </c:manualLayout>
      </c:layout>
      <c:lineChart>
        <c:grouping val="standard"/>
        <c:varyColors val="0"/>
        <c:ser>
          <c:idx val="4"/>
          <c:order val="1"/>
          <c:tx>
            <c:strRef>
              <c:f>NFA!$A$60</c:f>
              <c:strCache>
                <c:ptCount val="1"/>
                <c:pt idx="0">
                  <c:v>Upper bound</c:v>
                </c:pt>
              </c:strCache>
            </c:strRef>
          </c:tx>
          <c:spPr>
            <a:ln w="50800">
              <a:solidFill>
                <a:schemeClr val="accent2"/>
              </a:solidFill>
              <a:prstDash val="dash"/>
            </a:ln>
          </c:spPr>
          <c:marker>
            <c:symbol val="none"/>
          </c:marker>
          <c:cat>
            <c:numRef>
              <c:f>NFA!$EE$1:$FC$1</c:f>
              <c:numCache>
                <c:formatCode>[$-409]mmm\-yy;@</c:formatCode>
                <c:ptCount val="25"/>
                <c:pt idx="0">
                  <c:v>44361</c:v>
                </c:pt>
                <c:pt idx="1">
                  <c:v>44391</c:v>
                </c:pt>
                <c:pt idx="2">
                  <c:v>44422</c:v>
                </c:pt>
                <c:pt idx="3">
                  <c:v>44453</c:v>
                </c:pt>
                <c:pt idx="4">
                  <c:v>44483</c:v>
                </c:pt>
                <c:pt idx="5">
                  <c:v>44514</c:v>
                </c:pt>
                <c:pt idx="6">
                  <c:v>44544</c:v>
                </c:pt>
                <c:pt idx="7">
                  <c:v>44575</c:v>
                </c:pt>
                <c:pt idx="8">
                  <c:v>44606</c:v>
                </c:pt>
                <c:pt idx="9">
                  <c:v>44634</c:v>
                </c:pt>
                <c:pt idx="10">
                  <c:v>44665</c:v>
                </c:pt>
                <c:pt idx="11">
                  <c:v>44695</c:v>
                </c:pt>
                <c:pt idx="12">
                  <c:v>44726</c:v>
                </c:pt>
                <c:pt idx="13">
                  <c:v>44756</c:v>
                </c:pt>
                <c:pt idx="14">
                  <c:v>44787</c:v>
                </c:pt>
                <c:pt idx="15">
                  <c:v>44818</c:v>
                </c:pt>
                <c:pt idx="16">
                  <c:v>44848</c:v>
                </c:pt>
                <c:pt idx="17">
                  <c:v>44879</c:v>
                </c:pt>
                <c:pt idx="18">
                  <c:v>44909</c:v>
                </c:pt>
                <c:pt idx="19">
                  <c:v>44940</c:v>
                </c:pt>
                <c:pt idx="20">
                  <c:v>44971</c:v>
                </c:pt>
                <c:pt idx="21">
                  <c:v>44999</c:v>
                </c:pt>
                <c:pt idx="22">
                  <c:v>45030</c:v>
                </c:pt>
                <c:pt idx="23">
                  <c:v>45060</c:v>
                </c:pt>
                <c:pt idx="24">
                  <c:v>45091</c:v>
                </c:pt>
              </c:numCache>
            </c:numRef>
          </c:cat>
          <c:val>
            <c:numRef>
              <c:f>NFA!$EE$60:$FC$60</c:f>
              <c:numCache>
                <c:formatCode>0.00</c:formatCode>
                <c:ptCount val="25"/>
                <c:pt idx="0">
                  <c:v>14</c:v>
                </c:pt>
                <c:pt idx="1">
                  <c:v>14</c:v>
                </c:pt>
                <c:pt idx="2">
                  <c:v>14</c:v>
                </c:pt>
                <c:pt idx="3">
                  <c:v>14</c:v>
                </c:pt>
                <c:pt idx="4">
                  <c:v>14</c:v>
                </c:pt>
                <c:pt idx="5">
                  <c:v>14</c:v>
                </c:pt>
                <c:pt idx="6">
                  <c:v>14</c:v>
                </c:pt>
                <c:pt idx="7">
                  <c:v>10</c:v>
                </c:pt>
                <c:pt idx="8">
                  <c:v>10</c:v>
                </c:pt>
                <c:pt idx="9">
                  <c:v>10</c:v>
                </c:pt>
                <c:pt idx="10">
                  <c:v>10</c:v>
                </c:pt>
                <c:pt idx="11">
                  <c:v>10</c:v>
                </c:pt>
                <c:pt idx="12">
                  <c:v>10</c:v>
                </c:pt>
                <c:pt idx="13">
                  <c:v>10</c:v>
                </c:pt>
                <c:pt idx="14">
                  <c:v>10</c:v>
                </c:pt>
                <c:pt idx="15">
                  <c:v>10</c:v>
                </c:pt>
                <c:pt idx="16">
                  <c:v>10</c:v>
                </c:pt>
                <c:pt idx="17">
                  <c:v>10</c:v>
                </c:pt>
                <c:pt idx="18">
                  <c:v>10</c:v>
                </c:pt>
                <c:pt idx="19">
                  <c:v>12</c:v>
                </c:pt>
                <c:pt idx="20">
                  <c:v>12</c:v>
                </c:pt>
                <c:pt idx="21">
                  <c:v>12</c:v>
                </c:pt>
                <c:pt idx="22">
                  <c:v>12</c:v>
                </c:pt>
                <c:pt idx="23">
                  <c:v>12</c:v>
                </c:pt>
                <c:pt idx="24">
                  <c:v>12</c:v>
                </c:pt>
              </c:numCache>
            </c:numRef>
          </c:val>
          <c:smooth val="0"/>
          <c:extLst>
            <c:ext xmlns:c16="http://schemas.microsoft.com/office/drawing/2014/chart" uri="{C3380CC4-5D6E-409C-BE32-E72D297353CC}">
              <c16:uniqueId val="{00000000-ACF0-4C42-94DE-6DFD7D06FA06}"/>
            </c:ext>
          </c:extLst>
        </c:ser>
        <c:ser>
          <c:idx val="5"/>
          <c:order val="2"/>
          <c:tx>
            <c:strRef>
              <c:f>NFA!$A$61</c:f>
              <c:strCache>
                <c:ptCount val="1"/>
                <c:pt idx="0">
                  <c:v>Lower bound</c:v>
                </c:pt>
              </c:strCache>
            </c:strRef>
          </c:tx>
          <c:spPr>
            <a:ln w="50800">
              <a:solidFill>
                <a:schemeClr val="tx1">
                  <a:lumMod val="50000"/>
                  <a:lumOff val="50000"/>
                </a:schemeClr>
              </a:solidFill>
              <a:prstDash val="dash"/>
            </a:ln>
          </c:spPr>
          <c:marker>
            <c:symbol val="none"/>
          </c:marker>
          <c:cat>
            <c:numRef>
              <c:f>NFA!$EE$1:$FC$1</c:f>
              <c:numCache>
                <c:formatCode>[$-409]mmm\-yy;@</c:formatCode>
                <c:ptCount val="25"/>
                <c:pt idx="0">
                  <c:v>44361</c:v>
                </c:pt>
                <c:pt idx="1">
                  <c:v>44391</c:v>
                </c:pt>
                <c:pt idx="2">
                  <c:v>44422</c:v>
                </c:pt>
                <c:pt idx="3">
                  <c:v>44453</c:v>
                </c:pt>
                <c:pt idx="4">
                  <c:v>44483</c:v>
                </c:pt>
                <c:pt idx="5">
                  <c:v>44514</c:v>
                </c:pt>
                <c:pt idx="6">
                  <c:v>44544</c:v>
                </c:pt>
                <c:pt idx="7">
                  <c:v>44575</c:v>
                </c:pt>
                <c:pt idx="8">
                  <c:v>44606</c:v>
                </c:pt>
                <c:pt idx="9">
                  <c:v>44634</c:v>
                </c:pt>
                <c:pt idx="10">
                  <c:v>44665</c:v>
                </c:pt>
                <c:pt idx="11">
                  <c:v>44695</c:v>
                </c:pt>
                <c:pt idx="12">
                  <c:v>44726</c:v>
                </c:pt>
                <c:pt idx="13">
                  <c:v>44756</c:v>
                </c:pt>
                <c:pt idx="14">
                  <c:v>44787</c:v>
                </c:pt>
                <c:pt idx="15">
                  <c:v>44818</c:v>
                </c:pt>
                <c:pt idx="16">
                  <c:v>44848</c:v>
                </c:pt>
                <c:pt idx="17">
                  <c:v>44879</c:v>
                </c:pt>
                <c:pt idx="18">
                  <c:v>44909</c:v>
                </c:pt>
                <c:pt idx="19">
                  <c:v>44940</c:v>
                </c:pt>
                <c:pt idx="20">
                  <c:v>44971</c:v>
                </c:pt>
                <c:pt idx="21">
                  <c:v>44999</c:v>
                </c:pt>
                <c:pt idx="22">
                  <c:v>45030</c:v>
                </c:pt>
                <c:pt idx="23">
                  <c:v>45060</c:v>
                </c:pt>
                <c:pt idx="24">
                  <c:v>45091</c:v>
                </c:pt>
              </c:numCache>
            </c:numRef>
          </c:cat>
          <c:val>
            <c:numRef>
              <c:f>NFA!$EE$61:$FC$61</c:f>
              <c:numCache>
                <c:formatCode>0.00</c:formatCode>
                <c:ptCount val="25"/>
                <c:pt idx="0">
                  <c:v>12</c:v>
                </c:pt>
                <c:pt idx="1">
                  <c:v>12</c:v>
                </c:pt>
                <c:pt idx="2">
                  <c:v>12</c:v>
                </c:pt>
                <c:pt idx="3">
                  <c:v>12</c:v>
                </c:pt>
                <c:pt idx="4">
                  <c:v>12</c:v>
                </c:pt>
                <c:pt idx="5">
                  <c:v>12</c:v>
                </c:pt>
                <c:pt idx="6">
                  <c:v>12</c:v>
                </c:pt>
                <c:pt idx="7">
                  <c:v>8</c:v>
                </c:pt>
                <c:pt idx="8">
                  <c:v>8</c:v>
                </c:pt>
                <c:pt idx="9">
                  <c:v>8</c:v>
                </c:pt>
                <c:pt idx="10">
                  <c:v>8</c:v>
                </c:pt>
                <c:pt idx="11">
                  <c:v>8</c:v>
                </c:pt>
                <c:pt idx="12">
                  <c:v>8</c:v>
                </c:pt>
                <c:pt idx="13">
                  <c:v>8</c:v>
                </c:pt>
                <c:pt idx="14">
                  <c:v>8</c:v>
                </c:pt>
                <c:pt idx="15">
                  <c:v>8</c:v>
                </c:pt>
                <c:pt idx="16">
                  <c:v>8</c:v>
                </c:pt>
                <c:pt idx="17">
                  <c:v>8</c:v>
                </c:pt>
                <c:pt idx="18">
                  <c:v>8</c:v>
                </c:pt>
                <c:pt idx="19">
                  <c:v>10</c:v>
                </c:pt>
                <c:pt idx="20">
                  <c:v>10</c:v>
                </c:pt>
                <c:pt idx="21">
                  <c:v>10</c:v>
                </c:pt>
                <c:pt idx="22">
                  <c:v>10</c:v>
                </c:pt>
                <c:pt idx="23">
                  <c:v>10</c:v>
                </c:pt>
                <c:pt idx="24">
                  <c:v>10</c:v>
                </c:pt>
              </c:numCache>
            </c:numRef>
          </c:val>
          <c:smooth val="0"/>
          <c:extLst>
            <c:ext xmlns:c16="http://schemas.microsoft.com/office/drawing/2014/chart" uri="{C3380CC4-5D6E-409C-BE32-E72D297353CC}">
              <c16:uniqueId val="{00000001-ACF0-4C42-94DE-6DFD7D06FA06}"/>
            </c:ext>
          </c:extLst>
        </c:ser>
        <c:ser>
          <c:idx val="6"/>
          <c:order val="3"/>
          <c:tx>
            <c:strRef>
              <c:f>NFA!$A$59</c:f>
              <c:strCache>
                <c:ptCount val="1"/>
                <c:pt idx="0">
                  <c:v>MPC target for M2</c:v>
                </c:pt>
              </c:strCache>
            </c:strRef>
          </c:tx>
          <c:spPr>
            <a:ln w="44450">
              <a:solidFill>
                <a:srgbClr val="0000FF"/>
              </a:solidFill>
            </a:ln>
          </c:spPr>
          <c:marker>
            <c:symbol val="none"/>
          </c:marker>
          <c:cat>
            <c:numRef>
              <c:f>NFA!$EE$1:$FC$1</c:f>
              <c:numCache>
                <c:formatCode>[$-409]mmm\-yy;@</c:formatCode>
                <c:ptCount val="25"/>
                <c:pt idx="0">
                  <c:v>44361</c:v>
                </c:pt>
                <c:pt idx="1">
                  <c:v>44391</c:v>
                </c:pt>
                <c:pt idx="2">
                  <c:v>44422</c:v>
                </c:pt>
                <c:pt idx="3">
                  <c:v>44453</c:v>
                </c:pt>
                <c:pt idx="4">
                  <c:v>44483</c:v>
                </c:pt>
                <c:pt idx="5">
                  <c:v>44514</c:v>
                </c:pt>
                <c:pt idx="6">
                  <c:v>44544</c:v>
                </c:pt>
                <c:pt idx="7">
                  <c:v>44575</c:v>
                </c:pt>
                <c:pt idx="8">
                  <c:v>44606</c:v>
                </c:pt>
                <c:pt idx="9">
                  <c:v>44634</c:v>
                </c:pt>
                <c:pt idx="10">
                  <c:v>44665</c:v>
                </c:pt>
                <c:pt idx="11">
                  <c:v>44695</c:v>
                </c:pt>
                <c:pt idx="12">
                  <c:v>44726</c:v>
                </c:pt>
                <c:pt idx="13">
                  <c:v>44756</c:v>
                </c:pt>
                <c:pt idx="14">
                  <c:v>44787</c:v>
                </c:pt>
                <c:pt idx="15">
                  <c:v>44818</c:v>
                </c:pt>
                <c:pt idx="16">
                  <c:v>44848</c:v>
                </c:pt>
                <c:pt idx="17">
                  <c:v>44879</c:v>
                </c:pt>
                <c:pt idx="18">
                  <c:v>44909</c:v>
                </c:pt>
                <c:pt idx="19">
                  <c:v>44940</c:v>
                </c:pt>
                <c:pt idx="20">
                  <c:v>44971</c:v>
                </c:pt>
                <c:pt idx="21">
                  <c:v>44999</c:v>
                </c:pt>
                <c:pt idx="22">
                  <c:v>45030</c:v>
                </c:pt>
                <c:pt idx="23">
                  <c:v>45060</c:v>
                </c:pt>
                <c:pt idx="24">
                  <c:v>45091</c:v>
                </c:pt>
              </c:numCache>
            </c:numRef>
          </c:cat>
          <c:val>
            <c:numRef>
              <c:f>NFA!$EE$59:$FC$59</c:f>
              <c:numCache>
                <c:formatCode>0.00</c:formatCode>
                <c:ptCount val="25"/>
                <c:pt idx="0">
                  <c:v>13</c:v>
                </c:pt>
                <c:pt idx="1">
                  <c:v>13</c:v>
                </c:pt>
                <c:pt idx="2">
                  <c:v>13</c:v>
                </c:pt>
                <c:pt idx="3">
                  <c:v>13</c:v>
                </c:pt>
                <c:pt idx="4">
                  <c:v>13</c:v>
                </c:pt>
                <c:pt idx="5">
                  <c:v>13</c:v>
                </c:pt>
                <c:pt idx="6">
                  <c:v>13</c:v>
                </c:pt>
                <c:pt idx="7">
                  <c:v>9</c:v>
                </c:pt>
                <c:pt idx="8">
                  <c:v>9</c:v>
                </c:pt>
                <c:pt idx="9">
                  <c:v>9</c:v>
                </c:pt>
                <c:pt idx="10">
                  <c:v>9</c:v>
                </c:pt>
                <c:pt idx="11">
                  <c:v>9</c:v>
                </c:pt>
                <c:pt idx="12">
                  <c:v>9</c:v>
                </c:pt>
                <c:pt idx="13">
                  <c:v>9</c:v>
                </c:pt>
                <c:pt idx="14">
                  <c:v>9</c:v>
                </c:pt>
                <c:pt idx="15">
                  <c:v>9</c:v>
                </c:pt>
                <c:pt idx="16">
                  <c:v>9</c:v>
                </c:pt>
                <c:pt idx="17">
                  <c:v>9</c:v>
                </c:pt>
                <c:pt idx="18">
                  <c:v>9</c:v>
                </c:pt>
                <c:pt idx="19">
                  <c:v>11</c:v>
                </c:pt>
                <c:pt idx="20">
                  <c:v>11</c:v>
                </c:pt>
                <c:pt idx="21">
                  <c:v>11</c:v>
                </c:pt>
                <c:pt idx="22">
                  <c:v>11</c:v>
                </c:pt>
                <c:pt idx="23">
                  <c:v>11</c:v>
                </c:pt>
                <c:pt idx="24">
                  <c:v>11</c:v>
                </c:pt>
              </c:numCache>
            </c:numRef>
          </c:val>
          <c:smooth val="0"/>
          <c:extLst>
            <c:ext xmlns:c16="http://schemas.microsoft.com/office/drawing/2014/chart" uri="{C3380CC4-5D6E-409C-BE32-E72D297353CC}">
              <c16:uniqueId val="{00000002-ACF0-4C42-94DE-6DFD7D06FA06}"/>
            </c:ext>
          </c:extLst>
        </c:ser>
        <c:dLbls>
          <c:showLegendKey val="0"/>
          <c:showVal val="0"/>
          <c:showCatName val="0"/>
          <c:showSerName val="0"/>
          <c:showPercent val="0"/>
          <c:showBubbleSize val="0"/>
        </c:dLbls>
        <c:marker val="1"/>
        <c:smooth val="0"/>
        <c:axId val="217888640"/>
        <c:axId val="217890176"/>
      </c:lineChart>
      <c:lineChart>
        <c:grouping val="standard"/>
        <c:varyColors val="0"/>
        <c:ser>
          <c:idx val="3"/>
          <c:order val="0"/>
          <c:tx>
            <c:strRef>
              <c:f>NFA!$A$62</c:f>
              <c:strCache>
                <c:ptCount val="1"/>
                <c:pt idx="0">
                  <c:v>Actual Outturn</c:v>
                </c:pt>
              </c:strCache>
            </c:strRef>
          </c:tx>
          <c:spPr>
            <a:ln w="50800"/>
          </c:spPr>
          <c:marker>
            <c:symbol val="none"/>
          </c:marker>
          <c:cat>
            <c:numRef>
              <c:f>NFA!$EE$1:$FC$1</c:f>
              <c:numCache>
                <c:formatCode>[$-409]mmm\-yy;@</c:formatCode>
                <c:ptCount val="25"/>
                <c:pt idx="0">
                  <c:v>44361</c:v>
                </c:pt>
                <c:pt idx="1">
                  <c:v>44391</c:v>
                </c:pt>
                <c:pt idx="2">
                  <c:v>44422</c:v>
                </c:pt>
                <c:pt idx="3">
                  <c:v>44453</c:v>
                </c:pt>
                <c:pt idx="4">
                  <c:v>44483</c:v>
                </c:pt>
                <c:pt idx="5">
                  <c:v>44514</c:v>
                </c:pt>
                <c:pt idx="6">
                  <c:v>44544</c:v>
                </c:pt>
                <c:pt idx="7">
                  <c:v>44575</c:v>
                </c:pt>
                <c:pt idx="8">
                  <c:v>44606</c:v>
                </c:pt>
                <c:pt idx="9">
                  <c:v>44634</c:v>
                </c:pt>
                <c:pt idx="10">
                  <c:v>44665</c:v>
                </c:pt>
                <c:pt idx="11">
                  <c:v>44695</c:v>
                </c:pt>
                <c:pt idx="12">
                  <c:v>44726</c:v>
                </c:pt>
                <c:pt idx="13">
                  <c:v>44756</c:v>
                </c:pt>
                <c:pt idx="14">
                  <c:v>44787</c:v>
                </c:pt>
                <c:pt idx="15">
                  <c:v>44818</c:v>
                </c:pt>
                <c:pt idx="16">
                  <c:v>44848</c:v>
                </c:pt>
                <c:pt idx="17">
                  <c:v>44879</c:v>
                </c:pt>
                <c:pt idx="18">
                  <c:v>44909</c:v>
                </c:pt>
                <c:pt idx="19">
                  <c:v>44940</c:v>
                </c:pt>
                <c:pt idx="20">
                  <c:v>44971</c:v>
                </c:pt>
                <c:pt idx="21">
                  <c:v>44999</c:v>
                </c:pt>
                <c:pt idx="22">
                  <c:v>45030</c:v>
                </c:pt>
                <c:pt idx="23">
                  <c:v>45060</c:v>
                </c:pt>
                <c:pt idx="24">
                  <c:v>45091</c:v>
                </c:pt>
              </c:numCache>
            </c:numRef>
          </c:cat>
          <c:val>
            <c:numRef>
              <c:f>NFA!$EE$62:$FC$62</c:f>
              <c:numCache>
                <c:formatCode>#,##0.00</c:formatCode>
                <c:ptCount val="25"/>
                <c:pt idx="0">
                  <c:v>-2.7127496249972296</c:v>
                </c:pt>
                <c:pt idx="1">
                  <c:v>-0.32132824394027182</c:v>
                </c:pt>
                <c:pt idx="2">
                  <c:v>3.9340033880266674</c:v>
                </c:pt>
                <c:pt idx="3">
                  <c:v>1.0179325462742241</c:v>
                </c:pt>
                <c:pt idx="4">
                  <c:v>6.4407108352834115</c:v>
                </c:pt>
                <c:pt idx="5">
                  <c:v>7.0794672834295653</c:v>
                </c:pt>
                <c:pt idx="6">
                  <c:v>1.6174987221562844</c:v>
                </c:pt>
                <c:pt idx="7">
                  <c:v>9.8017645502637407</c:v>
                </c:pt>
                <c:pt idx="8">
                  <c:v>-1.8587491724795058</c:v>
                </c:pt>
                <c:pt idx="9">
                  <c:v>-13.09423838996932</c:v>
                </c:pt>
                <c:pt idx="10">
                  <c:v>7.743805454100098</c:v>
                </c:pt>
                <c:pt idx="11">
                  <c:v>3.0235346655544504E-2</c:v>
                </c:pt>
                <c:pt idx="12">
                  <c:v>20.681898890887339</c:v>
                </c:pt>
                <c:pt idx="13">
                  <c:v>56.594458389767908</c:v>
                </c:pt>
                <c:pt idx="14">
                  <c:v>4.753879743736249</c:v>
                </c:pt>
                <c:pt idx="15">
                  <c:v>-2.624708320139078</c:v>
                </c:pt>
                <c:pt idx="16">
                  <c:v>-3.1576237919541512</c:v>
                </c:pt>
                <c:pt idx="17">
                  <c:v>-5.5427122562341111</c:v>
                </c:pt>
                <c:pt idx="18">
                  <c:v>7.22150725444844</c:v>
                </c:pt>
                <c:pt idx="19">
                  <c:v>1.1309684536320361</c:v>
                </c:pt>
                <c:pt idx="20">
                  <c:v>4.4954648924918246</c:v>
                </c:pt>
                <c:pt idx="21">
                  <c:v>15.052128662839294</c:v>
                </c:pt>
                <c:pt idx="22">
                  <c:v>4.463203345538048</c:v>
                </c:pt>
                <c:pt idx="23">
                  <c:v>7.6094713768670061</c:v>
                </c:pt>
                <c:pt idx="24">
                  <c:v>-2.9240043108042357</c:v>
                </c:pt>
              </c:numCache>
            </c:numRef>
          </c:val>
          <c:smooth val="0"/>
          <c:extLst>
            <c:ext xmlns:c16="http://schemas.microsoft.com/office/drawing/2014/chart" uri="{C3380CC4-5D6E-409C-BE32-E72D297353CC}">
              <c16:uniqueId val="{00000003-ACF0-4C42-94DE-6DFD7D06FA06}"/>
            </c:ext>
          </c:extLst>
        </c:ser>
        <c:dLbls>
          <c:showLegendKey val="0"/>
          <c:showVal val="0"/>
          <c:showCatName val="0"/>
          <c:showSerName val="0"/>
          <c:showPercent val="0"/>
          <c:showBubbleSize val="0"/>
        </c:dLbls>
        <c:marker val="1"/>
        <c:smooth val="0"/>
        <c:axId val="217909888"/>
        <c:axId val="217908352"/>
      </c:lineChart>
      <c:dateAx>
        <c:axId val="217888640"/>
        <c:scaling>
          <c:orientation val="minMax"/>
          <c:max val="45108"/>
          <c:min val="44348"/>
        </c:scaling>
        <c:delete val="0"/>
        <c:axPos val="b"/>
        <c:numFmt formatCode="[$-409]mmm\-yy;@" sourceLinked="1"/>
        <c:majorTickMark val="out"/>
        <c:minorTickMark val="none"/>
        <c:tickLblPos val="nextTo"/>
        <c:spPr>
          <a:ln>
            <a:solidFill>
              <a:schemeClr val="tx1"/>
            </a:solidFill>
          </a:ln>
        </c:spPr>
        <c:txPr>
          <a:bodyPr/>
          <a:lstStyle/>
          <a:p>
            <a:pPr>
              <a:defRPr sz="1400">
                <a:latin typeface="+mn-lt"/>
              </a:defRPr>
            </a:pPr>
            <a:endParaRPr lang="en-US"/>
          </a:p>
        </c:txPr>
        <c:crossAx val="217890176"/>
        <c:crosses val="autoZero"/>
        <c:auto val="1"/>
        <c:lblOffset val="100"/>
        <c:baseTimeUnit val="months"/>
        <c:majorUnit val="3"/>
        <c:majorTimeUnit val="months"/>
        <c:minorUnit val="1"/>
        <c:minorTimeUnit val="months"/>
      </c:dateAx>
      <c:valAx>
        <c:axId val="217890176"/>
        <c:scaling>
          <c:orientation val="minMax"/>
          <c:max val="80"/>
          <c:min val="-20"/>
        </c:scaling>
        <c:delete val="0"/>
        <c:axPos val="l"/>
        <c:numFmt formatCode="0" sourceLinked="0"/>
        <c:majorTickMark val="in"/>
        <c:minorTickMark val="none"/>
        <c:tickLblPos val="nextTo"/>
        <c:spPr>
          <a:ln>
            <a:solidFill>
              <a:schemeClr val="tx1"/>
            </a:solidFill>
          </a:ln>
        </c:spPr>
        <c:txPr>
          <a:bodyPr/>
          <a:lstStyle/>
          <a:p>
            <a:pPr>
              <a:defRPr sz="1200" b="1">
                <a:latin typeface="+mn-lt"/>
              </a:defRPr>
            </a:pPr>
            <a:endParaRPr lang="en-US"/>
          </a:p>
        </c:txPr>
        <c:crossAx val="217888640"/>
        <c:crosses val="autoZero"/>
        <c:crossBetween val="between"/>
        <c:majorUnit val="20"/>
        <c:minorUnit val="2"/>
      </c:valAx>
      <c:valAx>
        <c:axId val="217908352"/>
        <c:scaling>
          <c:orientation val="minMax"/>
          <c:max val="80"/>
        </c:scaling>
        <c:delete val="0"/>
        <c:axPos val="r"/>
        <c:numFmt formatCode="#,##0" sourceLinked="0"/>
        <c:majorTickMark val="in"/>
        <c:minorTickMark val="none"/>
        <c:tickLblPos val="nextTo"/>
        <c:spPr>
          <a:ln>
            <a:solidFill>
              <a:schemeClr val="tx1"/>
            </a:solidFill>
          </a:ln>
        </c:spPr>
        <c:txPr>
          <a:bodyPr/>
          <a:lstStyle/>
          <a:p>
            <a:pPr>
              <a:defRPr sz="1200" b="1"/>
            </a:pPr>
            <a:endParaRPr lang="en-US"/>
          </a:p>
        </c:txPr>
        <c:crossAx val="217909888"/>
        <c:crosses val="max"/>
        <c:crossBetween val="between"/>
        <c:majorUnit val="20"/>
      </c:valAx>
      <c:dateAx>
        <c:axId val="217909888"/>
        <c:scaling>
          <c:orientation val="minMax"/>
        </c:scaling>
        <c:delete val="1"/>
        <c:axPos val="b"/>
        <c:numFmt formatCode="[$-409]mmm\-yy;@" sourceLinked="1"/>
        <c:majorTickMark val="out"/>
        <c:minorTickMark val="none"/>
        <c:tickLblPos val="nextTo"/>
        <c:crossAx val="217908352"/>
        <c:crosses val="autoZero"/>
        <c:auto val="1"/>
        <c:lblOffset val="100"/>
        <c:baseTimeUnit val="months"/>
        <c:majorUnit val="1"/>
        <c:minorUnit val="1"/>
      </c:dateAx>
      <c:spPr>
        <a:noFill/>
      </c:spPr>
    </c:plotArea>
    <c:legend>
      <c:legendPos val="r"/>
      <c:layout>
        <c:manualLayout>
          <c:xMode val="edge"/>
          <c:yMode val="edge"/>
          <c:x val="0.50498779132423166"/>
          <c:y val="6.0263780274659666E-2"/>
          <c:w val="0.4063356775310864"/>
          <c:h val="0.35632649936293664"/>
        </c:manualLayout>
      </c:layout>
      <c:overlay val="0"/>
      <c:txPr>
        <a:bodyPr/>
        <a:lstStyle/>
        <a:p>
          <a:pPr>
            <a:defRPr sz="1100">
              <a:latin typeface="+mn-lt"/>
            </a:defRPr>
          </a:pPr>
          <a:endParaRPr lang="en-US"/>
        </a:p>
      </c:txPr>
    </c:legend>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NFA!$A$94</c:f>
              <c:strCache>
                <c:ptCount val="1"/>
                <c:pt idx="0">
                  <c:v>Cumulative USD Injections (million)</c:v>
                </c:pt>
              </c:strCache>
            </c:strRef>
          </c:tx>
          <c:spPr>
            <a:solidFill>
              <a:schemeClr val="accent1"/>
            </a:solidFill>
            <a:ln>
              <a:noFill/>
            </a:ln>
            <a:effectLst/>
          </c:spPr>
          <c:cat>
            <c:numRef>
              <c:f>NFA!$EG$1:$FE$1</c:f>
              <c:numCache>
                <c:formatCode>[$-409]mmm\-yy;@</c:formatCode>
                <c:ptCount val="25"/>
                <c:pt idx="0">
                  <c:v>44422</c:v>
                </c:pt>
                <c:pt idx="1">
                  <c:v>44453</c:v>
                </c:pt>
                <c:pt idx="2">
                  <c:v>44483</c:v>
                </c:pt>
                <c:pt idx="3">
                  <c:v>44514</c:v>
                </c:pt>
                <c:pt idx="4">
                  <c:v>44544</c:v>
                </c:pt>
                <c:pt idx="5">
                  <c:v>44575</c:v>
                </c:pt>
                <c:pt idx="6">
                  <c:v>44606</c:v>
                </c:pt>
                <c:pt idx="7">
                  <c:v>44634</c:v>
                </c:pt>
                <c:pt idx="8">
                  <c:v>44665</c:v>
                </c:pt>
                <c:pt idx="9">
                  <c:v>44695</c:v>
                </c:pt>
                <c:pt idx="10">
                  <c:v>44726</c:v>
                </c:pt>
                <c:pt idx="11">
                  <c:v>44756</c:v>
                </c:pt>
                <c:pt idx="12">
                  <c:v>44787</c:v>
                </c:pt>
                <c:pt idx="13">
                  <c:v>44818</c:v>
                </c:pt>
                <c:pt idx="14">
                  <c:v>44848</c:v>
                </c:pt>
                <c:pt idx="15">
                  <c:v>44879</c:v>
                </c:pt>
                <c:pt idx="16">
                  <c:v>44909</c:v>
                </c:pt>
                <c:pt idx="17">
                  <c:v>44940</c:v>
                </c:pt>
                <c:pt idx="18">
                  <c:v>44971</c:v>
                </c:pt>
                <c:pt idx="19">
                  <c:v>44999</c:v>
                </c:pt>
                <c:pt idx="20">
                  <c:v>45030</c:v>
                </c:pt>
                <c:pt idx="21">
                  <c:v>45060</c:v>
                </c:pt>
                <c:pt idx="22">
                  <c:v>45091</c:v>
                </c:pt>
                <c:pt idx="23">
                  <c:v>45121</c:v>
                </c:pt>
                <c:pt idx="24">
                  <c:v>45152</c:v>
                </c:pt>
              </c:numCache>
            </c:numRef>
          </c:cat>
          <c:val>
            <c:numRef>
              <c:f>NFA!$EG$94:$FE$94</c:f>
              <c:numCache>
                <c:formatCode>_(* #,##0.00_);_(* \(#,##0.00\);_(* "-"??_);_(@_)</c:formatCode>
                <c:ptCount val="25"/>
                <c:pt idx="0">
                  <c:v>140.94</c:v>
                </c:pt>
                <c:pt idx="1">
                  <c:v>151.94</c:v>
                </c:pt>
                <c:pt idx="2">
                  <c:v>154.94</c:v>
                </c:pt>
                <c:pt idx="3">
                  <c:v>164.94</c:v>
                </c:pt>
                <c:pt idx="4">
                  <c:v>186.94</c:v>
                </c:pt>
                <c:pt idx="5">
                  <c:v>243.94</c:v>
                </c:pt>
                <c:pt idx="6">
                  <c:v>290.81700000000001</c:v>
                </c:pt>
                <c:pt idx="7">
                  <c:v>308.51480000000004</c:v>
                </c:pt>
                <c:pt idx="8">
                  <c:v>317.52320000000003</c:v>
                </c:pt>
                <c:pt idx="9">
                  <c:v>321.52320000000003</c:v>
                </c:pt>
                <c:pt idx="10">
                  <c:v>348.52320000000003</c:v>
                </c:pt>
                <c:pt idx="11">
                  <c:v>395.52320000000003</c:v>
                </c:pt>
                <c:pt idx="12">
                  <c:v>468.52320000000003</c:v>
                </c:pt>
                <c:pt idx="13">
                  <c:v>519.2731</c:v>
                </c:pt>
                <c:pt idx="14">
                  <c:v>565.2731</c:v>
                </c:pt>
                <c:pt idx="15">
                  <c:v>590.2731</c:v>
                </c:pt>
                <c:pt idx="16">
                  <c:v>601.26350000000002</c:v>
                </c:pt>
                <c:pt idx="17">
                  <c:v>601.26350000000002</c:v>
                </c:pt>
                <c:pt idx="18" formatCode="0.00">
                  <c:v>610.78840000000002</c:v>
                </c:pt>
                <c:pt idx="19" formatCode="0.00">
                  <c:v>618.08839999999998</c:v>
                </c:pt>
                <c:pt idx="20" formatCode="0.00">
                  <c:v>633.08839999999998</c:v>
                </c:pt>
                <c:pt idx="21" formatCode="0.00">
                  <c:v>648.08839999999998</c:v>
                </c:pt>
                <c:pt idx="22" formatCode="0.00">
                  <c:v>670.08769999999993</c:v>
                </c:pt>
                <c:pt idx="23" formatCode="0.00">
                  <c:v>691.58769999999993</c:v>
                </c:pt>
                <c:pt idx="24" formatCode="0.00">
                  <c:v>697.58769999999993</c:v>
                </c:pt>
              </c:numCache>
            </c:numRef>
          </c:val>
          <c:extLst>
            <c:ext xmlns:c16="http://schemas.microsoft.com/office/drawing/2014/chart" uri="{C3380CC4-5D6E-409C-BE32-E72D297353CC}">
              <c16:uniqueId val="{00000000-9AAD-42EA-8B75-3348ACFC559D}"/>
            </c:ext>
          </c:extLst>
        </c:ser>
        <c:dLbls>
          <c:showLegendKey val="0"/>
          <c:showVal val="0"/>
          <c:showCatName val="0"/>
          <c:showSerName val="0"/>
          <c:showPercent val="0"/>
          <c:showBubbleSize val="0"/>
        </c:dLbls>
        <c:axId val="217918080"/>
        <c:axId val="217940736"/>
      </c:areaChart>
      <c:dateAx>
        <c:axId val="217918080"/>
        <c:scaling>
          <c:orientation val="minMax"/>
        </c:scaling>
        <c:delete val="0"/>
        <c:axPos val="b"/>
        <c:numFmt formatCode="[$-409]mmm\-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940736"/>
        <c:crosses val="autoZero"/>
        <c:auto val="1"/>
        <c:lblOffset val="100"/>
        <c:baseTimeUnit val="months"/>
      </c:dateAx>
      <c:valAx>
        <c:axId val="217940736"/>
        <c:scaling>
          <c:orientation val="minMax"/>
          <c:min val="-5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USD Millions</a:t>
                </a:r>
              </a:p>
            </c:rich>
          </c:tx>
          <c:overlay val="0"/>
          <c:spPr>
            <a:noFill/>
            <a:ln>
              <a:solidFill>
                <a:schemeClr val="tx1"/>
              </a:solid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91808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6251621848582344E-2"/>
          <c:y val="0.15234987671995545"/>
          <c:w val="0.86106714080094826"/>
          <c:h val="0.60954744293326979"/>
        </c:manualLayout>
      </c:layout>
      <c:barChart>
        <c:barDir val="col"/>
        <c:grouping val="clustered"/>
        <c:varyColors val="0"/>
        <c:ser>
          <c:idx val="0"/>
          <c:order val="0"/>
          <c:invertIfNegative val="0"/>
          <c:cat>
            <c:numRef>
              <c:f>NFA!$EB$1:$FD$1</c:f>
              <c:numCache>
                <c:formatCode>[$-409]mmm\-yy;@</c:formatCode>
                <c:ptCount val="29"/>
                <c:pt idx="0">
                  <c:v>44269</c:v>
                </c:pt>
                <c:pt idx="1">
                  <c:v>44300</c:v>
                </c:pt>
                <c:pt idx="2">
                  <c:v>44330</c:v>
                </c:pt>
                <c:pt idx="3">
                  <c:v>44361</c:v>
                </c:pt>
                <c:pt idx="4">
                  <c:v>44391</c:v>
                </c:pt>
                <c:pt idx="5">
                  <c:v>44422</c:v>
                </c:pt>
                <c:pt idx="6">
                  <c:v>44453</c:v>
                </c:pt>
                <c:pt idx="7">
                  <c:v>44483</c:v>
                </c:pt>
                <c:pt idx="8">
                  <c:v>44514</c:v>
                </c:pt>
                <c:pt idx="9">
                  <c:v>44544</c:v>
                </c:pt>
                <c:pt idx="10">
                  <c:v>44575</c:v>
                </c:pt>
                <c:pt idx="11">
                  <c:v>44606</c:v>
                </c:pt>
                <c:pt idx="12">
                  <c:v>44634</c:v>
                </c:pt>
                <c:pt idx="13">
                  <c:v>44665</c:v>
                </c:pt>
                <c:pt idx="14">
                  <c:v>44695</c:v>
                </c:pt>
                <c:pt idx="15">
                  <c:v>44726</c:v>
                </c:pt>
                <c:pt idx="16">
                  <c:v>44756</c:v>
                </c:pt>
                <c:pt idx="17">
                  <c:v>44787</c:v>
                </c:pt>
                <c:pt idx="18">
                  <c:v>44818</c:v>
                </c:pt>
                <c:pt idx="19">
                  <c:v>44848</c:v>
                </c:pt>
                <c:pt idx="20">
                  <c:v>44879</c:v>
                </c:pt>
                <c:pt idx="21">
                  <c:v>44909</c:v>
                </c:pt>
                <c:pt idx="22">
                  <c:v>44940</c:v>
                </c:pt>
                <c:pt idx="23">
                  <c:v>44971</c:v>
                </c:pt>
                <c:pt idx="24">
                  <c:v>44999</c:v>
                </c:pt>
                <c:pt idx="25">
                  <c:v>45030</c:v>
                </c:pt>
                <c:pt idx="26">
                  <c:v>45060</c:v>
                </c:pt>
                <c:pt idx="27">
                  <c:v>45091</c:v>
                </c:pt>
                <c:pt idx="28">
                  <c:v>45121</c:v>
                </c:pt>
              </c:numCache>
            </c:numRef>
          </c:cat>
          <c:val>
            <c:numRef>
              <c:f>NFA!$EB$95:$FD$95</c:f>
              <c:numCache>
                <c:formatCode>_(* #,##0.00_);_(* \(#,##0.00\);_(* "-"??_);_(@_)</c:formatCode>
                <c:ptCount val="29"/>
                <c:pt idx="0">
                  <c:v>14.605145311280001</c:v>
                </c:pt>
                <c:pt idx="1">
                  <c:v>24.943575036560002</c:v>
                </c:pt>
                <c:pt idx="2">
                  <c:v>32.843005027860002</c:v>
                </c:pt>
                <c:pt idx="3">
                  <c:v>47.331275937100003</c:v>
                </c:pt>
                <c:pt idx="4">
                  <c:v>54.835009418700004</c:v>
                </c:pt>
                <c:pt idx="5">
                  <c:v>63.408928815199999</c:v>
                </c:pt>
                <c:pt idx="6">
                  <c:v>67.818515874200003</c:v>
                </c:pt>
                <c:pt idx="7">
                  <c:v>69.033475949199996</c:v>
                </c:pt>
                <c:pt idx="8">
                  <c:v>73.194288329199992</c:v>
                </c:pt>
                <c:pt idx="9">
                  <c:v>82.475655500349987</c:v>
                </c:pt>
                <c:pt idx="10">
                  <c:v>106.96176704786998</c:v>
                </c:pt>
                <c:pt idx="11">
                  <c:v>127.09439891930998</c:v>
                </c:pt>
                <c:pt idx="12">
                  <c:v>134.67069362673999</c:v>
                </c:pt>
                <c:pt idx="13">
                  <c:v>138.51021825283999</c:v>
                </c:pt>
                <c:pt idx="14">
                  <c:v>140.28355951224</c:v>
                </c:pt>
                <c:pt idx="15">
                  <c:v>155.39054988071001</c:v>
                </c:pt>
                <c:pt idx="16">
                  <c:v>182.41872287669</c:v>
                </c:pt>
                <c:pt idx="17">
                  <c:v>229.34740679919</c:v>
                </c:pt>
                <c:pt idx="18">
                  <c:v>258.95770008404997</c:v>
                </c:pt>
                <c:pt idx="19">
                  <c:v>285.70325770373</c:v>
                </c:pt>
                <c:pt idx="20">
                  <c:v>301.27344263766003</c:v>
                </c:pt>
                <c:pt idx="21">
                  <c:v>308.59834356911</c:v>
                </c:pt>
                <c:pt idx="22">
                  <c:v>308.59834356911</c:v>
                </c:pt>
                <c:pt idx="23" formatCode="0.00">
                  <c:v>316.04231622713002</c:v>
                </c:pt>
                <c:pt idx="24" formatCode="0.00">
                  <c:v>324.12559831924</c:v>
                </c:pt>
                <c:pt idx="25" formatCode="0.00">
                  <c:v>337.40032736568998</c:v>
                </c:pt>
                <c:pt idx="26" formatCode="0.00">
                  <c:v>351.49320272988996</c:v>
                </c:pt>
                <c:pt idx="27" formatCode="0.00">
                  <c:v>372.91493685762998</c:v>
                </c:pt>
                <c:pt idx="28" formatCode="0.00">
                  <c:v>394.31231027397996</c:v>
                </c:pt>
              </c:numCache>
            </c:numRef>
          </c:val>
          <c:extLst>
            <c:ext xmlns:c16="http://schemas.microsoft.com/office/drawing/2014/chart" uri="{C3380CC4-5D6E-409C-BE32-E72D297353CC}">
              <c16:uniqueId val="{00000000-7827-4943-98FA-DD8B21B65E9A}"/>
            </c:ext>
          </c:extLst>
        </c:ser>
        <c:dLbls>
          <c:showLegendKey val="0"/>
          <c:showVal val="0"/>
          <c:showCatName val="0"/>
          <c:showSerName val="0"/>
          <c:showPercent val="0"/>
          <c:showBubbleSize val="0"/>
        </c:dLbls>
        <c:gapWidth val="150"/>
        <c:axId val="217841024"/>
        <c:axId val="218182784"/>
      </c:barChart>
      <c:barChart>
        <c:barDir val="col"/>
        <c:grouping val="clustered"/>
        <c:varyColors val="0"/>
        <c:ser>
          <c:idx val="1"/>
          <c:order val="1"/>
          <c:spPr>
            <a:solidFill>
              <a:schemeClr val="tx2">
                <a:lumMod val="60000"/>
                <a:lumOff val="40000"/>
              </a:schemeClr>
            </a:solidFill>
          </c:spPr>
          <c:invertIfNegative val="0"/>
          <c:cat>
            <c:numRef>
              <c:f>NFA!$EB$1:$FE$1</c:f>
              <c:numCache>
                <c:formatCode>[$-409]mmm\-yy;@</c:formatCode>
                <c:ptCount val="30"/>
                <c:pt idx="0">
                  <c:v>44269</c:v>
                </c:pt>
                <c:pt idx="1">
                  <c:v>44300</c:v>
                </c:pt>
                <c:pt idx="2">
                  <c:v>44330</c:v>
                </c:pt>
                <c:pt idx="3">
                  <c:v>44361</c:v>
                </c:pt>
                <c:pt idx="4">
                  <c:v>44391</c:v>
                </c:pt>
                <c:pt idx="5">
                  <c:v>44422</c:v>
                </c:pt>
                <c:pt idx="6">
                  <c:v>44453</c:v>
                </c:pt>
                <c:pt idx="7">
                  <c:v>44483</c:v>
                </c:pt>
                <c:pt idx="8">
                  <c:v>44514</c:v>
                </c:pt>
                <c:pt idx="9">
                  <c:v>44544</c:v>
                </c:pt>
                <c:pt idx="10">
                  <c:v>44575</c:v>
                </c:pt>
                <c:pt idx="11">
                  <c:v>44606</c:v>
                </c:pt>
                <c:pt idx="12">
                  <c:v>44634</c:v>
                </c:pt>
                <c:pt idx="13">
                  <c:v>44665</c:v>
                </c:pt>
                <c:pt idx="14">
                  <c:v>44695</c:v>
                </c:pt>
                <c:pt idx="15">
                  <c:v>44726</c:v>
                </c:pt>
                <c:pt idx="16">
                  <c:v>44756</c:v>
                </c:pt>
                <c:pt idx="17">
                  <c:v>44787</c:v>
                </c:pt>
                <c:pt idx="18">
                  <c:v>44818</c:v>
                </c:pt>
                <c:pt idx="19">
                  <c:v>44848</c:v>
                </c:pt>
                <c:pt idx="20">
                  <c:v>44879</c:v>
                </c:pt>
                <c:pt idx="21">
                  <c:v>44909</c:v>
                </c:pt>
                <c:pt idx="22">
                  <c:v>44940</c:v>
                </c:pt>
                <c:pt idx="23">
                  <c:v>44971</c:v>
                </c:pt>
                <c:pt idx="24">
                  <c:v>44999</c:v>
                </c:pt>
                <c:pt idx="25">
                  <c:v>45030</c:v>
                </c:pt>
                <c:pt idx="26">
                  <c:v>45060</c:v>
                </c:pt>
                <c:pt idx="27">
                  <c:v>45091</c:v>
                </c:pt>
                <c:pt idx="28">
                  <c:v>45121</c:v>
                </c:pt>
                <c:pt idx="29">
                  <c:v>45152</c:v>
                </c:pt>
              </c:numCache>
            </c:numRef>
          </c:cat>
          <c:val>
            <c:numRef>
              <c:f>NFA!$EB$95:$FE$95</c:f>
              <c:numCache>
                <c:formatCode>_(* #,##0.00_);_(* \(#,##0.00\);_(* "-"??_);_(@_)</c:formatCode>
                <c:ptCount val="30"/>
                <c:pt idx="0">
                  <c:v>14.605145311280001</c:v>
                </c:pt>
                <c:pt idx="1">
                  <c:v>24.943575036560002</c:v>
                </c:pt>
                <c:pt idx="2">
                  <c:v>32.843005027860002</c:v>
                </c:pt>
                <c:pt idx="3">
                  <c:v>47.331275937100003</c:v>
                </c:pt>
                <c:pt idx="4">
                  <c:v>54.835009418700004</c:v>
                </c:pt>
                <c:pt idx="5">
                  <c:v>63.408928815199999</c:v>
                </c:pt>
                <c:pt idx="6">
                  <c:v>67.818515874200003</c:v>
                </c:pt>
                <c:pt idx="7">
                  <c:v>69.033475949199996</c:v>
                </c:pt>
                <c:pt idx="8">
                  <c:v>73.194288329199992</c:v>
                </c:pt>
                <c:pt idx="9">
                  <c:v>82.475655500349987</c:v>
                </c:pt>
                <c:pt idx="10">
                  <c:v>106.96176704786998</c:v>
                </c:pt>
                <c:pt idx="11">
                  <c:v>127.09439891930998</c:v>
                </c:pt>
                <c:pt idx="12">
                  <c:v>134.67069362673999</c:v>
                </c:pt>
                <c:pt idx="13">
                  <c:v>138.51021825283999</c:v>
                </c:pt>
                <c:pt idx="14">
                  <c:v>140.28355951224</c:v>
                </c:pt>
                <c:pt idx="15">
                  <c:v>155.39054988071001</c:v>
                </c:pt>
                <c:pt idx="16">
                  <c:v>182.41872287669</c:v>
                </c:pt>
                <c:pt idx="17">
                  <c:v>229.34740679919</c:v>
                </c:pt>
                <c:pt idx="18">
                  <c:v>258.95770008404997</c:v>
                </c:pt>
                <c:pt idx="19">
                  <c:v>285.70325770373</c:v>
                </c:pt>
                <c:pt idx="20">
                  <c:v>301.27344263766003</c:v>
                </c:pt>
                <c:pt idx="21">
                  <c:v>308.59834356911</c:v>
                </c:pt>
                <c:pt idx="22">
                  <c:v>308.59834356911</c:v>
                </c:pt>
                <c:pt idx="23" formatCode="0.00">
                  <c:v>316.04231622713002</c:v>
                </c:pt>
                <c:pt idx="24" formatCode="0.00">
                  <c:v>324.12559831924</c:v>
                </c:pt>
                <c:pt idx="25" formatCode="0.00">
                  <c:v>337.40032736568998</c:v>
                </c:pt>
                <c:pt idx="26" formatCode="0.00">
                  <c:v>351.49320272988996</c:v>
                </c:pt>
                <c:pt idx="27" formatCode="0.00">
                  <c:v>372.91493685762998</c:v>
                </c:pt>
                <c:pt idx="28" formatCode="0.00">
                  <c:v>394.31231027397996</c:v>
                </c:pt>
                <c:pt idx="29" formatCode="0.00">
                  <c:v>400.35057027397994</c:v>
                </c:pt>
              </c:numCache>
            </c:numRef>
          </c:val>
          <c:extLst>
            <c:ext xmlns:c16="http://schemas.microsoft.com/office/drawing/2014/chart" uri="{C3380CC4-5D6E-409C-BE32-E72D297353CC}">
              <c16:uniqueId val="{00000001-7827-4943-98FA-DD8B21B65E9A}"/>
            </c:ext>
          </c:extLst>
        </c:ser>
        <c:dLbls>
          <c:showLegendKey val="0"/>
          <c:showVal val="0"/>
          <c:showCatName val="0"/>
          <c:showSerName val="0"/>
          <c:showPercent val="0"/>
          <c:showBubbleSize val="0"/>
        </c:dLbls>
        <c:gapWidth val="150"/>
        <c:axId val="218186112"/>
        <c:axId val="218184320"/>
      </c:barChart>
      <c:dateAx>
        <c:axId val="217841024"/>
        <c:scaling>
          <c:orientation val="minMax"/>
          <c:max val="45139"/>
          <c:min val="44256"/>
        </c:scaling>
        <c:delete val="0"/>
        <c:axPos val="b"/>
        <c:numFmt formatCode="[$-409]mmm\-yy;@" sourceLinked="1"/>
        <c:majorTickMark val="out"/>
        <c:minorTickMark val="none"/>
        <c:tickLblPos val="nextTo"/>
        <c:spPr>
          <a:ln>
            <a:solidFill>
              <a:schemeClr val="tx1">
                <a:lumMod val="75000"/>
                <a:lumOff val="25000"/>
              </a:schemeClr>
            </a:solidFill>
          </a:ln>
        </c:spPr>
        <c:crossAx val="218182784"/>
        <c:crosses val="autoZero"/>
        <c:auto val="1"/>
        <c:lblOffset val="100"/>
        <c:baseTimeUnit val="months"/>
        <c:majorUnit val="1"/>
        <c:majorTimeUnit val="months"/>
        <c:minorUnit val="1"/>
        <c:minorTimeUnit val="months"/>
      </c:dateAx>
      <c:valAx>
        <c:axId val="218182784"/>
        <c:scaling>
          <c:orientation val="minMax"/>
          <c:max val="400"/>
          <c:min val="0"/>
        </c:scaling>
        <c:delete val="0"/>
        <c:axPos val="l"/>
        <c:numFmt formatCode="_(* #,##0_);_(* \(#,##0\);_(* &quot;-&quot;_);_(@_)" sourceLinked="0"/>
        <c:majorTickMark val="in"/>
        <c:minorTickMark val="none"/>
        <c:tickLblPos val="nextTo"/>
        <c:spPr>
          <a:ln>
            <a:solidFill>
              <a:schemeClr val="tx1">
                <a:lumMod val="75000"/>
                <a:lumOff val="25000"/>
              </a:schemeClr>
            </a:solidFill>
          </a:ln>
        </c:spPr>
        <c:crossAx val="217841024"/>
        <c:crosses val="autoZero"/>
        <c:crossBetween val="between"/>
        <c:majorUnit val="50"/>
        <c:minorUnit val="2"/>
      </c:valAx>
      <c:valAx>
        <c:axId val="218184320"/>
        <c:scaling>
          <c:orientation val="minMax"/>
          <c:max val="400"/>
          <c:min val="0"/>
        </c:scaling>
        <c:delete val="0"/>
        <c:axPos val="r"/>
        <c:numFmt formatCode="_(* #,##0_);_(* \(#,##0\);_(* &quot;-&quot;_);_(@_)" sourceLinked="0"/>
        <c:majorTickMark val="in"/>
        <c:minorTickMark val="none"/>
        <c:tickLblPos val="nextTo"/>
        <c:crossAx val="218186112"/>
        <c:crosses val="max"/>
        <c:crossBetween val="between"/>
        <c:majorUnit val="50"/>
        <c:minorUnit val="2"/>
      </c:valAx>
      <c:dateAx>
        <c:axId val="218186112"/>
        <c:scaling>
          <c:orientation val="minMax"/>
        </c:scaling>
        <c:delete val="1"/>
        <c:axPos val="b"/>
        <c:numFmt formatCode="[$-409]mmm\-yy;@" sourceLinked="1"/>
        <c:majorTickMark val="out"/>
        <c:minorTickMark val="none"/>
        <c:tickLblPos val="nextTo"/>
        <c:crossAx val="218184320"/>
        <c:crosses val="autoZero"/>
        <c:auto val="1"/>
        <c:lblOffset val="100"/>
        <c:baseTimeUnit val="months"/>
      </c:dateAx>
      <c:spPr>
        <a:noFill/>
      </c:spPr>
    </c:plotArea>
    <c:plotVisOnly val="1"/>
    <c:dispBlanksAs val="gap"/>
    <c:showDLblsOverMax val="0"/>
  </c:chart>
  <c:spPr>
    <a:noFill/>
    <a:ln>
      <a:noFill/>
    </a:ln>
  </c:sp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75328083989508E-2"/>
          <c:y val="0.10850097743716754"/>
          <c:w val="0.84024934383202099"/>
          <c:h val="0.78589406294539588"/>
        </c:manualLayout>
      </c:layout>
      <c:lineChart>
        <c:grouping val="standard"/>
        <c:varyColors val="0"/>
        <c:ser>
          <c:idx val="0"/>
          <c:order val="0"/>
          <c:tx>
            <c:strRef>
              <c:f>'Exchange rate'!$A$3</c:f>
              <c:strCache>
                <c:ptCount val="1"/>
                <c:pt idx="0">
                  <c:v>BoSS rate</c:v>
                </c:pt>
              </c:strCache>
            </c:strRef>
          </c:tx>
          <c:spPr>
            <a:ln w="38100" cap="rnd">
              <a:solidFill>
                <a:schemeClr val="accent1"/>
              </a:solidFill>
              <a:round/>
            </a:ln>
            <a:effectLst/>
          </c:spPr>
          <c:marker>
            <c:symbol val="none"/>
          </c:marker>
          <c:cat>
            <c:numRef>
              <c:f>'Exchange rate'!$DB$1:$EX$1</c:f>
              <c:numCache>
                <c:formatCode>[$-409]mmm\-yy;@</c:formatCode>
                <c:ptCount val="49"/>
                <c:pt idx="0">
                  <c:v>43678</c:v>
                </c:pt>
                <c:pt idx="1">
                  <c:v>43709</c:v>
                </c:pt>
                <c:pt idx="2">
                  <c:v>43739</c:v>
                </c:pt>
                <c:pt idx="3">
                  <c:v>43770</c:v>
                </c:pt>
                <c:pt idx="4">
                  <c:v>43800</c:v>
                </c:pt>
                <c:pt idx="5">
                  <c:v>43831</c:v>
                </c:pt>
                <c:pt idx="6">
                  <c:v>43862</c:v>
                </c:pt>
                <c:pt idx="7">
                  <c:v>43891</c:v>
                </c:pt>
                <c:pt idx="8">
                  <c:v>43922</c:v>
                </c:pt>
                <c:pt idx="9">
                  <c:v>43952</c:v>
                </c:pt>
                <c:pt idx="10">
                  <c:v>43983</c:v>
                </c:pt>
                <c:pt idx="11">
                  <c:v>44013</c:v>
                </c:pt>
                <c:pt idx="12">
                  <c:v>44044</c:v>
                </c:pt>
                <c:pt idx="13">
                  <c:v>44075</c:v>
                </c:pt>
                <c:pt idx="14">
                  <c:v>44105</c:v>
                </c:pt>
                <c:pt idx="15">
                  <c:v>44136</c:v>
                </c:pt>
                <c:pt idx="16">
                  <c:v>44166</c:v>
                </c:pt>
                <c:pt idx="17">
                  <c:v>44197</c:v>
                </c:pt>
                <c:pt idx="18">
                  <c:v>44228</c:v>
                </c:pt>
                <c:pt idx="19">
                  <c:v>44256</c:v>
                </c:pt>
                <c:pt idx="20">
                  <c:v>44287</c:v>
                </c:pt>
                <c:pt idx="21">
                  <c:v>44317</c:v>
                </c:pt>
                <c:pt idx="22">
                  <c:v>44348</c:v>
                </c:pt>
                <c:pt idx="23">
                  <c:v>44378</c:v>
                </c:pt>
                <c:pt idx="24">
                  <c:v>44409</c:v>
                </c:pt>
                <c:pt idx="25">
                  <c:v>44440</c:v>
                </c:pt>
                <c:pt idx="26">
                  <c:v>44470</c:v>
                </c:pt>
                <c:pt idx="27">
                  <c:v>44501</c:v>
                </c:pt>
                <c:pt idx="28">
                  <c:v>44531</c:v>
                </c:pt>
                <c:pt idx="29">
                  <c:v>44562</c:v>
                </c:pt>
                <c:pt idx="30">
                  <c:v>44593</c:v>
                </c:pt>
                <c:pt idx="31">
                  <c:v>44621</c:v>
                </c:pt>
                <c:pt idx="32">
                  <c:v>44652</c:v>
                </c:pt>
                <c:pt idx="33">
                  <c:v>44682</c:v>
                </c:pt>
                <c:pt idx="34">
                  <c:v>44713</c:v>
                </c:pt>
                <c:pt idx="35">
                  <c:v>44743</c:v>
                </c:pt>
                <c:pt idx="36">
                  <c:v>44774</c:v>
                </c:pt>
                <c:pt idx="37">
                  <c:v>44805</c:v>
                </c:pt>
                <c:pt idx="38">
                  <c:v>44835</c:v>
                </c:pt>
                <c:pt idx="39">
                  <c:v>44866</c:v>
                </c:pt>
                <c:pt idx="40">
                  <c:v>44896</c:v>
                </c:pt>
                <c:pt idx="41">
                  <c:v>44927</c:v>
                </c:pt>
                <c:pt idx="42">
                  <c:v>44958</c:v>
                </c:pt>
                <c:pt idx="43">
                  <c:v>44986</c:v>
                </c:pt>
                <c:pt idx="44">
                  <c:v>45017</c:v>
                </c:pt>
                <c:pt idx="45">
                  <c:v>45047</c:v>
                </c:pt>
                <c:pt idx="46">
                  <c:v>45078</c:v>
                </c:pt>
                <c:pt idx="47">
                  <c:v>45108</c:v>
                </c:pt>
                <c:pt idx="48">
                  <c:v>45139</c:v>
                </c:pt>
              </c:numCache>
            </c:numRef>
          </c:cat>
          <c:val>
            <c:numRef>
              <c:f>'Exchange rate'!$DB$3:$EX$3</c:f>
              <c:numCache>
                <c:formatCode>0.00</c:formatCode>
                <c:ptCount val="49"/>
                <c:pt idx="0">
                  <c:v>159.45750000000001</c:v>
                </c:pt>
                <c:pt idx="1">
                  <c:v>159.87200000000001</c:v>
                </c:pt>
                <c:pt idx="2">
                  <c:v>159.90190000000001</c:v>
                </c:pt>
                <c:pt idx="3">
                  <c:v>160.0009</c:v>
                </c:pt>
                <c:pt idx="4">
                  <c:v>160.4151</c:v>
                </c:pt>
                <c:pt idx="5">
                  <c:v>160.11000000000001</c:v>
                </c:pt>
                <c:pt idx="6">
                  <c:v>161.16499999999999</c:v>
                </c:pt>
                <c:pt idx="7">
                  <c:v>161.84</c:v>
                </c:pt>
                <c:pt idx="8">
                  <c:v>162.34</c:v>
                </c:pt>
                <c:pt idx="9">
                  <c:v>163</c:v>
                </c:pt>
                <c:pt idx="10">
                  <c:v>163.78</c:v>
                </c:pt>
                <c:pt idx="11">
                  <c:v>164.06</c:v>
                </c:pt>
                <c:pt idx="12">
                  <c:v>164.89</c:v>
                </c:pt>
                <c:pt idx="13">
                  <c:v>167.93600000000001</c:v>
                </c:pt>
                <c:pt idx="14">
                  <c:v>175.17519999999999</c:v>
                </c:pt>
                <c:pt idx="15">
                  <c:v>176.85570000000001</c:v>
                </c:pt>
                <c:pt idx="16">
                  <c:v>177.2809</c:v>
                </c:pt>
                <c:pt idx="17">
                  <c:v>177.66200000000001</c:v>
                </c:pt>
                <c:pt idx="18">
                  <c:v>177.98</c:v>
                </c:pt>
                <c:pt idx="19">
                  <c:v>186.15719999999999</c:v>
                </c:pt>
                <c:pt idx="20">
                  <c:v>216.6713</c:v>
                </c:pt>
                <c:pt idx="21">
                  <c:v>259.17070000000001</c:v>
                </c:pt>
                <c:pt idx="22">
                  <c:v>315.0215</c:v>
                </c:pt>
                <c:pt idx="23">
                  <c:v>325.81979999999999</c:v>
                </c:pt>
                <c:pt idx="24">
                  <c:v>409.33</c:v>
                </c:pt>
                <c:pt idx="25">
                  <c:v>408.7</c:v>
                </c:pt>
                <c:pt idx="26">
                  <c:v>400.67140000000001</c:v>
                </c:pt>
                <c:pt idx="27">
                  <c:v>412.49</c:v>
                </c:pt>
                <c:pt idx="28">
                  <c:v>420.59522419354852</c:v>
                </c:pt>
                <c:pt idx="29">
                  <c:v>434.66169677419362</c:v>
                </c:pt>
                <c:pt idx="30">
                  <c:v>432.78676785714288</c:v>
                </c:pt>
                <c:pt idx="31">
                  <c:v>430.42264193548397</c:v>
                </c:pt>
                <c:pt idx="32">
                  <c:v>427.0836033333332</c:v>
                </c:pt>
                <c:pt idx="33">
                  <c:v>445.10170322580643</c:v>
                </c:pt>
                <c:pt idx="34">
                  <c:v>486.91933166666684</c:v>
                </c:pt>
                <c:pt idx="35">
                  <c:v>557.52474032258078</c:v>
                </c:pt>
                <c:pt idx="36" formatCode="General">
                  <c:v>653.0363806451611</c:v>
                </c:pt>
                <c:pt idx="37">
                  <c:v>641.58494333333329</c:v>
                </c:pt>
                <c:pt idx="38">
                  <c:v>613.79221290322607</c:v>
                </c:pt>
                <c:pt idx="39">
                  <c:v>671.2608964285713</c:v>
                </c:pt>
                <c:pt idx="40">
                  <c:v>664.91012258064507</c:v>
                </c:pt>
                <c:pt idx="41">
                  <c:v>691.9105516129033</c:v>
                </c:pt>
                <c:pt idx="42">
                  <c:v>758.3408750000001</c:v>
                </c:pt>
                <c:pt idx="43" formatCode="General">
                  <c:v>805.2438483870967</c:v>
                </c:pt>
                <c:pt idx="44" formatCode="General">
                  <c:v>862.56</c:v>
                </c:pt>
                <c:pt idx="45" formatCode="General">
                  <c:v>922.22</c:v>
                </c:pt>
                <c:pt idx="46">
                  <c:v>972.35</c:v>
                </c:pt>
                <c:pt idx="47" formatCode="General">
                  <c:v>1005</c:v>
                </c:pt>
                <c:pt idx="48" formatCode="General">
                  <c:v>1003.9886</c:v>
                </c:pt>
              </c:numCache>
            </c:numRef>
          </c:val>
          <c:smooth val="0"/>
          <c:extLst>
            <c:ext xmlns:c16="http://schemas.microsoft.com/office/drawing/2014/chart" uri="{C3380CC4-5D6E-409C-BE32-E72D297353CC}">
              <c16:uniqueId val="{00000000-EA12-43A7-B49D-EE18CE3854D1}"/>
            </c:ext>
          </c:extLst>
        </c:ser>
        <c:ser>
          <c:idx val="2"/>
          <c:order val="2"/>
          <c:tx>
            <c:strRef>
              <c:f>'Exchange rate'!$A$10</c:f>
              <c:strCache>
                <c:ptCount val="1"/>
                <c:pt idx="0">
                  <c:v>Average bidding rate</c:v>
                </c:pt>
              </c:strCache>
            </c:strRef>
          </c:tx>
          <c:spPr>
            <a:ln w="25400">
              <a:solidFill>
                <a:srgbClr val="FF0000"/>
              </a:solidFill>
              <a:prstDash val="dash"/>
            </a:ln>
          </c:spPr>
          <c:marker>
            <c:symbol val="none"/>
          </c:marker>
          <c:cat>
            <c:numRef>
              <c:f>'Exchange rate'!$DB$1:$EX$1</c:f>
              <c:numCache>
                <c:formatCode>[$-409]mmm\-yy;@</c:formatCode>
                <c:ptCount val="49"/>
                <c:pt idx="0">
                  <c:v>43678</c:v>
                </c:pt>
                <c:pt idx="1">
                  <c:v>43709</c:v>
                </c:pt>
                <c:pt idx="2">
                  <c:v>43739</c:v>
                </c:pt>
                <c:pt idx="3">
                  <c:v>43770</c:v>
                </c:pt>
                <c:pt idx="4">
                  <c:v>43800</c:v>
                </c:pt>
                <c:pt idx="5">
                  <c:v>43831</c:v>
                </c:pt>
                <c:pt idx="6">
                  <c:v>43862</c:v>
                </c:pt>
                <c:pt idx="7">
                  <c:v>43891</c:v>
                </c:pt>
                <c:pt idx="8">
                  <c:v>43922</c:v>
                </c:pt>
                <c:pt idx="9">
                  <c:v>43952</c:v>
                </c:pt>
                <c:pt idx="10">
                  <c:v>43983</c:v>
                </c:pt>
                <c:pt idx="11">
                  <c:v>44013</c:v>
                </c:pt>
                <c:pt idx="12">
                  <c:v>44044</c:v>
                </c:pt>
                <c:pt idx="13">
                  <c:v>44075</c:v>
                </c:pt>
                <c:pt idx="14">
                  <c:v>44105</c:v>
                </c:pt>
                <c:pt idx="15">
                  <c:v>44136</c:v>
                </c:pt>
                <c:pt idx="16">
                  <c:v>44166</c:v>
                </c:pt>
                <c:pt idx="17">
                  <c:v>44197</c:v>
                </c:pt>
                <c:pt idx="18">
                  <c:v>44228</c:v>
                </c:pt>
                <c:pt idx="19">
                  <c:v>44256</c:v>
                </c:pt>
                <c:pt idx="20">
                  <c:v>44287</c:v>
                </c:pt>
                <c:pt idx="21">
                  <c:v>44317</c:v>
                </c:pt>
                <c:pt idx="22">
                  <c:v>44348</c:v>
                </c:pt>
                <c:pt idx="23">
                  <c:v>44378</c:v>
                </c:pt>
                <c:pt idx="24">
                  <c:v>44409</c:v>
                </c:pt>
                <c:pt idx="25">
                  <c:v>44440</c:v>
                </c:pt>
                <c:pt idx="26">
                  <c:v>44470</c:v>
                </c:pt>
                <c:pt idx="27">
                  <c:v>44501</c:v>
                </c:pt>
                <c:pt idx="28">
                  <c:v>44531</c:v>
                </c:pt>
                <c:pt idx="29">
                  <c:v>44562</c:v>
                </c:pt>
                <c:pt idx="30">
                  <c:v>44593</c:v>
                </c:pt>
                <c:pt idx="31">
                  <c:v>44621</c:v>
                </c:pt>
                <c:pt idx="32">
                  <c:v>44652</c:v>
                </c:pt>
                <c:pt idx="33">
                  <c:v>44682</c:v>
                </c:pt>
                <c:pt idx="34">
                  <c:v>44713</c:v>
                </c:pt>
                <c:pt idx="35">
                  <c:v>44743</c:v>
                </c:pt>
                <c:pt idx="36">
                  <c:v>44774</c:v>
                </c:pt>
                <c:pt idx="37">
                  <c:v>44805</c:v>
                </c:pt>
                <c:pt idx="38">
                  <c:v>44835</c:v>
                </c:pt>
                <c:pt idx="39">
                  <c:v>44866</c:v>
                </c:pt>
                <c:pt idx="40">
                  <c:v>44896</c:v>
                </c:pt>
                <c:pt idx="41">
                  <c:v>44927</c:v>
                </c:pt>
                <c:pt idx="42">
                  <c:v>44958</c:v>
                </c:pt>
                <c:pt idx="43">
                  <c:v>44986</c:v>
                </c:pt>
                <c:pt idx="44">
                  <c:v>45017</c:v>
                </c:pt>
                <c:pt idx="45">
                  <c:v>45047</c:v>
                </c:pt>
                <c:pt idx="46">
                  <c:v>45078</c:v>
                </c:pt>
                <c:pt idx="47">
                  <c:v>45108</c:v>
                </c:pt>
                <c:pt idx="48">
                  <c:v>45139</c:v>
                </c:pt>
              </c:numCache>
            </c:numRef>
          </c:cat>
          <c:val>
            <c:numRef>
              <c:f>'Exchange rate'!$DB$10:$EX$10</c:f>
              <c:numCache>
                <c:formatCode>General</c:formatCode>
                <c:ptCount val="49"/>
                <c:pt idx="16">
                  <c:v>506.28250000000003</c:v>
                </c:pt>
                <c:pt idx="17">
                  <c:v>538.09666666666669</c:v>
                </c:pt>
                <c:pt idx="18">
                  <c:v>530.32000000000005</c:v>
                </c:pt>
                <c:pt idx="19">
                  <c:v>523.05999999999995</c:v>
                </c:pt>
                <c:pt idx="20">
                  <c:v>472.65100000000001</c:v>
                </c:pt>
                <c:pt idx="21">
                  <c:v>461.33499999999998</c:v>
                </c:pt>
                <c:pt idx="22">
                  <c:v>453.02</c:v>
                </c:pt>
                <c:pt idx="23">
                  <c:v>377.23249999999996</c:v>
                </c:pt>
                <c:pt idx="24">
                  <c:v>408.14600000000007</c:v>
                </c:pt>
                <c:pt idx="25">
                  <c:v>399.98500000000001</c:v>
                </c:pt>
                <c:pt idx="26">
                  <c:v>404.99</c:v>
                </c:pt>
                <c:pt idx="27">
                  <c:v>411.19499999999999</c:v>
                </c:pt>
                <c:pt idx="28">
                  <c:v>421.55714285714294</c:v>
                </c:pt>
                <c:pt idx="29">
                  <c:v>429.28444444444449</c:v>
                </c:pt>
                <c:pt idx="30">
                  <c:v>428.40666666666669</c:v>
                </c:pt>
                <c:pt idx="31">
                  <c:v>428.37</c:v>
                </c:pt>
                <c:pt idx="32">
                  <c:v>429.62</c:v>
                </c:pt>
                <c:pt idx="33">
                  <c:v>443.34</c:v>
                </c:pt>
                <c:pt idx="34">
                  <c:v>491.91</c:v>
                </c:pt>
                <c:pt idx="35">
                  <c:v>573.23</c:v>
                </c:pt>
                <c:pt idx="36">
                  <c:v>642.70624999999995</c:v>
                </c:pt>
                <c:pt idx="37">
                  <c:v>644.2650000000001</c:v>
                </c:pt>
                <c:pt idx="38">
                  <c:v>611.09</c:v>
                </c:pt>
                <c:pt idx="39">
                  <c:v>615.26440000000002</c:v>
                </c:pt>
                <c:pt idx="40">
                  <c:v>666.01666666666665</c:v>
                </c:pt>
                <c:pt idx="41">
                  <c:v>666.01666666666665</c:v>
                </c:pt>
                <c:pt idx="42">
                  <c:v>775.47666666666657</c:v>
                </c:pt>
                <c:pt idx="43">
                  <c:v>808.3</c:v>
                </c:pt>
                <c:pt idx="44">
                  <c:v>879.14</c:v>
                </c:pt>
                <c:pt idx="45">
                  <c:v>940.41499999999996</c:v>
                </c:pt>
                <c:pt idx="46">
                  <c:v>972.81</c:v>
                </c:pt>
                <c:pt idx="47">
                  <c:v>994.59</c:v>
                </c:pt>
                <c:pt idx="48">
                  <c:v>1006.35</c:v>
                </c:pt>
              </c:numCache>
            </c:numRef>
          </c:val>
          <c:smooth val="0"/>
          <c:extLst>
            <c:ext xmlns:c16="http://schemas.microsoft.com/office/drawing/2014/chart" uri="{C3380CC4-5D6E-409C-BE32-E72D297353CC}">
              <c16:uniqueId val="{00000001-EA12-43A7-B49D-EE18CE3854D1}"/>
            </c:ext>
          </c:extLst>
        </c:ser>
        <c:dLbls>
          <c:showLegendKey val="0"/>
          <c:showVal val="0"/>
          <c:showCatName val="0"/>
          <c:showSerName val="0"/>
          <c:showPercent val="0"/>
          <c:showBubbleSize val="0"/>
        </c:dLbls>
        <c:marker val="1"/>
        <c:smooth val="0"/>
        <c:axId val="202786688"/>
        <c:axId val="202788224"/>
      </c:lineChart>
      <c:lineChart>
        <c:grouping val="standard"/>
        <c:varyColors val="0"/>
        <c:ser>
          <c:idx val="1"/>
          <c:order val="1"/>
          <c:tx>
            <c:strRef>
              <c:f>'Exchange rate'!$A$4</c:f>
              <c:strCache>
                <c:ptCount val="1"/>
                <c:pt idx="0">
                  <c:v>Parallel rate</c:v>
                </c:pt>
              </c:strCache>
            </c:strRef>
          </c:tx>
          <c:spPr>
            <a:ln w="41275" cap="rnd">
              <a:solidFill>
                <a:srgbClr val="FFC000"/>
              </a:solidFill>
              <a:round/>
            </a:ln>
            <a:effectLst/>
          </c:spPr>
          <c:marker>
            <c:symbol val="none"/>
          </c:marker>
          <c:cat>
            <c:numRef>
              <c:f>'Exchange rate'!$DB$1:$EX$1</c:f>
              <c:numCache>
                <c:formatCode>[$-409]mmm\-yy;@</c:formatCode>
                <c:ptCount val="49"/>
                <c:pt idx="0">
                  <c:v>43678</c:v>
                </c:pt>
                <c:pt idx="1">
                  <c:v>43709</c:v>
                </c:pt>
                <c:pt idx="2">
                  <c:v>43739</c:v>
                </c:pt>
                <c:pt idx="3">
                  <c:v>43770</c:v>
                </c:pt>
                <c:pt idx="4">
                  <c:v>43800</c:v>
                </c:pt>
                <c:pt idx="5">
                  <c:v>43831</c:v>
                </c:pt>
                <c:pt idx="6">
                  <c:v>43862</c:v>
                </c:pt>
                <c:pt idx="7">
                  <c:v>43891</c:v>
                </c:pt>
                <c:pt idx="8">
                  <c:v>43922</c:v>
                </c:pt>
                <c:pt idx="9">
                  <c:v>43952</c:v>
                </c:pt>
                <c:pt idx="10">
                  <c:v>43983</c:v>
                </c:pt>
                <c:pt idx="11">
                  <c:v>44013</c:v>
                </c:pt>
                <c:pt idx="12">
                  <c:v>44044</c:v>
                </c:pt>
                <c:pt idx="13">
                  <c:v>44075</c:v>
                </c:pt>
                <c:pt idx="14">
                  <c:v>44105</c:v>
                </c:pt>
                <c:pt idx="15">
                  <c:v>44136</c:v>
                </c:pt>
                <c:pt idx="16">
                  <c:v>44166</c:v>
                </c:pt>
                <c:pt idx="17">
                  <c:v>44197</c:v>
                </c:pt>
                <c:pt idx="18">
                  <c:v>44228</c:v>
                </c:pt>
                <c:pt idx="19">
                  <c:v>44256</c:v>
                </c:pt>
                <c:pt idx="20">
                  <c:v>44287</c:v>
                </c:pt>
                <c:pt idx="21">
                  <c:v>44317</c:v>
                </c:pt>
                <c:pt idx="22">
                  <c:v>44348</c:v>
                </c:pt>
                <c:pt idx="23">
                  <c:v>44378</c:v>
                </c:pt>
                <c:pt idx="24">
                  <c:v>44409</c:v>
                </c:pt>
                <c:pt idx="25">
                  <c:v>44440</c:v>
                </c:pt>
                <c:pt idx="26">
                  <c:v>44470</c:v>
                </c:pt>
                <c:pt idx="27">
                  <c:v>44501</c:v>
                </c:pt>
                <c:pt idx="28">
                  <c:v>44531</c:v>
                </c:pt>
                <c:pt idx="29">
                  <c:v>44562</c:v>
                </c:pt>
                <c:pt idx="30">
                  <c:v>44593</c:v>
                </c:pt>
                <c:pt idx="31">
                  <c:v>44621</c:v>
                </c:pt>
                <c:pt idx="32">
                  <c:v>44652</c:v>
                </c:pt>
                <c:pt idx="33">
                  <c:v>44682</c:v>
                </c:pt>
                <c:pt idx="34">
                  <c:v>44713</c:v>
                </c:pt>
                <c:pt idx="35">
                  <c:v>44743</c:v>
                </c:pt>
                <c:pt idx="36">
                  <c:v>44774</c:v>
                </c:pt>
                <c:pt idx="37">
                  <c:v>44805</c:v>
                </c:pt>
                <c:pt idx="38">
                  <c:v>44835</c:v>
                </c:pt>
                <c:pt idx="39">
                  <c:v>44866</c:v>
                </c:pt>
                <c:pt idx="40">
                  <c:v>44896</c:v>
                </c:pt>
                <c:pt idx="41">
                  <c:v>44927</c:v>
                </c:pt>
                <c:pt idx="42">
                  <c:v>44958</c:v>
                </c:pt>
                <c:pt idx="43">
                  <c:v>44986</c:v>
                </c:pt>
                <c:pt idx="44">
                  <c:v>45017</c:v>
                </c:pt>
                <c:pt idx="45">
                  <c:v>45047</c:v>
                </c:pt>
                <c:pt idx="46">
                  <c:v>45078</c:v>
                </c:pt>
                <c:pt idx="47">
                  <c:v>45108</c:v>
                </c:pt>
                <c:pt idx="48">
                  <c:v>45139</c:v>
                </c:pt>
              </c:numCache>
            </c:numRef>
          </c:cat>
          <c:val>
            <c:numRef>
              <c:f>'Exchange rate'!$DB$4:$EX$4</c:f>
              <c:numCache>
                <c:formatCode>0.00</c:formatCode>
                <c:ptCount val="49"/>
                <c:pt idx="0">
                  <c:v>311.33</c:v>
                </c:pt>
                <c:pt idx="1">
                  <c:v>317.17</c:v>
                </c:pt>
                <c:pt idx="2">
                  <c:v>316.33</c:v>
                </c:pt>
                <c:pt idx="3">
                  <c:v>322.5</c:v>
                </c:pt>
                <c:pt idx="4">
                  <c:v>321.5</c:v>
                </c:pt>
                <c:pt idx="5">
                  <c:v>328</c:v>
                </c:pt>
                <c:pt idx="6">
                  <c:v>280.61</c:v>
                </c:pt>
                <c:pt idx="7">
                  <c:v>293.83</c:v>
                </c:pt>
                <c:pt idx="8">
                  <c:v>287.67</c:v>
                </c:pt>
                <c:pt idx="9">
                  <c:v>313.5</c:v>
                </c:pt>
                <c:pt idx="10">
                  <c:v>334</c:v>
                </c:pt>
                <c:pt idx="11">
                  <c:v>363.33</c:v>
                </c:pt>
                <c:pt idx="12">
                  <c:v>395</c:v>
                </c:pt>
                <c:pt idx="13">
                  <c:v>505.83</c:v>
                </c:pt>
                <c:pt idx="14">
                  <c:v>551.66999999999996</c:v>
                </c:pt>
                <c:pt idx="15">
                  <c:v>593.33000000000004</c:v>
                </c:pt>
                <c:pt idx="16">
                  <c:v>607</c:v>
                </c:pt>
                <c:pt idx="17">
                  <c:v>623</c:v>
                </c:pt>
                <c:pt idx="18">
                  <c:v>626.66999999999996</c:v>
                </c:pt>
                <c:pt idx="19">
                  <c:v>619.66999999999996</c:v>
                </c:pt>
                <c:pt idx="20">
                  <c:v>463.67</c:v>
                </c:pt>
                <c:pt idx="21">
                  <c:v>465</c:v>
                </c:pt>
                <c:pt idx="22">
                  <c:v>416.66669999999999</c:v>
                </c:pt>
                <c:pt idx="23">
                  <c:v>385</c:v>
                </c:pt>
                <c:pt idx="24">
                  <c:v>413</c:v>
                </c:pt>
                <c:pt idx="25">
                  <c:v>411.66699999999997</c:v>
                </c:pt>
                <c:pt idx="26">
                  <c:v>403.33339999999998</c:v>
                </c:pt>
                <c:pt idx="27">
                  <c:v>419.83</c:v>
                </c:pt>
                <c:pt idx="28" formatCode="General">
                  <c:v>430.02150967741943</c:v>
                </c:pt>
                <c:pt idx="29" formatCode="General">
                  <c:v>440.63441290322584</c:v>
                </c:pt>
                <c:pt idx="30" formatCode="General">
                  <c:v>437.61903392857135</c:v>
                </c:pt>
                <c:pt idx="31" formatCode="General">
                  <c:v>433.02150967741937</c:v>
                </c:pt>
                <c:pt idx="32" formatCode="General">
                  <c:v>430.98315833333339</c:v>
                </c:pt>
                <c:pt idx="33" formatCode="General">
                  <c:v>460.61822741935475</c:v>
                </c:pt>
                <c:pt idx="34" formatCode="General">
                  <c:v>499.24998999999997</c:v>
                </c:pt>
                <c:pt idx="35" formatCode="General">
                  <c:v>590.82795806451611</c:v>
                </c:pt>
                <c:pt idx="36" formatCode="General">
                  <c:v>662.1696887096773</c:v>
                </c:pt>
                <c:pt idx="37" formatCode="General">
                  <c:v>644.58333000000005</c:v>
                </c:pt>
                <c:pt idx="38" formatCode="General">
                  <c:v>619.7634419354838</c:v>
                </c:pt>
                <c:pt idx="39" formatCode="General">
                  <c:v>707.14584285714295</c:v>
                </c:pt>
                <c:pt idx="40" formatCode="General">
                  <c:v>676.52151612903231</c:v>
                </c:pt>
                <c:pt idx="41" formatCode="General">
                  <c:v>721.67204193548389</c:v>
                </c:pt>
                <c:pt idx="42" formatCode="General">
                  <c:v>790.97023571428576</c:v>
                </c:pt>
                <c:pt idx="43" formatCode="General">
                  <c:v>854.36559032258083</c:v>
                </c:pt>
                <c:pt idx="44" formatCode="General">
                  <c:v>892.13</c:v>
                </c:pt>
                <c:pt idx="45">
                  <c:v>970.04</c:v>
                </c:pt>
                <c:pt idx="46" formatCode="General">
                  <c:v>1006.94</c:v>
                </c:pt>
                <c:pt idx="47" formatCode="General">
                  <c:v>998.36279999999999</c:v>
                </c:pt>
                <c:pt idx="48" formatCode="General">
                  <c:v>1033.83</c:v>
                </c:pt>
              </c:numCache>
            </c:numRef>
          </c:val>
          <c:smooth val="0"/>
          <c:extLst>
            <c:ext xmlns:c16="http://schemas.microsoft.com/office/drawing/2014/chart" uri="{C3380CC4-5D6E-409C-BE32-E72D297353CC}">
              <c16:uniqueId val="{00000002-EA12-43A7-B49D-EE18CE3854D1}"/>
            </c:ext>
          </c:extLst>
        </c:ser>
        <c:dLbls>
          <c:showLegendKey val="0"/>
          <c:showVal val="0"/>
          <c:showCatName val="0"/>
          <c:showSerName val="0"/>
          <c:showPercent val="0"/>
          <c:showBubbleSize val="0"/>
        </c:dLbls>
        <c:marker val="1"/>
        <c:smooth val="0"/>
        <c:axId val="204397568"/>
        <c:axId val="204396032"/>
      </c:lineChart>
      <c:dateAx>
        <c:axId val="202786688"/>
        <c:scaling>
          <c:orientation val="minMax"/>
          <c:max val="45170"/>
          <c:min val="43678"/>
        </c:scaling>
        <c:delete val="0"/>
        <c:axPos val="b"/>
        <c:numFmt formatCode="[$-409]mmm\-yy;@" sourceLinked="1"/>
        <c:majorTickMark val="out"/>
        <c:minorTickMark val="none"/>
        <c:tickLblPos val="nextTo"/>
        <c:spPr>
          <a:noFill/>
          <a:ln w="9525" cap="flat" cmpd="sng" algn="ctr">
            <a:solidFill>
              <a:schemeClr val="tx1"/>
            </a:solidFill>
            <a:round/>
          </a:ln>
          <a:effectLst/>
        </c:spPr>
        <c:txPr>
          <a:bodyPr rot="-60000000" vert="horz"/>
          <a:lstStyle/>
          <a:p>
            <a:pPr algn="ctr">
              <a:defRPr/>
            </a:pPr>
            <a:endParaRPr lang="en-US"/>
          </a:p>
        </c:txPr>
        <c:crossAx val="202788224"/>
        <c:crosses val="autoZero"/>
        <c:auto val="1"/>
        <c:lblOffset val="100"/>
        <c:baseTimeUnit val="months"/>
        <c:majorUnit val="8"/>
        <c:majorTimeUnit val="months"/>
      </c:dateAx>
      <c:valAx>
        <c:axId val="202788224"/>
        <c:scaling>
          <c:orientation val="minMax"/>
          <c:max val="1100"/>
          <c:min val="100"/>
        </c:scaling>
        <c:delete val="0"/>
        <c:axPos val="l"/>
        <c:numFmt formatCode="#,##0" sourceLinked="0"/>
        <c:majorTickMark val="in"/>
        <c:minorTickMark val="none"/>
        <c:tickLblPos val="nextTo"/>
        <c:spPr>
          <a:noFill/>
          <a:ln>
            <a:solidFill>
              <a:schemeClr val="tx1"/>
            </a:solidFill>
          </a:ln>
          <a:effectLst/>
        </c:spPr>
        <c:txPr>
          <a:bodyPr rot="-60000000" vert="horz"/>
          <a:lstStyle/>
          <a:p>
            <a:pPr>
              <a:defRPr/>
            </a:pPr>
            <a:endParaRPr lang="en-US"/>
          </a:p>
        </c:txPr>
        <c:crossAx val="202786688"/>
        <c:crosses val="autoZero"/>
        <c:crossBetween val="between"/>
        <c:majorUnit val="100"/>
      </c:valAx>
      <c:valAx>
        <c:axId val="204396032"/>
        <c:scaling>
          <c:orientation val="minMax"/>
          <c:max val="1100"/>
          <c:min val="100"/>
        </c:scaling>
        <c:delete val="0"/>
        <c:axPos val="r"/>
        <c:numFmt formatCode="#,##0" sourceLinked="0"/>
        <c:majorTickMark val="in"/>
        <c:minorTickMark val="none"/>
        <c:tickLblPos val="nextTo"/>
        <c:spPr>
          <a:ln>
            <a:solidFill>
              <a:schemeClr val="tx1"/>
            </a:solidFill>
          </a:ln>
        </c:spPr>
        <c:crossAx val="204397568"/>
        <c:crosses val="max"/>
        <c:crossBetween val="between"/>
        <c:majorUnit val="100"/>
        <c:minorUnit val="20"/>
      </c:valAx>
      <c:dateAx>
        <c:axId val="204397568"/>
        <c:scaling>
          <c:orientation val="minMax"/>
        </c:scaling>
        <c:delete val="1"/>
        <c:axPos val="b"/>
        <c:numFmt formatCode="[$-409]mmm\-yy;@" sourceLinked="1"/>
        <c:majorTickMark val="out"/>
        <c:minorTickMark val="none"/>
        <c:tickLblPos val="nextTo"/>
        <c:crossAx val="204396032"/>
        <c:crosses val="autoZero"/>
        <c:auto val="1"/>
        <c:lblOffset val="100"/>
        <c:baseTimeUnit val="months"/>
        <c:majorUnit val="1"/>
        <c:minorUnit val="1"/>
      </c:dateAx>
      <c:spPr>
        <a:noFill/>
        <a:ln>
          <a:noFill/>
        </a:ln>
        <a:effectLst/>
      </c:spPr>
    </c:plotArea>
    <c:legend>
      <c:legendPos val="t"/>
      <c:layout>
        <c:manualLayout>
          <c:xMode val="edge"/>
          <c:yMode val="edge"/>
          <c:x val="0.18771740357152158"/>
          <c:y val="0.11839741724775464"/>
          <c:w val="0.51924234470691166"/>
          <c:h val="0.28377051795819919"/>
        </c:manualLayout>
      </c:layout>
      <c:overlay val="0"/>
      <c:txPr>
        <a:bodyPr/>
        <a:lstStyle/>
        <a:p>
          <a:pPr>
            <a:defRPr sz="1600"/>
          </a:pPr>
          <a:endParaRPr lang="en-US"/>
        </a:p>
      </c:txPr>
    </c:legend>
    <c:plotVisOnly val="1"/>
    <c:dispBlanksAs val="gap"/>
    <c:showDLblsOverMax val="0"/>
  </c:chart>
  <c:spPr>
    <a:noFill/>
    <a:ln w="9525" cap="flat" cmpd="sng" algn="ctr">
      <a:noFill/>
      <a:round/>
    </a:ln>
    <a:effectLst/>
  </c:spPr>
  <c:txPr>
    <a:bodyPr/>
    <a:lstStyle/>
    <a:p>
      <a:pPr>
        <a:defRPr sz="1400"/>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9B477B0-3A44-4596-8A02-555C0BFE7753}" type="doc">
      <dgm:prSet loTypeId="urn:microsoft.com/office/officeart/2005/8/layout/vList6" loCatId="process" qsTypeId="urn:microsoft.com/office/officeart/2005/8/quickstyle/simple1#1" qsCatId="simple" csTypeId="urn:microsoft.com/office/officeart/2005/8/colors/accent1_2#1" csCatId="accent1" phldr="1"/>
      <dgm:spPr/>
      <dgm:t>
        <a:bodyPr/>
        <a:lstStyle/>
        <a:p>
          <a:endParaRPr lang="en-US"/>
        </a:p>
      </dgm:t>
    </dgm:pt>
    <dgm:pt modelId="{9D8FD86E-031A-4861-B6DC-0FD37C1444AB}">
      <dgm:prSet phldrT="[Text]" custT="1"/>
      <dgm:spPr>
        <a:xfrm>
          <a:off x="1192648" y="3817695"/>
          <a:ext cx="1984907" cy="1538729"/>
        </a:xfrm>
      </dgm:spPr>
      <dgm:t>
        <a:bodyPr/>
        <a:lstStyle/>
        <a:p>
          <a:r>
            <a:rPr lang="en-US" sz="1600" dirty="0">
              <a:latin typeface="Times New Roman" panose="02020603050405020304" charset="0"/>
              <a:cs typeface="Times New Roman" panose="02020603050405020304" charset="0"/>
            </a:rPr>
            <a:t>2020 - 2022</a:t>
          </a:r>
        </a:p>
        <a:p>
          <a:r>
            <a:rPr lang="en-US" sz="1600" dirty="0">
              <a:latin typeface="Times New Roman" panose="02020603050405020304" charset="0"/>
              <a:cs typeface="Times New Roman" panose="02020603050405020304" charset="0"/>
            </a:rPr>
            <a:t>Institutional development</a:t>
          </a:r>
        </a:p>
      </dgm:t>
    </dgm:pt>
    <dgm:pt modelId="{A8F124A3-724C-480E-B528-53C993558B86}" type="parTrans" cxnId="{8131EF88-B1B7-4FE1-96C9-2EB0BA10F2CB}">
      <dgm:prSet/>
      <dgm:spPr/>
      <dgm:t>
        <a:bodyPr/>
        <a:lstStyle/>
        <a:p>
          <a:endParaRPr lang="en-US" sz="2400"/>
        </a:p>
      </dgm:t>
    </dgm:pt>
    <dgm:pt modelId="{16E2FBC1-A869-4AD4-A844-B6027E1D1C1D}" type="sibTrans" cxnId="{8131EF88-B1B7-4FE1-96C9-2EB0BA10F2CB}">
      <dgm:prSet/>
      <dgm:spPr/>
      <dgm:t>
        <a:bodyPr/>
        <a:lstStyle/>
        <a:p>
          <a:endParaRPr lang="en-US" sz="2400"/>
        </a:p>
      </dgm:t>
    </dgm:pt>
    <dgm:pt modelId="{FC1D2A96-BD9E-422C-BB7C-1D9FF6227571}">
      <dgm:prSet phldrT="[Text]" custT="1"/>
      <dgm:spPr>
        <a:xfrm>
          <a:off x="3237188" y="2459992"/>
          <a:ext cx="2044540" cy="2896432"/>
        </a:xfrm>
      </dgm:spPr>
      <dgm:t>
        <a:bodyPr/>
        <a:lstStyle/>
        <a:p>
          <a:r>
            <a:rPr lang="en-US" sz="1600" dirty="0"/>
            <a:t>2020 - 2022; legal &amp; regulatory framework </a:t>
          </a:r>
        </a:p>
      </dgm:t>
    </dgm:pt>
    <dgm:pt modelId="{920709ED-BED2-4A46-89EC-5C44DE2E3393}" type="parTrans" cxnId="{27E4BF16-6124-47A2-B5DD-24847C054A3C}">
      <dgm:prSet/>
      <dgm:spPr/>
      <dgm:t>
        <a:bodyPr/>
        <a:lstStyle/>
        <a:p>
          <a:endParaRPr lang="en-US" sz="2400"/>
        </a:p>
      </dgm:t>
    </dgm:pt>
    <dgm:pt modelId="{0CE0ADF2-79AC-467F-B72E-939FEC3CF09C}" type="sibTrans" cxnId="{27E4BF16-6124-47A2-B5DD-24847C054A3C}">
      <dgm:prSet/>
      <dgm:spPr/>
      <dgm:t>
        <a:bodyPr/>
        <a:lstStyle/>
        <a:p>
          <a:endParaRPr lang="en-US" sz="2400"/>
        </a:p>
      </dgm:t>
    </dgm:pt>
    <dgm:pt modelId="{79730197-0C1C-4CC1-9C0E-B161B2BF3E9E}">
      <dgm:prSet phldrT="[Text]" custT="1"/>
      <dgm:spPr>
        <a:xfrm>
          <a:off x="5665080" y="1656019"/>
          <a:ext cx="2044540" cy="3700405"/>
        </a:xfrm>
      </dgm:spPr>
      <dgm:t>
        <a:bodyPr/>
        <a:lstStyle/>
        <a:p>
          <a:r>
            <a:rPr lang="en-US" sz="1600" dirty="0">
              <a:latin typeface="Times New Roman" panose="02020603050405020304" charset="0"/>
              <a:cs typeface="Times New Roman" panose="02020603050405020304" charset="0"/>
            </a:rPr>
            <a:t>2021 - 2023; Systems &amp; Infrastructure</a:t>
          </a:r>
        </a:p>
      </dgm:t>
    </dgm:pt>
    <dgm:pt modelId="{19631304-04F5-433A-B228-5A59B67ECE43}" type="parTrans" cxnId="{6007451E-62E0-4F43-8948-AFB131A45450}">
      <dgm:prSet/>
      <dgm:spPr/>
      <dgm:t>
        <a:bodyPr/>
        <a:lstStyle/>
        <a:p>
          <a:endParaRPr lang="en-US" sz="2400"/>
        </a:p>
      </dgm:t>
    </dgm:pt>
    <dgm:pt modelId="{563292E8-3558-4395-868F-F9284674A2FE}" type="sibTrans" cxnId="{6007451E-62E0-4F43-8948-AFB131A45450}">
      <dgm:prSet/>
      <dgm:spPr/>
      <dgm:t>
        <a:bodyPr/>
        <a:lstStyle/>
        <a:p>
          <a:endParaRPr lang="en-US" sz="2400"/>
        </a:p>
      </dgm:t>
    </dgm:pt>
    <dgm:pt modelId="{E94E1D97-4ECB-49BC-AAFC-6C1A6E1CC7EC}">
      <dgm:prSet custT="1"/>
      <dgm:spPr/>
      <dgm:t>
        <a:bodyPr/>
        <a:lstStyle/>
        <a:p>
          <a:r>
            <a:rPr lang="en-US" sz="1400"/>
            <a:t>NPS Vision &amp; Strategic framework</a:t>
          </a:r>
        </a:p>
      </dgm:t>
    </dgm:pt>
    <dgm:pt modelId="{EAE913CB-98F8-4000-A019-1F956FFD3B52}" type="parTrans" cxnId="{873B8219-D74A-4101-9333-A96146ACE072}">
      <dgm:prSet/>
      <dgm:spPr/>
      <dgm:t>
        <a:bodyPr/>
        <a:lstStyle/>
        <a:p>
          <a:endParaRPr lang="en-US" sz="2400"/>
        </a:p>
      </dgm:t>
    </dgm:pt>
    <dgm:pt modelId="{79D3DE9E-23BF-41B2-A959-CB8792CDA873}" type="sibTrans" cxnId="{873B8219-D74A-4101-9333-A96146ACE072}">
      <dgm:prSet/>
      <dgm:spPr/>
      <dgm:t>
        <a:bodyPr/>
        <a:lstStyle/>
        <a:p>
          <a:endParaRPr lang="en-US" sz="2400"/>
        </a:p>
      </dgm:t>
    </dgm:pt>
    <dgm:pt modelId="{42E15B4D-FD1B-48AD-A27E-403E680628D4}">
      <dgm:prSet custT="1"/>
      <dgm:spPr/>
      <dgm:t>
        <a:bodyPr/>
        <a:lstStyle/>
        <a:p>
          <a:endParaRPr lang="en-US" sz="1400"/>
        </a:p>
      </dgm:t>
    </dgm:pt>
    <dgm:pt modelId="{263221CB-7E7E-4AC3-9B5E-D121D778A677}" type="parTrans" cxnId="{BC0C4A84-BFF9-42A7-AD30-567BCEE934E1}">
      <dgm:prSet/>
      <dgm:spPr/>
      <dgm:t>
        <a:bodyPr/>
        <a:lstStyle/>
        <a:p>
          <a:endParaRPr lang="en-US" sz="2400"/>
        </a:p>
      </dgm:t>
    </dgm:pt>
    <dgm:pt modelId="{2B62F3EE-974A-41EA-8250-F9B3BAF1342B}" type="sibTrans" cxnId="{BC0C4A84-BFF9-42A7-AD30-567BCEE934E1}">
      <dgm:prSet/>
      <dgm:spPr/>
      <dgm:t>
        <a:bodyPr/>
        <a:lstStyle/>
        <a:p>
          <a:endParaRPr lang="en-US" sz="2400"/>
        </a:p>
      </dgm:t>
    </dgm:pt>
    <dgm:pt modelId="{A04CE338-E0B5-4DE6-A143-8CA29BDD1C66}">
      <dgm:prSet custT="1"/>
      <dgm:spPr/>
      <dgm:t>
        <a:bodyPr/>
        <a:lstStyle/>
        <a:p>
          <a:r>
            <a:rPr lang="en-US" sz="1400" b="1" dirty="0"/>
            <a:t>Draft NPS Act</a:t>
          </a:r>
        </a:p>
      </dgm:t>
    </dgm:pt>
    <dgm:pt modelId="{CF7CB5A7-B01A-466C-99DC-639D7C9CF1FF}" type="parTrans" cxnId="{CCCDFFA7-33EE-45AC-8C1D-B8CD19BD9FAE}">
      <dgm:prSet/>
      <dgm:spPr/>
      <dgm:t>
        <a:bodyPr/>
        <a:lstStyle/>
        <a:p>
          <a:endParaRPr lang="en-US" sz="2400"/>
        </a:p>
      </dgm:t>
    </dgm:pt>
    <dgm:pt modelId="{BC535C18-5740-4835-8152-ABF5B8388019}" type="sibTrans" cxnId="{CCCDFFA7-33EE-45AC-8C1D-B8CD19BD9FAE}">
      <dgm:prSet/>
      <dgm:spPr/>
      <dgm:t>
        <a:bodyPr/>
        <a:lstStyle/>
        <a:p>
          <a:endParaRPr lang="en-US" sz="2400"/>
        </a:p>
      </dgm:t>
    </dgm:pt>
    <dgm:pt modelId="{9114533F-9A37-4E95-B71B-FE516CB11D86}">
      <dgm:prSet custT="1"/>
      <dgm:spPr/>
      <dgm:t>
        <a:bodyPr/>
        <a:lstStyle/>
        <a:p>
          <a:r>
            <a:rPr lang="en-US" sz="1400" dirty="0"/>
            <a:t>NPS Regulation</a:t>
          </a:r>
        </a:p>
      </dgm:t>
    </dgm:pt>
    <dgm:pt modelId="{4A1122C3-47E7-4864-9BEE-8C717E50C377}" type="parTrans" cxnId="{5319A779-E31F-4413-A025-680C54B5CAA8}">
      <dgm:prSet/>
      <dgm:spPr/>
      <dgm:t>
        <a:bodyPr/>
        <a:lstStyle/>
        <a:p>
          <a:endParaRPr lang="en-US" sz="2400"/>
        </a:p>
      </dgm:t>
    </dgm:pt>
    <dgm:pt modelId="{5206088E-FD94-4EFB-B2B0-BA370057D888}" type="sibTrans" cxnId="{5319A779-E31F-4413-A025-680C54B5CAA8}">
      <dgm:prSet/>
      <dgm:spPr/>
      <dgm:t>
        <a:bodyPr/>
        <a:lstStyle/>
        <a:p>
          <a:endParaRPr lang="en-US" sz="2400"/>
        </a:p>
      </dgm:t>
    </dgm:pt>
    <dgm:pt modelId="{027DE4C8-14B3-4B19-A4CE-5F8A51B2DDE8}">
      <dgm:prSet custT="1"/>
      <dgm:spPr/>
      <dgm:t>
        <a:bodyPr/>
        <a:lstStyle/>
        <a:p>
          <a:r>
            <a:rPr lang="en-US" sz="1400" dirty="0"/>
            <a:t>Remittance Regulation</a:t>
          </a:r>
        </a:p>
      </dgm:t>
    </dgm:pt>
    <dgm:pt modelId="{C11C67C1-F461-4A93-BFD0-6B8516AA30DA}" type="parTrans" cxnId="{AB842A8B-4B9C-4AC6-959B-CE938D355C2E}">
      <dgm:prSet/>
      <dgm:spPr/>
      <dgm:t>
        <a:bodyPr/>
        <a:lstStyle/>
        <a:p>
          <a:endParaRPr lang="en-US" sz="2400"/>
        </a:p>
      </dgm:t>
    </dgm:pt>
    <dgm:pt modelId="{2E179F22-D635-40EB-8E59-26B8D1CF4DD9}" type="sibTrans" cxnId="{AB842A8B-4B9C-4AC6-959B-CE938D355C2E}">
      <dgm:prSet/>
      <dgm:spPr/>
      <dgm:t>
        <a:bodyPr/>
        <a:lstStyle/>
        <a:p>
          <a:endParaRPr lang="en-US" sz="2400"/>
        </a:p>
      </dgm:t>
    </dgm:pt>
    <dgm:pt modelId="{5C55AF2C-4918-4498-B9A9-85DD8CAF1A0E}">
      <dgm:prSet custT="1"/>
      <dgm:spPr/>
      <dgm:t>
        <a:bodyPr/>
        <a:lstStyle/>
        <a:p>
          <a:r>
            <a:rPr lang="en-US" sz="1400" dirty="0"/>
            <a:t>Cards Regulation</a:t>
          </a:r>
        </a:p>
      </dgm:t>
    </dgm:pt>
    <dgm:pt modelId="{216C36FF-4066-4C81-A192-24EDDFDDD7EF}" type="parTrans" cxnId="{18A7F832-7D6D-4B87-9C30-5EF6D8CA5771}">
      <dgm:prSet/>
      <dgm:spPr/>
      <dgm:t>
        <a:bodyPr/>
        <a:lstStyle/>
        <a:p>
          <a:endParaRPr lang="en-US" sz="2400"/>
        </a:p>
      </dgm:t>
    </dgm:pt>
    <dgm:pt modelId="{656E10DD-AAC0-4436-9E55-CF5E6274EDF5}" type="sibTrans" cxnId="{18A7F832-7D6D-4B87-9C30-5EF6D8CA5771}">
      <dgm:prSet/>
      <dgm:spPr/>
      <dgm:t>
        <a:bodyPr/>
        <a:lstStyle/>
        <a:p>
          <a:endParaRPr lang="en-US" sz="2400"/>
        </a:p>
      </dgm:t>
    </dgm:pt>
    <dgm:pt modelId="{953A4C47-54C3-45F4-8BFC-BC0C127F13B8}">
      <dgm:prSet custT="1"/>
      <dgm:spPr/>
      <dgm:t>
        <a:bodyPr/>
        <a:lstStyle/>
        <a:p>
          <a:endParaRPr lang="en-US" sz="1000"/>
        </a:p>
      </dgm:t>
    </dgm:pt>
    <dgm:pt modelId="{D6815B11-020D-40D7-8045-3590704E0CCF}" type="parTrans" cxnId="{9E9268A3-45CD-4CD7-94CD-15DE01DA0035}">
      <dgm:prSet/>
      <dgm:spPr/>
      <dgm:t>
        <a:bodyPr/>
        <a:lstStyle/>
        <a:p>
          <a:endParaRPr lang="en-US" sz="2400"/>
        </a:p>
      </dgm:t>
    </dgm:pt>
    <dgm:pt modelId="{89C49590-A3FC-414C-A21D-762250AB0550}" type="sibTrans" cxnId="{9E9268A3-45CD-4CD7-94CD-15DE01DA0035}">
      <dgm:prSet/>
      <dgm:spPr/>
      <dgm:t>
        <a:bodyPr/>
        <a:lstStyle/>
        <a:p>
          <a:endParaRPr lang="en-US" sz="2400"/>
        </a:p>
      </dgm:t>
    </dgm:pt>
    <dgm:pt modelId="{C35EDF95-E220-4C2C-B773-CD7D0601AB4C}">
      <dgm:prSet custT="1"/>
      <dgm:spPr/>
      <dgm:t>
        <a:bodyPr/>
        <a:lstStyle/>
        <a:p>
          <a:r>
            <a:rPr lang="en-US" sz="1400" dirty="0"/>
            <a:t>SWIFT upgrade</a:t>
          </a:r>
        </a:p>
      </dgm:t>
    </dgm:pt>
    <dgm:pt modelId="{F666EB1D-58D3-4ED3-8872-31FAEF493CAD}" type="parTrans" cxnId="{82067911-A935-42A2-9B78-7160289E8DF3}">
      <dgm:prSet/>
      <dgm:spPr/>
      <dgm:t>
        <a:bodyPr/>
        <a:lstStyle/>
        <a:p>
          <a:endParaRPr lang="en-US" sz="2400"/>
        </a:p>
      </dgm:t>
    </dgm:pt>
    <dgm:pt modelId="{A84DEB2B-327E-4424-8528-30578123BD3D}" type="sibTrans" cxnId="{82067911-A935-42A2-9B78-7160289E8DF3}">
      <dgm:prSet/>
      <dgm:spPr/>
      <dgm:t>
        <a:bodyPr/>
        <a:lstStyle/>
        <a:p>
          <a:endParaRPr lang="en-US" sz="2400"/>
        </a:p>
      </dgm:t>
    </dgm:pt>
    <dgm:pt modelId="{DFE36B38-FAFA-4DDA-B44D-82989F59B6CD}">
      <dgm:prSet custT="1"/>
      <dgm:spPr/>
      <dgm:t>
        <a:bodyPr/>
        <a:lstStyle/>
        <a:p>
          <a:r>
            <a:rPr lang="en-US" sz="1400" dirty="0"/>
            <a:t>ATS+ (RTGS, ACH IP) </a:t>
          </a:r>
        </a:p>
      </dgm:t>
    </dgm:pt>
    <dgm:pt modelId="{EADBA764-B74D-4215-A4B8-0FA0BD243097}" type="parTrans" cxnId="{AA982852-10A0-46FF-85C2-DEA3E602A2EB}">
      <dgm:prSet/>
      <dgm:spPr/>
      <dgm:t>
        <a:bodyPr/>
        <a:lstStyle/>
        <a:p>
          <a:endParaRPr lang="en-US" sz="2400"/>
        </a:p>
      </dgm:t>
    </dgm:pt>
    <dgm:pt modelId="{0FE9C0C5-EFF5-40F5-A4F7-85B8C979BD92}" type="sibTrans" cxnId="{AA982852-10A0-46FF-85C2-DEA3E602A2EB}">
      <dgm:prSet/>
      <dgm:spPr/>
      <dgm:t>
        <a:bodyPr/>
        <a:lstStyle/>
        <a:p>
          <a:endParaRPr lang="en-US" sz="2400"/>
        </a:p>
      </dgm:t>
    </dgm:pt>
    <dgm:pt modelId="{B0F3D1D3-357F-4365-B3FF-E8A118607542}">
      <dgm:prSet custT="1"/>
      <dgm:spPr/>
      <dgm:t>
        <a:bodyPr/>
        <a:lstStyle/>
        <a:p>
          <a:r>
            <a:rPr lang="en-US" sz="1400"/>
            <a:t>CSD</a:t>
          </a:r>
        </a:p>
      </dgm:t>
    </dgm:pt>
    <dgm:pt modelId="{DE1F9FE3-DD88-40A3-8838-63CC2510AB2B}" type="parTrans" cxnId="{4328A847-180B-4A27-96FE-E28720DA9062}">
      <dgm:prSet/>
      <dgm:spPr/>
      <dgm:t>
        <a:bodyPr/>
        <a:lstStyle/>
        <a:p>
          <a:endParaRPr lang="en-US" sz="2400"/>
        </a:p>
      </dgm:t>
    </dgm:pt>
    <dgm:pt modelId="{85C6D0AD-F23D-4B74-8230-D98E6E8309C6}" type="sibTrans" cxnId="{4328A847-180B-4A27-96FE-E28720DA9062}">
      <dgm:prSet/>
      <dgm:spPr/>
      <dgm:t>
        <a:bodyPr/>
        <a:lstStyle/>
        <a:p>
          <a:endParaRPr lang="en-US" sz="2400"/>
        </a:p>
      </dgm:t>
    </dgm:pt>
    <dgm:pt modelId="{D866B826-CCA3-4CA4-A1EE-65D664537D50}">
      <dgm:prSet custT="1"/>
      <dgm:spPr/>
      <dgm:t>
        <a:bodyPr/>
        <a:lstStyle/>
        <a:p>
          <a:r>
            <a:rPr lang="en-US" sz="1400"/>
            <a:t>National Switch </a:t>
          </a:r>
        </a:p>
      </dgm:t>
    </dgm:pt>
    <dgm:pt modelId="{4B4D2475-F79A-4FCF-9808-738A71C2E7ED}" type="parTrans" cxnId="{66D2B7B0-7C15-4580-A64F-F90DD2EA8BCA}">
      <dgm:prSet/>
      <dgm:spPr/>
      <dgm:t>
        <a:bodyPr/>
        <a:lstStyle/>
        <a:p>
          <a:endParaRPr lang="en-US" sz="2400"/>
        </a:p>
      </dgm:t>
    </dgm:pt>
    <dgm:pt modelId="{06420639-E20A-4217-8E1C-48A60C70296B}" type="sibTrans" cxnId="{66D2B7B0-7C15-4580-A64F-F90DD2EA8BCA}">
      <dgm:prSet/>
      <dgm:spPr/>
      <dgm:t>
        <a:bodyPr/>
        <a:lstStyle/>
        <a:p>
          <a:endParaRPr lang="en-US" sz="2400"/>
        </a:p>
      </dgm:t>
    </dgm:pt>
    <dgm:pt modelId="{40B8A2F1-7239-48FD-B7A0-9F3E389F05E1}">
      <dgm:prSet custT="1"/>
      <dgm:spPr/>
      <dgm:t>
        <a:bodyPr/>
        <a:lstStyle/>
        <a:p>
          <a:endParaRPr lang="en-US" sz="1400"/>
        </a:p>
      </dgm:t>
    </dgm:pt>
    <dgm:pt modelId="{E53E6AB7-858A-4CB4-914F-76AC180A18F0}" type="parTrans" cxnId="{9AB2132F-92BF-4489-A5EA-6F436E880F3C}">
      <dgm:prSet/>
      <dgm:spPr/>
      <dgm:t>
        <a:bodyPr/>
        <a:lstStyle/>
        <a:p>
          <a:endParaRPr lang="en-US" sz="2400"/>
        </a:p>
      </dgm:t>
    </dgm:pt>
    <dgm:pt modelId="{3935454A-3F77-4493-9539-82E1D0ECF8F6}" type="sibTrans" cxnId="{9AB2132F-92BF-4489-A5EA-6F436E880F3C}">
      <dgm:prSet/>
      <dgm:spPr/>
      <dgm:t>
        <a:bodyPr/>
        <a:lstStyle/>
        <a:p>
          <a:endParaRPr lang="en-US" sz="2400"/>
        </a:p>
      </dgm:t>
    </dgm:pt>
    <dgm:pt modelId="{83219ED3-D3A1-4510-88CD-F3B039A2F903}">
      <dgm:prSet custT="1"/>
      <dgm:spPr/>
      <dgm:t>
        <a:bodyPr/>
        <a:lstStyle/>
        <a:p>
          <a:r>
            <a:rPr lang="en-US" sz="1400" dirty="0"/>
            <a:t> Establishment of NPS structures- Departments and developed the NPS Oversight Policy Framework.</a:t>
          </a:r>
        </a:p>
      </dgm:t>
    </dgm:pt>
    <dgm:pt modelId="{4E2E1718-7D42-4E76-AC47-40119EAC07D4}" type="parTrans" cxnId="{2DDF5D84-896B-472D-B61F-4024B8C42C70}">
      <dgm:prSet/>
      <dgm:spPr/>
      <dgm:t>
        <a:bodyPr/>
        <a:lstStyle/>
        <a:p>
          <a:endParaRPr lang="en-US" sz="2400"/>
        </a:p>
      </dgm:t>
    </dgm:pt>
    <dgm:pt modelId="{37F375AE-EAD2-432D-BD46-EC80A1CB31E2}" type="sibTrans" cxnId="{2DDF5D84-896B-472D-B61F-4024B8C42C70}">
      <dgm:prSet/>
      <dgm:spPr/>
      <dgm:t>
        <a:bodyPr/>
        <a:lstStyle/>
        <a:p>
          <a:endParaRPr lang="en-US" sz="2400"/>
        </a:p>
      </dgm:t>
    </dgm:pt>
    <dgm:pt modelId="{C81A31EF-C280-4785-862D-44E29CDC69F8}" type="pres">
      <dgm:prSet presAssocID="{79B477B0-3A44-4596-8A02-555C0BFE7753}" presName="Name0" presStyleCnt="0">
        <dgm:presLayoutVars>
          <dgm:dir/>
          <dgm:animLvl val="lvl"/>
          <dgm:resizeHandles/>
        </dgm:presLayoutVars>
      </dgm:prSet>
      <dgm:spPr/>
    </dgm:pt>
    <dgm:pt modelId="{D84FB77E-3035-478B-B175-2E0B452D1AED}" type="pres">
      <dgm:prSet presAssocID="{9D8FD86E-031A-4861-B6DC-0FD37C1444AB}" presName="linNode" presStyleCnt="0"/>
      <dgm:spPr/>
    </dgm:pt>
    <dgm:pt modelId="{47887DF2-36DB-4C22-AB09-DC4A80510FA0}" type="pres">
      <dgm:prSet presAssocID="{9D8FD86E-031A-4861-B6DC-0FD37C1444AB}" presName="parentShp" presStyleLbl="node1" presStyleIdx="0" presStyleCnt="3">
        <dgm:presLayoutVars>
          <dgm:bulletEnabled val="1"/>
        </dgm:presLayoutVars>
      </dgm:prSet>
      <dgm:spPr/>
    </dgm:pt>
    <dgm:pt modelId="{FB9BF5D0-BDA8-4FF5-9717-B20DCBABCA4D}" type="pres">
      <dgm:prSet presAssocID="{9D8FD86E-031A-4861-B6DC-0FD37C1444AB}" presName="childShp" presStyleLbl="bgAccFollowNode1" presStyleIdx="0" presStyleCnt="3" custScaleY="157185">
        <dgm:presLayoutVars>
          <dgm:bulletEnabled val="1"/>
        </dgm:presLayoutVars>
      </dgm:prSet>
      <dgm:spPr/>
    </dgm:pt>
    <dgm:pt modelId="{4F9BF3B8-027C-4126-9F6C-E4982F22F333}" type="pres">
      <dgm:prSet presAssocID="{16E2FBC1-A869-4AD4-A844-B6027E1D1C1D}" presName="spacing" presStyleCnt="0"/>
      <dgm:spPr/>
    </dgm:pt>
    <dgm:pt modelId="{6372CC32-19D0-4014-850C-B035EB3699CA}" type="pres">
      <dgm:prSet presAssocID="{FC1D2A96-BD9E-422C-BB7C-1D9FF6227571}" presName="linNode" presStyleCnt="0"/>
      <dgm:spPr/>
    </dgm:pt>
    <dgm:pt modelId="{1D98C488-7473-4FCE-860A-2D7259CE0E63}" type="pres">
      <dgm:prSet presAssocID="{FC1D2A96-BD9E-422C-BB7C-1D9FF6227571}" presName="parentShp" presStyleLbl="node1" presStyleIdx="1" presStyleCnt="3">
        <dgm:presLayoutVars>
          <dgm:bulletEnabled val="1"/>
        </dgm:presLayoutVars>
      </dgm:prSet>
      <dgm:spPr/>
    </dgm:pt>
    <dgm:pt modelId="{FE84FD31-5EE3-467D-BC0E-6092F9878EC1}" type="pres">
      <dgm:prSet presAssocID="{FC1D2A96-BD9E-422C-BB7C-1D9FF6227571}" presName="childShp" presStyleLbl="bgAccFollowNode1" presStyleIdx="1" presStyleCnt="3" custScaleY="159230">
        <dgm:presLayoutVars>
          <dgm:bulletEnabled val="1"/>
        </dgm:presLayoutVars>
      </dgm:prSet>
      <dgm:spPr/>
    </dgm:pt>
    <dgm:pt modelId="{E0A7625E-EDD2-4CFA-AD8A-2026AFD46F54}" type="pres">
      <dgm:prSet presAssocID="{0CE0ADF2-79AC-467F-B72E-939FEC3CF09C}" presName="spacing" presStyleCnt="0"/>
      <dgm:spPr/>
    </dgm:pt>
    <dgm:pt modelId="{E05D6F39-0D1D-4CA3-A4CB-251C713F03A0}" type="pres">
      <dgm:prSet presAssocID="{79730197-0C1C-4CC1-9C0E-B161B2BF3E9E}" presName="linNode" presStyleCnt="0"/>
      <dgm:spPr/>
    </dgm:pt>
    <dgm:pt modelId="{ACC38E7E-3EE4-4D24-8720-0BF18F6B4527}" type="pres">
      <dgm:prSet presAssocID="{79730197-0C1C-4CC1-9C0E-B161B2BF3E9E}" presName="parentShp" presStyleLbl="node1" presStyleIdx="2" presStyleCnt="3">
        <dgm:presLayoutVars>
          <dgm:bulletEnabled val="1"/>
        </dgm:presLayoutVars>
      </dgm:prSet>
      <dgm:spPr/>
    </dgm:pt>
    <dgm:pt modelId="{B7D7BBA4-74B5-4B24-BD0E-88465DE1C11C}" type="pres">
      <dgm:prSet presAssocID="{79730197-0C1C-4CC1-9C0E-B161B2BF3E9E}" presName="childShp" presStyleLbl="bgAccFollowNode1" presStyleIdx="2" presStyleCnt="3" custScaleY="142991">
        <dgm:presLayoutVars>
          <dgm:bulletEnabled val="1"/>
        </dgm:presLayoutVars>
      </dgm:prSet>
      <dgm:spPr/>
    </dgm:pt>
  </dgm:ptLst>
  <dgm:cxnLst>
    <dgm:cxn modelId="{CE7E0A0A-ABDF-4464-A140-29CD2846C7C3}" type="presOf" srcId="{953A4C47-54C3-45F4-8BFC-BC0C127F13B8}" destId="{FE84FD31-5EE3-467D-BC0E-6092F9878EC1}" srcOrd="0" destOrd="4" presId="urn:microsoft.com/office/officeart/2005/8/layout/vList6"/>
    <dgm:cxn modelId="{A3E3A00B-5B05-4744-A6FA-875A3BDCDE83}" type="presOf" srcId="{E94E1D97-4ECB-49BC-AAFC-6C1A6E1CC7EC}" destId="{FB9BF5D0-BDA8-4FF5-9717-B20DCBABCA4D}" srcOrd="0" destOrd="0" presId="urn:microsoft.com/office/officeart/2005/8/layout/vList6"/>
    <dgm:cxn modelId="{82067911-A935-42A2-9B78-7160289E8DF3}" srcId="{79730197-0C1C-4CC1-9C0E-B161B2BF3E9E}" destId="{C35EDF95-E220-4C2C-B773-CD7D0601AB4C}" srcOrd="0" destOrd="0" parTransId="{F666EB1D-58D3-4ED3-8872-31FAEF493CAD}" sibTransId="{A84DEB2B-327E-4424-8528-30578123BD3D}"/>
    <dgm:cxn modelId="{27E4BF16-6124-47A2-B5DD-24847C054A3C}" srcId="{79B477B0-3A44-4596-8A02-555C0BFE7753}" destId="{FC1D2A96-BD9E-422C-BB7C-1D9FF6227571}" srcOrd="1" destOrd="0" parTransId="{920709ED-BED2-4A46-89EC-5C44DE2E3393}" sibTransId="{0CE0ADF2-79AC-467F-B72E-939FEC3CF09C}"/>
    <dgm:cxn modelId="{873B8219-D74A-4101-9333-A96146ACE072}" srcId="{9D8FD86E-031A-4861-B6DC-0FD37C1444AB}" destId="{E94E1D97-4ECB-49BC-AAFC-6C1A6E1CC7EC}" srcOrd="0" destOrd="0" parTransId="{EAE913CB-98F8-4000-A019-1F956FFD3B52}" sibTransId="{79D3DE9E-23BF-41B2-A959-CB8792CDA873}"/>
    <dgm:cxn modelId="{6007451E-62E0-4F43-8948-AFB131A45450}" srcId="{79B477B0-3A44-4596-8A02-555C0BFE7753}" destId="{79730197-0C1C-4CC1-9C0E-B161B2BF3E9E}" srcOrd="2" destOrd="0" parTransId="{19631304-04F5-433A-B228-5A59B67ECE43}" sibTransId="{563292E8-3558-4395-868F-F9284674A2FE}"/>
    <dgm:cxn modelId="{9AB2132F-92BF-4489-A5EA-6F436E880F3C}" srcId="{79730197-0C1C-4CC1-9C0E-B161B2BF3E9E}" destId="{40B8A2F1-7239-48FD-B7A0-9F3E389F05E1}" srcOrd="4" destOrd="0" parTransId="{E53E6AB7-858A-4CB4-914F-76AC180A18F0}" sibTransId="{3935454A-3F77-4493-9539-82E1D0ECF8F6}"/>
    <dgm:cxn modelId="{24AA1632-569B-4D96-A28F-E398CCF1D147}" type="presOf" srcId="{83219ED3-D3A1-4510-88CD-F3B039A2F903}" destId="{FB9BF5D0-BDA8-4FF5-9717-B20DCBABCA4D}" srcOrd="0" destOrd="1" presId="urn:microsoft.com/office/officeart/2005/8/layout/vList6"/>
    <dgm:cxn modelId="{18A7F832-7D6D-4B87-9C30-5EF6D8CA5771}" srcId="{FC1D2A96-BD9E-422C-BB7C-1D9FF6227571}" destId="{5C55AF2C-4918-4498-B9A9-85DD8CAF1A0E}" srcOrd="3" destOrd="0" parTransId="{216C36FF-4066-4C81-A192-24EDDFDDD7EF}" sibTransId="{656E10DD-AAC0-4436-9E55-CF5E6274EDF5}"/>
    <dgm:cxn modelId="{046E575D-AD96-43FE-992C-4FB2C4693308}" type="presOf" srcId="{40B8A2F1-7239-48FD-B7A0-9F3E389F05E1}" destId="{B7D7BBA4-74B5-4B24-BD0E-88465DE1C11C}" srcOrd="0" destOrd="4" presId="urn:microsoft.com/office/officeart/2005/8/layout/vList6"/>
    <dgm:cxn modelId="{70F42447-2F9A-4CE3-81BF-4C0732C2825B}" type="presOf" srcId="{79B477B0-3A44-4596-8A02-555C0BFE7753}" destId="{C81A31EF-C280-4785-862D-44E29CDC69F8}" srcOrd="0" destOrd="0" presId="urn:microsoft.com/office/officeart/2005/8/layout/vList6"/>
    <dgm:cxn modelId="{4328A847-180B-4A27-96FE-E28720DA9062}" srcId="{79730197-0C1C-4CC1-9C0E-B161B2BF3E9E}" destId="{B0F3D1D3-357F-4365-B3FF-E8A118607542}" srcOrd="2" destOrd="0" parTransId="{DE1F9FE3-DD88-40A3-8838-63CC2510AB2B}" sibTransId="{85C6D0AD-F23D-4B74-8230-D98E6E8309C6}"/>
    <dgm:cxn modelId="{0385E468-B070-4E35-8FC7-EBEB364E398B}" type="presOf" srcId="{79730197-0C1C-4CC1-9C0E-B161B2BF3E9E}" destId="{ACC38E7E-3EE4-4D24-8720-0BF18F6B4527}" srcOrd="0" destOrd="0" presId="urn:microsoft.com/office/officeart/2005/8/layout/vList6"/>
    <dgm:cxn modelId="{F8AC5F4E-B892-46DE-81C4-0B6CCA2D103C}" type="presOf" srcId="{B0F3D1D3-357F-4365-B3FF-E8A118607542}" destId="{B7D7BBA4-74B5-4B24-BD0E-88465DE1C11C}" srcOrd="0" destOrd="2" presId="urn:microsoft.com/office/officeart/2005/8/layout/vList6"/>
    <dgm:cxn modelId="{AA982852-10A0-46FF-85C2-DEA3E602A2EB}" srcId="{79730197-0C1C-4CC1-9C0E-B161B2BF3E9E}" destId="{DFE36B38-FAFA-4DDA-B44D-82989F59B6CD}" srcOrd="1" destOrd="0" parTransId="{EADBA764-B74D-4215-A4B8-0FA0BD243097}" sibTransId="{0FE9C0C5-EFF5-40F5-A4F7-85B8C979BD92}"/>
    <dgm:cxn modelId="{FEF42E52-21C8-4950-B698-521FCA1590A3}" type="presOf" srcId="{A04CE338-E0B5-4DE6-A143-8CA29BDD1C66}" destId="{FE84FD31-5EE3-467D-BC0E-6092F9878EC1}" srcOrd="0" destOrd="0" presId="urn:microsoft.com/office/officeart/2005/8/layout/vList6"/>
    <dgm:cxn modelId="{5319A779-E31F-4413-A025-680C54B5CAA8}" srcId="{FC1D2A96-BD9E-422C-BB7C-1D9FF6227571}" destId="{9114533F-9A37-4E95-B71B-FE516CB11D86}" srcOrd="1" destOrd="0" parTransId="{4A1122C3-47E7-4864-9BEE-8C717E50C377}" sibTransId="{5206088E-FD94-4EFB-B2B0-BA370057D888}"/>
    <dgm:cxn modelId="{68071781-0978-4753-9E22-67EE005B9F37}" type="presOf" srcId="{5C55AF2C-4918-4498-B9A9-85DD8CAF1A0E}" destId="{FE84FD31-5EE3-467D-BC0E-6092F9878EC1}" srcOrd="0" destOrd="3" presId="urn:microsoft.com/office/officeart/2005/8/layout/vList6"/>
    <dgm:cxn modelId="{2DDF5D84-896B-472D-B61F-4024B8C42C70}" srcId="{9D8FD86E-031A-4861-B6DC-0FD37C1444AB}" destId="{83219ED3-D3A1-4510-88CD-F3B039A2F903}" srcOrd="1" destOrd="0" parTransId="{4E2E1718-7D42-4E76-AC47-40119EAC07D4}" sibTransId="{37F375AE-EAD2-432D-BD46-EC80A1CB31E2}"/>
    <dgm:cxn modelId="{BC0C4A84-BFF9-42A7-AD30-567BCEE934E1}" srcId="{9D8FD86E-031A-4861-B6DC-0FD37C1444AB}" destId="{42E15B4D-FD1B-48AD-A27E-403E680628D4}" srcOrd="2" destOrd="0" parTransId="{263221CB-7E7E-4AC3-9B5E-D121D778A677}" sibTransId="{2B62F3EE-974A-41EA-8250-F9B3BAF1342B}"/>
    <dgm:cxn modelId="{8131EF88-B1B7-4FE1-96C9-2EB0BA10F2CB}" srcId="{79B477B0-3A44-4596-8A02-555C0BFE7753}" destId="{9D8FD86E-031A-4861-B6DC-0FD37C1444AB}" srcOrd="0" destOrd="0" parTransId="{A8F124A3-724C-480E-B528-53C993558B86}" sibTransId="{16E2FBC1-A869-4AD4-A844-B6027E1D1C1D}"/>
    <dgm:cxn modelId="{AB842A8B-4B9C-4AC6-959B-CE938D355C2E}" srcId="{FC1D2A96-BD9E-422C-BB7C-1D9FF6227571}" destId="{027DE4C8-14B3-4B19-A4CE-5F8A51B2DDE8}" srcOrd="2" destOrd="0" parTransId="{C11C67C1-F461-4A93-BFD0-6B8516AA30DA}" sibTransId="{2E179F22-D635-40EB-8E59-26B8D1CF4DD9}"/>
    <dgm:cxn modelId="{4EAA4192-7746-46C6-89B4-5DA14679A715}" type="presOf" srcId="{D866B826-CCA3-4CA4-A1EE-65D664537D50}" destId="{B7D7BBA4-74B5-4B24-BD0E-88465DE1C11C}" srcOrd="0" destOrd="3" presId="urn:microsoft.com/office/officeart/2005/8/layout/vList6"/>
    <dgm:cxn modelId="{DACA4B9E-3B09-455D-A017-8624BB728B76}" type="presOf" srcId="{42E15B4D-FD1B-48AD-A27E-403E680628D4}" destId="{FB9BF5D0-BDA8-4FF5-9717-B20DCBABCA4D}" srcOrd="0" destOrd="2" presId="urn:microsoft.com/office/officeart/2005/8/layout/vList6"/>
    <dgm:cxn modelId="{9E9268A3-45CD-4CD7-94CD-15DE01DA0035}" srcId="{FC1D2A96-BD9E-422C-BB7C-1D9FF6227571}" destId="{953A4C47-54C3-45F4-8BFC-BC0C127F13B8}" srcOrd="4" destOrd="0" parTransId="{D6815B11-020D-40D7-8045-3590704E0CCF}" sibTransId="{89C49590-A3FC-414C-A21D-762250AB0550}"/>
    <dgm:cxn modelId="{CCCDFFA7-33EE-45AC-8C1D-B8CD19BD9FAE}" srcId="{FC1D2A96-BD9E-422C-BB7C-1D9FF6227571}" destId="{A04CE338-E0B5-4DE6-A143-8CA29BDD1C66}" srcOrd="0" destOrd="0" parTransId="{CF7CB5A7-B01A-466C-99DC-639D7C9CF1FF}" sibTransId="{BC535C18-5740-4835-8152-ABF5B8388019}"/>
    <dgm:cxn modelId="{6A1CA3AE-2CD1-4555-9F73-0094053BE39A}" type="presOf" srcId="{DFE36B38-FAFA-4DDA-B44D-82989F59B6CD}" destId="{B7D7BBA4-74B5-4B24-BD0E-88465DE1C11C}" srcOrd="0" destOrd="1" presId="urn:microsoft.com/office/officeart/2005/8/layout/vList6"/>
    <dgm:cxn modelId="{0FE474AF-5159-41D7-AB37-76B49A74E4C8}" type="presOf" srcId="{027DE4C8-14B3-4B19-A4CE-5F8A51B2DDE8}" destId="{FE84FD31-5EE3-467D-BC0E-6092F9878EC1}" srcOrd="0" destOrd="2" presId="urn:microsoft.com/office/officeart/2005/8/layout/vList6"/>
    <dgm:cxn modelId="{66D2B7B0-7C15-4580-A64F-F90DD2EA8BCA}" srcId="{79730197-0C1C-4CC1-9C0E-B161B2BF3E9E}" destId="{D866B826-CCA3-4CA4-A1EE-65D664537D50}" srcOrd="3" destOrd="0" parTransId="{4B4D2475-F79A-4FCF-9808-738A71C2E7ED}" sibTransId="{06420639-E20A-4217-8E1C-48A60C70296B}"/>
    <dgm:cxn modelId="{369008B1-F975-45C4-B6ED-4CFE74F49F01}" type="presOf" srcId="{9114533F-9A37-4E95-B71B-FE516CB11D86}" destId="{FE84FD31-5EE3-467D-BC0E-6092F9878EC1}" srcOrd="0" destOrd="1" presId="urn:microsoft.com/office/officeart/2005/8/layout/vList6"/>
    <dgm:cxn modelId="{39FA08B7-6C38-4E65-8D36-F68B7116F53A}" type="presOf" srcId="{9D8FD86E-031A-4861-B6DC-0FD37C1444AB}" destId="{47887DF2-36DB-4C22-AB09-DC4A80510FA0}" srcOrd="0" destOrd="0" presId="urn:microsoft.com/office/officeart/2005/8/layout/vList6"/>
    <dgm:cxn modelId="{013F86C6-398E-4604-936B-F42C936E6663}" type="presOf" srcId="{C35EDF95-E220-4C2C-B773-CD7D0601AB4C}" destId="{B7D7BBA4-74B5-4B24-BD0E-88465DE1C11C}" srcOrd="0" destOrd="0" presId="urn:microsoft.com/office/officeart/2005/8/layout/vList6"/>
    <dgm:cxn modelId="{5692A0DE-32E0-4FF4-8C4C-2EBCAF2374DE}" type="presOf" srcId="{FC1D2A96-BD9E-422C-BB7C-1D9FF6227571}" destId="{1D98C488-7473-4FCE-860A-2D7259CE0E63}" srcOrd="0" destOrd="0" presId="urn:microsoft.com/office/officeart/2005/8/layout/vList6"/>
    <dgm:cxn modelId="{29F0A2E9-702E-436F-8EEE-46D6A80CB249}" type="presParOf" srcId="{C81A31EF-C280-4785-862D-44E29CDC69F8}" destId="{D84FB77E-3035-478B-B175-2E0B452D1AED}" srcOrd="0" destOrd="0" presId="urn:microsoft.com/office/officeart/2005/8/layout/vList6"/>
    <dgm:cxn modelId="{FACE4CA6-5524-406F-B73E-40DFBBA56501}" type="presParOf" srcId="{D84FB77E-3035-478B-B175-2E0B452D1AED}" destId="{47887DF2-36DB-4C22-AB09-DC4A80510FA0}" srcOrd="0" destOrd="0" presId="urn:microsoft.com/office/officeart/2005/8/layout/vList6"/>
    <dgm:cxn modelId="{8374AAFB-63AC-490C-83EF-2ECFA0E96FAF}" type="presParOf" srcId="{D84FB77E-3035-478B-B175-2E0B452D1AED}" destId="{FB9BF5D0-BDA8-4FF5-9717-B20DCBABCA4D}" srcOrd="1" destOrd="0" presId="urn:microsoft.com/office/officeart/2005/8/layout/vList6"/>
    <dgm:cxn modelId="{8B1D4953-F008-4E0F-955E-D9D5BF888FB1}" type="presParOf" srcId="{C81A31EF-C280-4785-862D-44E29CDC69F8}" destId="{4F9BF3B8-027C-4126-9F6C-E4982F22F333}" srcOrd="1" destOrd="0" presId="urn:microsoft.com/office/officeart/2005/8/layout/vList6"/>
    <dgm:cxn modelId="{FB247616-4257-458D-AC10-3B9861E565D7}" type="presParOf" srcId="{C81A31EF-C280-4785-862D-44E29CDC69F8}" destId="{6372CC32-19D0-4014-850C-B035EB3699CA}" srcOrd="2" destOrd="0" presId="urn:microsoft.com/office/officeart/2005/8/layout/vList6"/>
    <dgm:cxn modelId="{01F1D776-8DCD-41B1-9AE4-7C982FAFA053}" type="presParOf" srcId="{6372CC32-19D0-4014-850C-B035EB3699CA}" destId="{1D98C488-7473-4FCE-860A-2D7259CE0E63}" srcOrd="0" destOrd="0" presId="urn:microsoft.com/office/officeart/2005/8/layout/vList6"/>
    <dgm:cxn modelId="{3174C1FF-7B44-4BCF-AA63-21DE102EF2FE}" type="presParOf" srcId="{6372CC32-19D0-4014-850C-B035EB3699CA}" destId="{FE84FD31-5EE3-467D-BC0E-6092F9878EC1}" srcOrd="1" destOrd="0" presId="urn:microsoft.com/office/officeart/2005/8/layout/vList6"/>
    <dgm:cxn modelId="{787222A8-A6AA-4095-9CA8-FD1D28237452}" type="presParOf" srcId="{C81A31EF-C280-4785-862D-44E29CDC69F8}" destId="{E0A7625E-EDD2-4CFA-AD8A-2026AFD46F54}" srcOrd="3" destOrd="0" presId="urn:microsoft.com/office/officeart/2005/8/layout/vList6"/>
    <dgm:cxn modelId="{665DF7EC-EC2A-4F52-89F0-0DF5E15DA71F}" type="presParOf" srcId="{C81A31EF-C280-4785-862D-44E29CDC69F8}" destId="{E05D6F39-0D1D-4CA3-A4CB-251C713F03A0}" srcOrd="4" destOrd="0" presId="urn:microsoft.com/office/officeart/2005/8/layout/vList6"/>
    <dgm:cxn modelId="{BD2B8AB2-97AC-4069-AAAE-2D3B11E39A94}" type="presParOf" srcId="{E05D6F39-0D1D-4CA3-A4CB-251C713F03A0}" destId="{ACC38E7E-3EE4-4D24-8720-0BF18F6B4527}" srcOrd="0" destOrd="0" presId="urn:microsoft.com/office/officeart/2005/8/layout/vList6"/>
    <dgm:cxn modelId="{709B30C8-7D81-4120-9584-08CBD1423B0C}" type="presParOf" srcId="{E05D6F39-0D1D-4CA3-A4CB-251C713F03A0}" destId="{B7D7BBA4-74B5-4B24-BD0E-88465DE1C11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BF5D0-BDA8-4FF5-9717-B20DCBABCA4D}">
      <dsp:nvSpPr>
        <dsp:cNvPr id="0" name=""/>
        <dsp:cNvSpPr/>
      </dsp:nvSpPr>
      <dsp:spPr>
        <a:xfrm>
          <a:off x="2530457" y="905"/>
          <a:ext cx="3791054" cy="1298575"/>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a:t>NPS Vision &amp; Strategic framework</a:t>
          </a:r>
        </a:p>
        <a:p>
          <a:pPr marL="114300" lvl="1" indent="-114300" algn="l" defTabSz="622300">
            <a:lnSpc>
              <a:spcPct val="90000"/>
            </a:lnSpc>
            <a:spcBef>
              <a:spcPct val="0"/>
            </a:spcBef>
            <a:spcAft>
              <a:spcPct val="15000"/>
            </a:spcAft>
            <a:buChar char="•"/>
          </a:pPr>
          <a:r>
            <a:rPr lang="en-US" sz="1400" kern="1200" dirty="0"/>
            <a:t> Establishment of NPS structures- Departments and developed the NPS Oversight Policy Framework.</a:t>
          </a:r>
        </a:p>
        <a:p>
          <a:pPr marL="114300" lvl="1" indent="-114300" algn="l" defTabSz="622300">
            <a:lnSpc>
              <a:spcPct val="90000"/>
            </a:lnSpc>
            <a:spcBef>
              <a:spcPct val="0"/>
            </a:spcBef>
            <a:spcAft>
              <a:spcPct val="15000"/>
            </a:spcAft>
            <a:buChar char="•"/>
          </a:pPr>
          <a:endParaRPr lang="en-US" sz="1400" kern="1200"/>
        </a:p>
      </dsp:txBody>
      <dsp:txXfrm>
        <a:off x="2530457" y="163227"/>
        <a:ext cx="3304088" cy="973931"/>
      </dsp:txXfrm>
    </dsp:sp>
    <dsp:sp modelId="{47887DF2-36DB-4C22-AB09-DC4A80510FA0}">
      <dsp:nvSpPr>
        <dsp:cNvPr id="0" name=""/>
        <dsp:cNvSpPr/>
      </dsp:nvSpPr>
      <dsp:spPr>
        <a:xfrm>
          <a:off x="3088" y="237121"/>
          <a:ext cx="2527369" cy="8261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charset="0"/>
              <a:cs typeface="Times New Roman" panose="02020603050405020304" charset="0"/>
            </a:rPr>
            <a:t>2020 - 2022</a:t>
          </a:r>
        </a:p>
        <a:p>
          <a:pPr marL="0" lvl="0" indent="0" algn="ctr" defTabSz="711200">
            <a:lnSpc>
              <a:spcPct val="90000"/>
            </a:lnSpc>
            <a:spcBef>
              <a:spcPct val="0"/>
            </a:spcBef>
            <a:spcAft>
              <a:spcPct val="35000"/>
            </a:spcAft>
            <a:buNone/>
          </a:pPr>
          <a:r>
            <a:rPr lang="en-US" sz="1600" kern="1200" dirty="0">
              <a:latin typeface="Times New Roman" panose="02020603050405020304" charset="0"/>
              <a:cs typeface="Times New Roman" panose="02020603050405020304" charset="0"/>
            </a:rPr>
            <a:t>Institutional development</a:t>
          </a:r>
        </a:p>
      </dsp:txBody>
      <dsp:txXfrm>
        <a:off x="43417" y="277450"/>
        <a:ext cx="2446711" cy="745486"/>
      </dsp:txXfrm>
    </dsp:sp>
    <dsp:sp modelId="{FE84FD31-5EE3-467D-BC0E-6092F9878EC1}">
      <dsp:nvSpPr>
        <dsp:cNvPr id="0" name=""/>
        <dsp:cNvSpPr/>
      </dsp:nvSpPr>
      <dsp:spPr>
        <a:xfrm>
          <a:off x="2530457" y="1382095"/>
          <a:ext cx="3791054" cy="131547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Draft NPS Act</a:t>
          </a:r>
        </a:p>
        <a:p>
          <a:pPr marL="114300" lvl="1" indent="-114300" algn="l" defTabSz="622300">
            <a:lnSpc>
              <a:spcPct val="90000"/>
            </a:lnSpc>
            <a:spcBef>
              <a:spcPct val="0"/>
            </a:spcBef>
            <a:spcAft>
              <a:spcPct val="15000"/>
            </a:spcAft>
            <a:buChar char="•"/>
          </a:pPr>
          <a:r>
            <a:rPr lang="en-US" sz="1400" kern="1200" dirty="0"/>
            <a:t>NPS Regulation</a:t>
          </a:r>
        </a:p>
        <a:p>
          <a:pPr marL="114300" lvl="1" indent="-114300" algn="l" defTabSz="622300">
            <a:lnSpc>
              <a:spcPct val="90000"/>
            </a:lnSpc>
            <a:spcBef>
              <a:spcPct val="0"/>
            </a:spcBef>
            <a:spcAft>
              <a:spcPct val="15000"/>
            </a:spcAft>
            <a:buChar char="•"/>
          </a:pPr>
          <a:r>
            <a:rPr lang="en-US" sz="1400" kern="1200" dirty="0"/>
            <a:t>Remittance Regulation</a:t>
          </a:r>
        </a:p>
        <a:p>
          <a:pPr marL="114300" lvl="1" indent="-114300" algn="l" defTabSz="622300">
            <a:lnSpc>
              <a:spcPct val="90000"/>
            </a:lnSpc>
            <a:spcBef>
              <a:spcPct val="0"/>
            </a:spcBef>
            <a:spcAft>
              <a:spcPct val="15000"/>
            </a:spcAft>
            <a:buChar char="•"/>
          </a:pPr>
          <a:r>
            <a:rPr lang="en-US" sz="1400" kern="1200" dirty="0"/>
            <a:t>Cards Regulation</a:t>
          </a:r>
        </a:p>
        <a:p>
          <a:pPr marL="57150" lvl="1" indent="-57150" algn="l" defTabSz="444500">
            <a:lnSpc>
              <a:spcPct val="90000"/>
            </a:lnSpc>
            <a:spcBef>
              <a:spcPct val="0"/>
            </a:spcBef>
            <a:spcAft>
              <a:spcPct val="15000"/>
            </a:spcAft>
            <a:buChar char="•"/>
          </a:pPr>
          <a:endParaRPr lang="en-US" sz="1000" kern="1200"/>
        </a:p>
      </dsp:txBody>
      <dsp:txXfrm>
        <a:off x="2530457" y="1546529"/>
        <a:ext cx="3297753" cy="986602"/>
      </dsp:txXfrm>
    </dsp:sp>
    <dsp:sp modelId="{1D98C488-7473-4FCE-860A-2D7259CE0E63}">
      <dsp:nvSpPr>
        <dsp:cNvPr id="0" name=""/>
        <dsp:cNvSpPr/>
      </dsp:nvSpPr>
      <dsp:spPr>
        <a:xfrm>
          <a:off x="3088" y="1626758"/>
          <a:ext cx="2527369" cy="8261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2020 - 2022; legal &amp; regulatory framework </a:t>
          </a:r>
        </a:p>
      </dsp:txBody>
      <dsp:txXfrm>
        <a:off x="43417" y="1667087"/>
        <a:ext cx="2446711" cy="745486"/>
      </dsp:txXfrm>
    </dsp:sp>
    <dsp:sp modelId="{B7D7BBA4-74B5-4B24-BD0E-88465DE1C11C}">
      <dsp:nvSpPr>
        <dsp:cNvPr id="0" name=""/>
        <dsp:cNvSpPr/>
      </dsp:nvSpPr>
      <dsp:spPr>
        <a:xfrm>
          <a:off x="2530457" y="2780180"/>
          <a:ext cx="3791054" cy="118131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SWIFT upgrade</a:t>
          </a:r>
        </a:p>
        <a:p>
          <a:pPr marL="114300" lvl="1" indent="-114300" algn="l" defTabSz="622300">
            <a:lnSpc>
              <a:spcPct val="90000"/>
            </a:lnSpc>
            <a:spcBef>
              <a:spcPct val="0"/>
            </a:spcBef>
            <a:spcAft>
              <a:spcPct val="15000"/>
            </a:spcAft>
            <a:buChar char="•"/>
          </a:pPr>
          <a:r>
            <a:rPr lang="en-US" sz="1400" kern="1200" dirty="0"/>
            <a:t>ATS+ (RTGS, ACH IP) </a:t>
          </a:r>
        </a:p>
        <a:p>
          <a:pPr marL="114300" lvl="1" indent="-114300" algn="l" defTabSz="622300">
            <a:lnSpc>
              <a:spcPct val="90000"/>
            </a:lnSpc>
            <a:spcBef>
              <a:spcPct val="0"/>
            </a:spcBef>
            <a:spcAft>
              <a:spcPct val="15000"/>
            </a:spcAft>
            <a:buChar char="•"/>
          </a:pPr>
          <a:r>
            <a:rPr lang="en-US" sz="1400" kern="1200"/>
            <a:t>CSD</a:t>
          </a:r>
        </a:p>
        <a:p>
          <a:pPr marL="114300" lvl="1" indent="-114300" algn="l" defTabSz="622300">
            <a:lnSpc>
              <a:spcPct val="90000"/>
            </a:lnSpc>
            <a:spcBef>
              <a:spcPct val="0"/>
            </a:spcBef>
            <a:spcAft>
              <a:spcPct val="15000"/>
            </a:spcAft>
            <a:buChar char="•"/>
          </a:pPr>
          <a:r>
            <a:rPr lang="en-US" sz="1400" kern="1200"/>
            <a:t>National Switch </a:t>
          </a:r>
        </a:p>
        <a:p>
          <a:pPr marL="114300" lvl="1" indent="-114300" algn="l" defTabSz="622300">
            <a:lnSpc>
              <a:spcPct val="90000"/>
            </a:lnSpc>
            <a:spcBef>
              <a:spcPct val="0"/>
            </a:spcBef>
            <a:spcAft>
              <a:spcPct val="15000"/>
            </a:spcAft>
            <a:buChar char="•"/>
          </a:pPr>
          <a:endParaRPr lang="en-US" sz="1400" kern="1200"/>
        </a:p>
      </dsp:txBody>
      <dsp:txXfrm>
        <a:off x="2530457" y="2927844"/>
        <a:ext cx="3348062" cy="885984"/>
      </dsp:txXfrm>
    </dsp:sp>
    <dsp:sp modelId="{ACC38E7E-3EE4-4D24-8720-0BF18F6B4527}">
      <dsp:nvSpPr>
        <dsp:cNvPr id="0" name=""/>
        <dsp:cNvSpPr/>
      </dsp:nvSpPr>
      <dsp:spPr>
        <a:xfrm>
          <a:off x="3088" y="2957764"/>
          <a:ext cx="2527369" cy="8261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charset="0"/>
              <a:cs typeface="Times New Roman" panose="02020603050405020304" charset="0"/>
            </a:rPr>
            <a:t>2021 - 2023; Systems &amp; Infrastructure</a:t>
          </a:r>
        </a:p>
      </dsp:txBody>
      <dsp:txXfrm>
        <a:off x="43417" y="2998093"/>
        <a:ext cx="2446711" cy="74548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drawing1.xml><?xml version="1.0" encoding="utf-8"?>
<c:userShapes xmlns:c="http://schemas.openxmlformats.org/drawingml/2006/chart">
  <cdr:relSizeAnchor xmlns:cdr="http://schemas.openxmlformats.org/drawingml/2006/chartDrawing">
    <cdr:from>
      <cdr:x>0.01354</cdr:x>
      <cdr:y>0</cdr:y>
    </cdr:from>
    <cdr:to>
      <cdr:x>0.21521</cdr:x>
      <cdr:y>0.09028</cdr:y>
    </cdr:to>
    <cdr:sp macro="" textlink="">
      <cdr:nvSpPr>
        <cdr:cNvPr id="3" name="TextBox 1">
          <a:extLst xmlns:a="http://schemas.openxmlformats.org/drawingml/2006/main">
            <a:ext uri="{FF2B5EF4-FFF2-40B4-BE49-F238E27FC236}">
              <a16:creationId xmlns:a16="http://schemas.microsoft.com/office/drawing/2014/main" id="{679E3716-8AC8-CA04-E264-4C60FFD6DDA0}"/>
            </a:ext>
          </a:extLst>
        </cdr:cNvPr>
        <cdr:cNvSpPr txBox="1"/>
      </cdr:nvSpPr>
      <cdr:spPr>
        <a:xfrm xmlns:a="http://schemas.openxmlformats.org/drawingml/2006/main">
          <a:off x="76200" y="0"/>
          <a:ext cx="1135256" cy="2476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rPr>
            <a:t>SSP/1USD</a:t>
          </a:r>
        </a:p>
      </cdr:txBody>
    </cdr:sp>
  </cdr:relSizeAnchor>
  <cdr:relSizeAnchor xmlns:cdr="http://schemas.openxmlformats.org/drawingml/2006/chartDrawing">
    <cdr:from>
      <cdr:x>0.79833</cdr:x>
      <cdr:y>0</cdr:y>
    </cdr:from>
    <cdr:to>
      <cdr:x>1</cdr:x>
      <cdr:y>0.09028</cdr:y>
    </cdr:to>
    <cdr:sp macro="" textlink="">
      <cdr:nvSpPr>
        <cdr:cNvPr id="4" name="TextBox 1">
          <a:extLst xmlns:a="http://schemas.openxmlformats.org/drawingml/2006/main">
            <a:ext uri="{FF2B5EF4-FFF2-40B4-BE49-F238E27FC236}">
              <a16:creationId xmlns:a16="http://schemas.microsoft.com/office/drawing/2014/main" id="{CD25D784-45DF-CF51-3049-304E57FA7F50}"/>
            </a:ext>
          </a:extLst>
        </cdr:cNvPr>
        <cdr:cNvSpPr txBox="1"/>
      </cdr:nvSpPr>
      <cdr:spPr>
        <a:xfrm xmlns:a="http://schemas.openxmlformats.org/drawingml/2006/main">
          <a:off x="3649960" y="0"/>
          <a:ext cx="922040" cy="2476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solidFill>
                <a:schemeClr val="tx1">
                  <a:lumMod val="75000"/>
                  <a:lumOff val="25000"/>
                </a:schemeClr>
              </a:solidFill>
            </a:rPr>
            <a:t>SSP/1USD</a:t>
          </a:r>
        </a:p>
      </cdr:txBody>
    </cdr:sp>
  </cdr:relSizeAnchor>
  <cdr:relSizeAnchor xmlns:cdr="http://schemas.openxmlformats.org/drawingml/2006/chartDrawing">
    <cdr:from>
      <cdr:x>0.09006</cdr:x>
      <cdr:y>0.58504</cdr:y>
    </cdr:from>
    <cdr:to>
      <cdr:x>0.44752</cdr:x>
      <cdr:y>0.80434</cdr:y>
    </cdr:to>
    <cdr:sp macro="" textlink="">
      <cdr:nvSpPr>
        <cdr:cNvPr id="6" name="TextBox 1">
          <a:extLst xmlns:a="http://schemas.openxmlformats.org/drawingml/2006/main">
            <a:ext uri="{FF2B5EF4-FFF2-40B4-BE49-F238E27FC236}">
              <a16:creationId xmlns:a16="http://schemas.microsoft.com/office/drawing/2014/main" id="{188A64E5-A453-925B-679C-FCB9BB77147E}"/>
            </a:ext>
          </a:extLst>
        </cdr:cNvPr>
        <cdr:cNvSpPr txBox="1"/>
      </cdr:nvSpPr>
      <cdr:spPr>
        <a:xfrm xmlns:a="http://schemas.openxmlformats.org/drawingml/2006/main">
          <a:off x="411748" y="1604879"/>
          <a:ext cx="1634317" cy="6015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accent4"/>
              </a:solidFill>
            </a:rPr>
            <a:t>Fixed exch.</a:t>
          </a:r>
          <a:r>
            <a:rPr lang="en-US" sz="1000" baseline="0" dirty="0">
              <a:solidFill>
                <a:schemeClr val="accent4"/>
              </a:solidFill>
            </a:rPr>
            <a:t> rate regime</a:t>
          </a:r>
        </a:p>
        <a:p xmlns:a="http://schemas.openxmlformats.org/drawingml/2006/main">
          <a:pPr algn="ctr"/>
          <a:r>
            <a:rPr lang="en-US" sz="1000" i="1" baseline="0" dirty="0"/>
            <a:t>(July 2011 to Dec 2015)</a:t>
          </a:r>
        </a:p>
        <a:p xmlns:a="http://schemas.openxmlformats.org/drawingml/2006/main">
          <a:pPr algn="ctr"/>
          <a:r>
            <a:rPr lang="en-US" sz="1000" baseline="0" dirty="0"/>
            <a:t>(Average inflation 25.55%) </a:t>
          </a:r>
          <a:endParaRPr lang="en-US" sz="1000" dirty="0"/>
        </a:p>
      </cdr:txBody>
    </cdr:sp>
  </cdr:relSizeAnchor>
  <cdr:relSizeAnchor xmlns:cdr="http://schemas.openxmlformats.org/drawingml/2006/chartDrawing">
    <cdr:from>
      <cdr:x>0.50673</cdr:x>
      <cdr:y>0.25244</cdr:y>
    </cdr:from>
    <cdr:to>
      <cdr:x>0.87295</cdr:x>
      <cdr:y>0.50073</cdr:y>
    </cdr:to>
    <cdr:sp macro="" textlink="">
      <cdr:nvSpPr>
        <cdr:cNvPr id="8" name="TextBox 1">
          <a:extLst xmlns:a="http://schemas.openxmlformats.org/drawingml/2006/main">
            <a:ext uri="{FF2B5EF4-FFF2-40B4-BE49-F238E27FC236}">
              <a16:creationId xmlns:a16="http://schemas.microsoft.com/office/drawing/2014/main" id="{4C2282AF-A498-A9D0-6C4B-C3C3C11094E8}"/>
            </a:ext>
          </a:extLst>
        </cdr:cNvPr>
        <cdr:cNvSpPr txBox="1"/>
      </cdr:nvSpPr>
      <cdr:spPr>
        <a:xfrm xmlns:a="http://schemas.openxmlformats.org/drawingml/2006/main">
          <a:off x="2316747" y="692484"/>
          <a:ext cx="1674383" cy="6811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aseline="0">
              <a:solidFill>
                <a:srgbClr val="0070C0"/>
              </a:solidFill>
            </a:rPr>
            <a:t>RMTF</a:t>
          </a:r>
        </a:p>
        <a:p xmlns:a="http://schemas.openxmlformats.org/drawingml/2006/main">
          <a:pPr algn="ctr"/>
          <a:r>
            <a:rPr lang="en-US" sz="1000" i="1" baseline="0"/>
            <a:t>(Jan. 2017  to  date)</a:t>
          </a:r>
        </a:p>
        <a:p xmlns:a="http://schemas.openxmlformats.org/drawingml/2006/main">
          <a:pPr algn="ctr"/>
          <a:r>
            <a:rPr lang="en-US" sz="1000" baseline="0"/>
            <a:t>(Average inflation  70.26%) </a:t>
          </a:r>
          <a:endParaRPr lang="en-US" sz="1000"/>
        </a:p>
      </cdr:txBody>
    </cdr:sp>
  </cdr:relSizeAnchor>
</c:userShapes>
</file>

<file path=ppt/drawings/drawing2.xml><?xml version="1.0" encoding="utf-8"?>
<c:userShapes xmlns:c="http://schemas.openxmlformats.org/drawingml/2006/chart">
  <cdr:relSizeAnchor xmlns:cdr="http://schemas.openxmlformats.org/drawingml/2006/chartDrawing">
    <cdr:from>
      <cdr:x>0.00366</cdr:x>
      <cdr:y>0.00722</cdr:y>
    </cdr:from>
    <cdr:to>
      <cdr:x>0.16199</cdr:x>
      <cdr:y>0.0975</cdr:y>
    </cdr:to>
    <cdr:sp macro="" textlink="">
      <cdr:nvSpPr>
        <cdr:cNvPr id="2" name="TextBox 1"/>
        <cdr:cNvSpPr txBox="1"/>
      </cdr:nvSpPr>
      <cdr:spPr>
        <a:xfrm xmlns:a="http://schemas.openxmlformats.org/drawingml/2006/main">
          <a:off x="23658" y="19806"/>
          <a:ext cx="1023638" cy="2476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solidFill>
                <a:schemeClr val="tx1">
                  <a:lumMod val="75000"/>
                  <a:lumOff val="25000"/>
                </a:schemeClr>
              </a:solidFill>
            </a:rPr>
            <a:t>Per cent</a:t>
          </a:r>
        </a:p>
      </cdr:txBody>
    </cdr:sp>
  </cdr:relSizeAnchor>
  <cdr:relSizeAnchor xmlns:cdr="http://schemas.openxmlformats.org/drawingml/2006/chartDrawing">
    <cdr:from>
      <cdr:x>0.86054</cdr:x>
      <cdr:y>0.00591</cdr:y>
    </cdr:from>
    <cdr:to>
      <cdr:x>1</cdr:x>
      <cdr:y>0.09619</cdr:y>
    </cdr:to>
    <cdr:sp macro="" textlink="">
      <cdr:nvSpPr>
        <cdr:cNvPr id="4" name="TextBox 1"/>
        <cdr:cNvSpPr txBox="1"/>
      </cdr:nvSpPr>
      <cdr:spPr>
        <a:xfrm xmlns:a="http://schemas.openxmlformats.org/drawingml/2006/main">
          <a:off x="5563579" y="16213"/>
          <a:ext cx="901639" cy="2476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lumMod val="75000"/>
                  <a:lumOff val="25000"/>
                </a:schemeClr>
              </a:solidFill>
            </a:rPr>
            <a:t>Per cent</a:t>
          </a:r>
        </a:p>
      </cdr:txBody>
    </cdr:sp>
  </cdr:relSizeAnchor>
  <cdr:relSizeAnchor xmlns:cdr="http://schemas.openxmlformats.org/drawingml/2006/chartDrawing">
    <cdr:from>
      <cdr:x>0.09469</cdr:x>
      <cdr:y>0.32164</cdr:y>
    </cdr:from>
    <cdr:to>
      <cdr:x>0.35122</cdr:x>
      <cdr:y>0.56652</cdr:y>
    </cdr:to>
    <cdr:sp macro="" textlink="">
      <cdr:nvSpPr>
        <cdr:cNvPr id="3" name="TextBox 2"/>
        <cdr:cNvSpPr txBox="1"/>
      </cdr:nvSpPr>
      <cdr:spPr>
        <a:xfrm xmlns:a="http://schemas.openxmlformats.org/drawingml/2006/main">
          <a:off x="551446" y="882316"/>
          <a:ext cx="1493921" cy="6717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0.08608</cdr:x>
      <cdr:y>0.34722</cdr:y>
    </cdr:from>
    <cdr:to>
      <cdr:x>0.36672</cdr:x>
      <cdr:y>0.56652</cdr:y>
    </cdr:to>
    <cdr:sp macro="" textlink="">
      <cdr:nvSpPr>
        <cdr:cNvPr id="5" name="TextBox 4"/>
        <cdr:cNvSpPr txBox="1"/>
      </cdr:nvSpPr>
      <cdr:spPr>
        <a:xfrm xmlns:a="http://schemas.openxmlformats.org/drawingml/2006/main">
          <a:off x="501316" y="952501"/>
          <a:ext cx="1634288" cy="6015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a:solidFill>
                <a:schemeClr val="accent4"/>
              </a:solidFill>
            </a:rPr>
            <a:t>Fixed exch.</a:t>
          </a:r>
          <a:r>
            <a:rPr lang="en-US" sz="1000" baseline="0">
              <a:solidFill>
                <a:schemeClr val="accent4"/>
              </a:solidFill>
            </a:rPr>
            <a:t> rate regime</a:t>
          </a:r>
        </a:p>
        <a:p xmlns:a="http://schemas.openxmlformats.org/drawingml/2006/main">
          <a:pPr algn="ctr"/>
          <a:r>
            <a:rPr lang="en-US" sz="1000" i="1" baseline="0"/>
            <a:t>(July 2011 to Dec 2015)</a:t>
          </a:r>
        </a:p>
        <a:p xmlns:a="http://schemas.openxmlformats.org/drawingml/2006/main">
          <a:pPr algn="ctr"/>
          <a:r>
            <a:rPr lang="en-US" sz="1000" baseline="0"/>
            <a:t>(Average inflation 25.55%) </a:t>
          </a:r>
          <a:endParaRPr lang="en-US" sz="1000"/>
        </a:p>
      </cdr:txBody>
    </cdr:sp>
  </cdr:relSizeAnchor>
  <cdr:relSizeAnchor xmlns:cdr="http://schemas.openxmlformats.org/drawingml/2006/chartDrawing">
    <cdr:from>
      <cdr:x>0.61809</cdr:x>
      <cdr:y>0.40595</cdr:y>
    </cdr:from>
    <cdr:to>
      <cdr:x>0.90561</cdr:x>
      <cdr:y>0.65424</cdr:y>
    </cdr:to>
    <cdr:sp macro="" textlink="">
      <cdr:nvSpPr>
        <cdr:cNvPr id="7" name="TextBox 1"/>
        <cdr:cNvSpPr txBox="1"/>
      </cdr:nvSpPr>
      <cdr:spPr>
        <a:xfrm xmlns:a="http://schemas.openxmlformats.org/drawingml/2006/main">
          <a:off x="3599447" y="1113591"/>
          <a:ext cx="1674394" cy="6811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aseline="0">
              <a:solidFill>
                <a:srgbClr val="0070C0"/>
              </a:solidFill>
            </a:rPr>
            <a:t>RMTF</a:t>
          </a:r>
        </a:p>
        <a:p xmlns:a="http://schemas.openxmlformats.org/drawingml/2006/main">
          <a:pPr algn="ctr"/>
          <a:r>
            <a:rPr lang="en-US" sz="1000" i="1" baseline="0"/>
            <a:t>(Jan. 2017  to  date)</a:t>
          </a:r>
        </a:p>
        <a:p xmlns:a="http://schemas.openxmlformats.org/drawingml/2006/main">
          <a:pPr algn="ctr"/>
          <a:r>
            <a:rPr lang="en-US" sz="1000" baseline="0"/>
            <a:t>(Average inflation  70.26%) </a:t>
          </a:r>
          <a:endParaRPr lang="en-US" sz="1000"/>
        </a:p>
      </cdr:txBody>
    </cdr:sp>
  </cdr:relSizeAnchor>
  <cdr:relSizeAnchor xmlns:cdr="http://schemas.openxmlformats.org/drawingml/2006/chartDrawing">
    <cdr:from>
      <cdr:x>0.4357</cdr:x>
      <cdr:y>0.06969</cdr:y>
    </cdr:from>
    <cdr:to>
      <cdr:x>0.73172</cdr:x>
      <cdr:y>0.3326</cdr:y>
    </cdr:to>
    <cdr:sp macro="" textlink="">
      <cdr:nvSpPr>
        <cdr:cNvPr id="8" name="TextBox 1"/>
        <cdr:cNvSpPr txBox="1"/>
      </cdr:nvSpPr>
      <cdr:spPr>
        <a:xfrm xmlns:a="http://schemas.openxmlformats.org/drawingml/2006/main">
          <a:off x="2537327" y="191166"/>
          <a:ext cx="1723856" cy="7212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aseline="0">
              <a:solidFill>
                <a:srgbClr val="FF0000"/>
              </a:solidFill>
            </a:rPr>
            <a:t>Period featured by wars,  high inflation</a:t>
          </a:r>
        </a:p>
        <a:p xmlns:a="http://schemas.openxmlformats.org/drawingml/2006/main">
          <a:pPr algn="ctr"/>
          <a:r>
            <a:rPr lang="en-US" sz="1000" i="1" baseline="0"/>
            <a:t>(Dec 2013  to  Dec. 2016)</a:t>
          </a:r>
        </a:p>
        <a:p xmlns:a="http://schemas.openxmlformats.org/drawingml/2006/main">
          <a:pPr algn="ctr"/>
          <a:r>
            <a:rPr lang="en-US" sz="1000" baseline="0"/>
            <a:t>(Average inflation  335.56%) </a:t>
          </a:r>
          <a:endParaRPr lang="en-US" sz="1000"/>
        </a:p>
      </cdr:txBody>
    </cdr:sp>
  </cdr:relSizeAnchor>
  <cdr:relSizeAnchor xmlns:cdr="http://schemas.openxmlformats.org/drawingml/2006/chartDrawing">
    <cdr:from>
      <cdr:x>0.76615</cdr:x>
      <cdr:y>0.62159</cdr:y>
    </cdr:from>
    <cdr:to>
      <cdr:x>0.9366</cdr:x>
      <cdr:y>0.77485</cdr:y>
    </cdr:to>
    <cdr:sp macro="" textlink="">
      <cdr:nvSpPr>
        <cdr:cNvPr id="9" name="TextBox 1"/>
        <cdr:cNvSpPr txBox="1"/>
      </cdr:nvSpPr>
      <cdr:spPr>
        <a:xfrm xmlns:a="http://schemas.openxmlformats.org/drawingml/2006/main">
          <a:off x="4461708" y="1705142"/>
          <a:ext cx="992606" cy="4204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aseline="0">
              <a:solidFill>
                <a:srgbClr val="0070C0"/>
              </a:solidFill>
            </a:rPr>
            <a:t>July 2023</a:t>
          </a:r>
        </a:p>
        <a:p xmlns:a="http://schemas.openxmlformats.org/drawingml/2006/main">
          <a:pPr algn="ctr"/>
          <a:r>
            <a:rPr lang="en-US" sz="1000" baseline="0"/>
            <a:t>(Infl =  -1.56%) </a:t>
          </a:r>
          <a:endParaRPr lang="en-US" sz="1000"/>
        </a:p>
      </cdr:txBody>
    </cdr:sp>
  </cdr:relSizeAnchor>
</c:userShapes>
</file>

<file path=ppt/drawings/drawing3.xml><?xml version="1.0" encoding="utf-8"?>
<c:userShapes xmlns:c="http://schemas.openxmlformats.org/drawingml/2006/chart">
  <cdr:relSizeAnchor xmlns:cdr="http://schemas.openxmlformats.org/drawingml/2006/chartDrawing">
    <cdr:from>
      <cdr:x>0.03846</cdr:x>
      <cdr:y>0.03208</cdr:y>
    </cdr:from>
    <cdr:to>
      <cdr:x>0.21795</cdr:x>
      <cdr:y>0.1</cdr:y>
    </cdr:to>
    <cdr:sp macro="" textlink="">
      <cdr:nvSpPr>
        <cdr:cNvPr id="2" name="TextBox 1">
          <a:extLst xmlns:a="http://schemas.openxmlformats.org/drawingml/2006/main">
            <a:ext uri="{FF2B5EF4-FFF2-40B4-BE49-F238E27FC236}">
              <a16:creationId xmlns:a16="http://schemas.microsoft.com/office/drawing/2014/main" id="{475EC075-ACF9-43C1-C609-4352451E4312}"/>
            </a:ext>
          </a:extLst>
        </cdr:cNvPr>
        <cdr:cNvSpPr txBox="1"/>
      </cdr:nvSpPr>
      <cdr:spPr>
        <a:xfrm xmlns:a="http://schemas.openxmlformats.org/drawingml/2006/main">
          <a:off x="228600" y="122238"/>
          <a:ext cx="1066800" cy="2587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Per cent</a:t>
          </a:r>
          <a:endParaRPr lang="en-S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0.00602</cdr:x>
      <cdr:y>0</cdr:y>
    </cdr:from>
    <cdr:to>
      <cdr:x>0.25</cdr:x>
      <cdr:y>0.10965</cdr:y>
    </cdr:to>
    <cdr:sp macro="" textlink="">
      <cdr:nvSpPr>
        <cdr:cNvPr id="2" name="TextBox 1"/>
        <cdr:cNvSpPr txBox="1"/>
      </cdr:nvSpPr>
      <cdr:spPr>
        <a:xfrm xmlns:a="http://schemas.openxmlformats.org/drawingml/2006/main">
          <a:off x="23853" y="0"/>
          <a:ext cx="966747" cy="2757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SSP billion</a:t>
          </a:r>
        </a:p>
      </cdr:txBody>
    </cdr:sp>
  </cdr:relSizeAnchor>
  <cdr:relSizeAnchor xmlns:cdr="http://schemas.openxmlformats.org/drawingml/2006/chartDrawing">
    <cdr:from>
      <cdr:x>0.80769</cdr:x>
      <cdr:y>0</cdr:y>
    </cdr:from>
    <cdr:to>
      <cdr:x>1</cdr:x>
      <cdr:y>0.10965</cdr:y>
    </cdr:to>
    <cdr:sp macro="" textlink="">
      <cdr:nvSpPr>
        <cdr:cNvPr id="4" name="TextBox 1"/>
        <cdr:cNvSpPr txBox="1"/>
      </cdr:nvSpPr>
      <cdr:spPr>
        <a:xfrm xmlns:a="http://schemas.openxmlformats.org/drawingml/2006/main">
          <a:off x="3200401" y="0"/>
          <a:ext cx="762000" cy="2757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SSP billion</a:t>
          </a:r>
        </a:p>
      </cdr:txBody>
    </cdr:sp>
  </cdr:relSizeAnchor>
</c:userShapes>
</file>

<file path=ppt/drawings/drawing5.xml><?xml version="1.0" encoding="utf-8"?>
<c:userShapes xmlns:c="http://schemas.openxmlformats.org/drawingml/2006/chart">
  <cdr:relSizeAnchor xmlns:cdr="http://schemas.openxmlformats.org/drawingml/2006/chartDrawing">
    <cdr:from>
      <cdr:x>0.0283</cdr:x>
      <cdr:y>0</cdr:y>
    </cdr:from>
    <cdr:to>
      <cdr:x>0.19913</cdr:x>
      <cdr:y>0.09722</cdr:y>
    </cdr:to>
    <cdr:sp macro="" textlink="">
      <cdr:nvSpPr>
        <cdr:cNvPr id="4" name="TextBox 3"/>
        <cdr:cNvSpPr txBox="1"/>
      </cdr:nvSpPr>
      <cdr:spPr>
        <a:xfrm xmlns:a="http://schemas.openxmlformats.org/drawingml/2006/main">
          <a:off x="163061" y="0"/>
          <a:ext cx="984429" cy="3037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SSP/USD</a:t>
          </a:r>
        </a:p>
      </cdr:txBody>
    </cdr:sp>
  </cdr:relSizeAnchor>
  <cdr:relSizeAnchor xmlns:cdr="http://schemas.openxmlformats.org/drawingml/2006/chartDrawing">
    <cdr:from>
      <cdr:x>0.85336</cdr:x>
      <cdr:y>0</cdr:y>
    </cdr:from>
    <cdr:to>
      <cdr:x>1</cdr:x>
      <cdr:y>0.09722</cdr:y>
    </cdr:to>
    <cdr:sp macro="" textlink="">
      <cdr:nvSpPr>
        <cdr:cNvPr id="5" name="TextBox 1"/>
        <cdr:cNvSpPr txBox="1"/>
      </cdr:nvSpPr>
      <cdr:spPr>
        <a:xfrm xmlns:a="http://schemas.openxmlformats.org/drawingml/2006/main">
          <a:off x="4914900" y="0"/>
          <a:ext cx="844550" cy="2589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SSP/USD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40175" y="0"/>
            <a:ext cx="3013075" cy="465138"/>
          </a:xfrm>
          <a:prstGeom prst="rect">
            <a:avLst/>
          </a:prstGeom>
        </p:spPr>
        <p:txBody>
          <a:bodyPr vert="horz" lIns="91440" tIns="45720" rIns="91440" bIns="45720" rtlCol="0"/>
          <a:lstStyle>
            <a:lvl1pPr algn="r">
              <a:defRPr sz="1200"/>
            </a:lvl1pPr>
          </a:lstStyle>
          <a:p>
            <a:fld id="{7D90C2BC-3C4F-49D9-9654-8A1918B3ADEF}" type="datetimeFigureOut">
              <a:rPr lang="en-US" smtClean="0"/>
              <a:t>9/5/2023</a:t>
            </a:fld>
            <a:endParaRPr lang="en-US"/>
          </a:p>
        </p:txBody>
      </p:sp>
      <p:sp>
        <p:nvSpPr>
          <p:cNvPr id="4" name="Footer Placeholder 3"/>
          <p:cNvSpPr>
            <a:spLocks noGrp="1"/>
          </p:cNvSpPr>
          <p:nvPr>
            <p:ph type="ftr" sz="quarter" idx="2"/>
          </p:nvPr>
        </p:nvSpPr>
        <p:spPr>
          <a:xfrm>
            <a:off x="0" y="8842375"/>
            <a:ext cx="30130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40175" y="8842375"/>
            <a:ext cx="3013075" cy="465138"/>
          </a:xfrm>
          <a:prstGeom prst="rect">
            <a:avLst/>
          </a:prstGeom>
        </p:spPr>
        <p:txBody>
          <a:bodyPr vert="horz" lIns="91440" tIns="45720" rIns="91440" bIns="45720" rtlCol="0" anchor="b"/>
          <a:lstStyle>
            <a:lvl1pPr algn="r">
              <a:defRPr sz="1200"/>
            </a:lvl1pPr>
          </a:lstStyle>
          <a:p>
            <a:fld id="{5680BEB0-4B32-4B56-A8EA-F5BACAF55962}" type="slidenum">
              <a:rPr lang="en-US" smtClean="0"/>
              <a:t>‹#›</a:t>
            </a:fld>
            <a:endParaRPr lang="en-US"/>
          </a:p>
        </p:txBody>
      </p:sp>
    </p:spTree>
    <p:extLst>
      <p:ext uri="{BB962C8B-B14F-4D97-AF65-F5344CB8AC3E}">
        <p14:creationId xmlns:p14="http://schemas.microsoft.com/office/powerpoint/2010/main" val="1414317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D14079DC-A0EF-44D6-8F5C-B23B6520A34C}" type="datetimeFigureOut">
              <a:rPr lang="en-US" smtClean="0"/>
              <a:pPr/>
              <a:t>9/5/2023</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83920BED-F373-40B2-ACB1-15958F84D71E}" type="slidenum">
              <a:rPr lang="en-US" smtClean="0"/>
              <a:pPr/>
              <a:t>‹#›</a:t>
            </a:fld>
            <a:endParaRPr lang="en-US"/>
          </a:p>
        </p:txBody>
      </p:sp>
    </p:spTree>
    <p:extLst>
      <p:ext uri="{BB962C8B-B14F-4D97-AF65-F5344CB8AC3E}">
        <p14:creationId xmlns:p14="http://schemas.microsoft.com/office/powerpoint/2010/main" val="2973706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20BED-F373-40B2-ACB1-15958F84D71E}" type="slidenum">
              <a:rPr lang="en-US" smtClean="0"/>
              <a:pPr/>
              <a:t>6</a:t>
            </a:fld>
            <a:endParaRPr lang="en-US"/>
          </a:p>
        </p:txBody>
      </p:sp>
    </p:spTree>
    <p:extLst>
      <p:ext uri="{BB962C8B-B14F-4D97-AF65-F5344CB8AC3E}">
        <p14:creationId xmlns:p14="http://schemas.microsoft.com/office/powerpoint/2010/main" val="1628917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301754-7CD6-41CC-AF29-4801560A44B0}" type="datetime1">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02F8A-DAC6-4AAE-8841-DF511A29A7E4}" type="slidenum">
              <a:rPr lang="en-US" smtClean="0"/>
              <a:pPr/>
              <a:t>‹#›</a:t>
            </a:fld>
            <a:endParaRPr lang="en-US"/>
          </a:p>
        </p:txBody>
      </p:sp>
    </p:spTree>
    <p:extLst>
      <p:ext uri="{BB962C8B-B14F-4D97-AF65-F5344CB8AC3E}">
        <p14:creationId xmlns:p14="http://schemas.microsoft.com/office/powerpoint/2010/main" val="2274397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9971C-608A-4C49-966B-86BA91227525}" type="datetime1">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02F8A-DAC6-4AAE-8841-DF511A29A7E4}" type="slidenum">
              <a:rPr lang="en-US" smtClean="0"/>
              <a:pPr/>
              <a:t>‹#›</a:t>
            </a:fld>
            <a:endParaRPr lang="en-US"/>
          </a:p>
        </p:txBody>
      </p:sp>
    </p:spTree>
    <p:extLst>
      <p:ext uri="{BB962C8B-B14F-4D97-AF65-F5344CB8AC3E}">
        <p14:creationId xmlns:p14="http://schemas.microsoft.com/office/powerpoint/2010/main" val="1390378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3C64B2-21FC-4700-B8D9-5A62B4230C6A}" type="datetime1">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02F8A-DAC6-4AAE-8841-DF511A29A7E4}" type="slidenum">
              <a:rPr lang="en-US" smtClean="0"/>
              <a:pPr/>
              <a:t>‹#›</a:t>
            </a:fld>
            <a:endParaRPr lang="en-US"/>
          </a:p>
        </p:txBody>
      </p:sp>
    </p:spTree>
    <p:extLst>
      <p:ext uri="{BB962C8B-B14F-4D97-AF65-F5344CB8AC3E}">
        <p14:creationId xmlns:p14="http://schemas.microsoft.com/office/powerpoint/2010/main" val="206081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3C744-7B0C-4F8C-80E8-6FBCE2963BB0}" type="datetime1">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02F8A-DAC6-4AAE-8841-DF511A29A7E4}" type="slidenum">
              <a:rPr lang="en-US" smtClean="0"/>
              <a:pPr/>
              <a:t>‹#›</a:t>
            </a:fld>
            <a:endParaRPr lang="en-US"/>
          </a:p>
        </p:txBody>
      </p:sp>
    </p:spTree>
    <p:extLst>
      <p:ext uri="{BB962C8B-B14F-4D97-AF65-F5344CB8AC3E}">
        <p14:creationId xmlns:p14="http://schemas.microsoft.com/office/powerpoint/2010/main" val="393459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C1DC4D-D67C-4835-B455-64CB2E9B144C}" type="datetime1">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02F8A-DAC6-4AAE-8841-DF511A29A7E4}" type="slidenum">
              <a:rPr lang="en-US" smtClean="0"/>
              <a:pPr/>
              <a:t>‹#›</a:t>
            </a:fld>
            <a:endParaRPr lang="en-US"/>
          </a:p>
        </p:txBody>
      </p:sp>
    </p:spTree>
    <p:extLst>
      <p:ext uri="{BB962C8B-B14F-4D97-AF65-F5344CB8AC3E}">
        <p14:creationId xmlns:p14="http://schemas.microsoft.com/office/powerpoint/2010/main" val="2889440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BFE819-02C7-47CD-B0D6-A0BB65768B88}" type="datetime1">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02F8A-DAC6-4AAE-8841-DF511A29A7E4}" type="slidenum">
              <a:rPr lang="en-US" smtClean="0"/>
              <a:pPr/>
              <a:t>‹#›</a:t>
            </a:fld>
            <a:endParaRPr lang="en-US"/>
          </a:p>
        </p:txBody>
      </p:sp>
    </p:spTree>
    <p:extLst>
      <p:ext uri="{BB962C8B-B14F-4D97-AF65-F5344CB8AC3E}">
        <p14:creationId xmlns:p14="http://schemas.microsoft.com/office/powerpoint/2010/main" val="2922133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743B38-B45C-420D-913D-0DAFFCD4176B}" type="datetime1">
              <a:rPr lang="en-US" smtClean="0"/>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602F8A-DAC6-4AAE-8841-DF511A29A7E4}" type="slidenum">
              <a:rPr lang="en-US" smtClean="0"/>
              <a:pPr/>
              <a:t>‹#›</a:t>
            </a:fld>
            <a:endParaRPr lang="en-US"/>
          </a:p>
        </p:txBody>
      </p:sp>
    </p:spTree>
    <p:extLst>
      <p:ext uri="{BB962C8B-B14F-4D97-AF65-F5344CB8AC3E}">
        <p14:creationId xmlns:p14="http://schemas.microsoft.com/office/powerpoint/2010/main" val="2005760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EC0F79-5593-429C-8E6F-F9005F3EDE4E}" type="datetime1">
              <a:rPr lang="en-US" smtClean="0"/>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602F8A-DAC6-4AAE-8841-DF511A29A7E4}" type="slidenum">
              <a:rPr lang="en-US" smtClean="0"/>
              <a:pPr/>
              <a:t>‹#›</a:t>
            </a:fld>
            <a:endParaRPr lang="en-US"/>
          </a:p>
        </p:txBody>
      </p:sp>
    </p:spTree>
    <p:extLst>
      <p:ext uri="{BB962C8B-B14F-4D97-AF65-F5344CB8AC3E}">
        <p14:creationId xmlns:p14="http://schemas.microsoft.com/office/powerpoint/2010/main" val="392020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BF68B3-312A-4354-B379-15B8A75172EC}" type="datetime1">
              <a:rPr lang="en-US" smtClean="0"/>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602F8A-DAC6-4AAE-8841-DF511A29A7E4}" type="slidenum">
              <a:rPr lang="en-US" smtClean="0"/>
              <a:pPr/>
              <a:t>‹#›</a:t>
            </a:fld>
            <a:endParaRPr lang="en-US"/>
          </a:p>
        </p:txBody>
      </p:sp>
    </p:spTree>
    <p:extLst>
      <p:ext uri="{BB962C8B-B14F-4D97-AF65-F5344CB8AC3E}">
        <p14:creationId xmlns:p14="http://schemas.microsoft.com/office/powerpoint/2010/main" val="108168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1B1333-DF17-4B4E-8701-2CAF4E0470CE}" type="datetime1">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02F8A-DAC6-4AAE-8841-DF511A29A7E4}" type="slidenum">
              <a:rPr lang="en-US" smtClean="0"/>
              <a:pPr/>
              <a:t>‹#›</a:t>
            </a:fld>
            <a:endParaRPr lang="en-US"/>
          </a:p>
        </p:txBody>
      </p:sp>
    </p:spTree>
    <p:extLst>
      <p:ext uri="{BB962C8B-B14F-4D97-AF65-F5344CB8AC3E}">
        <p14:creationId xmlns:p14="http://schemas.microsoft.com/office/powerpoint/2010/main" val="2858363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80F04F-1AB4-46DE-BE76-6F67633C9058}" type="datetime1">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02F8A-DAC6-4AAE-8841-DF511A29A7E4}" type="slidenum">
              <a:rPr lang="en-US" smtClean="0"/>
              <a:pPr/>
              <a:t>‹#›</a:t>
            </a:fld>
            <a:endParaRPr lang="en-US"/>
          </a:p>
        </p:txBody>
      </p:sp>
    </p:spTree>
    <p:extLst>
      <p:ext uri="{BB962C8B-B14F-4D97-AF65-F5344CB8AC3E}">
        <p14:creationId xmlns:p14="http://schemas.microsoft.com/office/powerpoint/2010/main" val="3737083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CF87D-9CAE-4074-A552-E5C8F8DF55E5}" type="datetime1">
              <a:rPr lang="en-US" smtClean="0"/>
              <a:t>9/5/2023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02F8A-DAC6-4AAE-8841-DF511A29A7E4}" type="slidenum">
              <a:rPr lang="en-US" smtClean="0"/>
              <a:pPr/>
              <a:t>‹#›</a:t>
            </a:fld>
            <a:endParaRPr lang="en-US"/>
          </a:p>
        </p:txBody>
      </p:sp>
    </p:spTree>
    <p:extLst>
      <p:ext uri="{BB962C8B-B14F-4D97-AF65-F5344CB8AC3E}">
        <p14:creationId xmlns:p14="http://schemas.microsoft.com/office/powerpoint/2010/main" val="25391134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Point Star 11"/>
          <p:cNvSpPr/>
          <p:nvPr/>
        </p:nvSpPr>
        <p:spPr>
          <a:xfrm>
            <a:off x="7696200" y="6324600"/>
            <a:ext cx="3048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8077200" y="6324600"/>
            <a:ext cx="3048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1066800" y="6324600"/>
            <a:ext cx="3048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485900" y="6324600"/>
            <a:ext cx="3048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7315200" y="6324600"/>
            <a:ext cx="3048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1877786" y="6324600"/>
            <a:ext cx="3048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p:cNvPicPr/>
          <p:nvPr/>
        </p:nvPicPr>
        <p:blipFill>
          <a:blip r:embed="rId2">
            <a:extLst>
              <a:ext uri="{28A0092B-C50C-407E-A947-70E740481C1C}">
                <a14:useLocalDpi xmlns:a14="http://schemas.microsoft.com/office/drawing/2010/main" val="0"/>
              </a:ext>
            </a:extLst>
          </a:blip>
          <a:srcRect/>
          <a:stretch>
            <a:fillRect/>
          </a:stretch>
        </p:blipFill>
        <p:spPr bwMode="auto">
          <a:xfrm>
            <a:off x="6667647" y="189035"/>
            <a:ext cx="1704975" cy="1581150"/>
          </a:xfrm>
          <a:prstGeom prst="rect">
            <a:avLst/>
          </a:prstGeom>
          <a:noFill/>
        </p:spPr>
      </p:pic>
      <p:sp>
        <p:nvSpPr>
          <p:cNvPr id="3" name="Rectangle 2"/>
          <p:cNvSpPr/>
          <p:nvPr/>
        </p:nvSpPr>
        <p:spPr>
          <a:xfrm>
            <a:off x="805375" y="1770185"/>
            <a:ext cx="5029200" cy="1631216"/>
          </a:xfrm>
          <a:prstGeom prst="rect">
            <a:avLst/>
          </a:prstGeom>
        </p:spPr>
        <p:txBody>
          <a:bodyPr wrap="square">
            <a:spAutoFit/>
          </a:bodyPr>
          <a:lstStyle/>
          <a:p>
            <a:r>
              <a:rPr lang="en-US" sz="2000" b="1" dirty="0"/>
              <a:t>1</a:t>
            </a:r>
            <a:r>
              <a:rPr lang="en-US" sz="2000" b="1" baseline="30000" dirty="0"/>
              <a:t>st</a:t>
            </a:r>
            <a:r>
              <a:rPr lang="en-US" sz="2000" b="1" dirty="0"/>
              <a:t> National Economic Conference: </a:t>
            </a:r>
          </a:p>
          <a:p>
            <a:r>
              <a:rPr lang="en-US" sz="2000" b="1" dirty="0"/>
              <a:t>Republic of South Sudan</a:t>
            </a:r>
          </a:p>
          <a:p>
            <a:endParaRPr lang="en-US" sz="2000" b="1" dirty="0"/>
          </a:p>
          <a:p>
            <a:r>
              <a:rPr lang="en-US" sz="2000" dirty="0">
                <a:solidFill>
                  <a:srgbClr val="002060"/>
                </a:solidFill>
              </a:rPr>
              <a:t>4</a:t>
            </a:r>
            <a:r>
              <a:rPr lang="en-US" sz="2000" baseline="30000" dirty="0">
                <a:solidFill>
                  <a:srgbClr val="002060"/>
                </a:solidFill>
              </a:rPr>
              <a:t>th</a:t>
            </a:r>
            <a:r>
              <a:rPr lang="en-US" sz="2000" dirty="0">
                <a:solidFill>
                  <a:srgbClr val="002060"/>
                </a:solidFill>
              </a:rPr>
              <a:t> – 8</a:t>
            </a:r>
            <a:r>
              <a:rPr lang="en-US" sz="2000" baseline="30000" dirty="0">
                <a:solidFill>
                  <a:srgbClr val="002060"/>
                </a:solidFill>
              </a:rPr>
              <a:t>th</a:t>
            </a:r>
            <a:r>
              <a:rPr lang="en-US" sz="2000" dirty="0">
                <a:solidFill>
                  <a:srgbClr val="002060"/>
                </a:solidFill>
              </a:rPr>
              <a:t>  September 2023</a:t>
            </a:r>
          </a:p>
          <a:p>
            <a:r>
              <a:rPr lang="en-US" sz="2000" dirty="0">
                <a:solidFill>
                  <a:srgbClr val="002060"/>
                </a:solidFill>
              </a:rPr>
              <a:t>Juba, South Sudan</a:t>
            </a:r>
          </a:p>
        </p:txBody>
      </p:sp>
      <p:grpSp>
        <p:nvGrpSpPr>
          <p:cNvPr id="11" name="Group 10"/>
          <p:cNvGrpSpPr/>
          <p:nvPr/>
        </p:nvGrpSpPr>
        <p:grpSpPr>
          <a:xfrm>
            <a:off x="745002" y="3733800"/>
            <a:ext cx="7658100" cy="838200"/>
            <a:chOff x="838200" y="3429000"/>
            <a:chExt cx="7658100" cy="838200"/>
          </a:xfrm>
        </p:grpSpPr>
        <p:cxnSp>
          <p:nvCxnSpPr>
            <p:cNvPr id="10" name="Straight Connector 9"/>
            <p:cNvCxnSpPr/>
            <p:nvPr/>
          </p:nvCxnSpPr>
          <p:spPr>
            <a:xfrm>
              <a:off x="838200" y="3429000"/>
              <a:ext cx="76581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066800" y="3657600"/>
              <a:ext cx="7315200" cy="369332"/>
            </a:xfrm>
            <a:prstGeom prst="rect">
              <a:avLst/>
            </a:prstGeom>
          </p:spPr>
          <p:txBody>
            <a:bodyPr wrap="square">
              <a:spAutoFit/>
            </a:bodyPr>
            <a:lstStyle/>
            <a:p>
              <a:r>
                <a:rPr lang="en-US" dirty="0"/>
                <a:t>Theme:  </a:t>
              </a:r>
              <a:r>
                <a:rPr lang="en-US" b="1" i="1" dirty="0"/>
                <a:t>Towards </a:t>
              </a:r>
              <a:r>
                <a:rPr lang="en-US" i="1" dirty="0"/>
                <a:t>a diversified, inclusive &amp; sustainable </a:t>
              </a:r>
              <a:r>
                <a:rPr lang="en-US" b="1" dirty="0"/>
                <a:t>economic </a:t>
              </a:r>
              <a:r>
                <a:rPr lang="en-US" i="1" dirty="0"/>
                <a:t>growth</a:t>
              </a:r>
              <a:endParaRPr lang="en-US" dirty="0"/>
            </a:p>
          </p:txBody>
        </p:sp>
        <p:cxnSp>
          <p:nvCxnSpPr>
            <p:cNvPr id="19" name="Straight Connector 18"/>
            <p:cNvCxnSpPr/>
            <p:nvPr/>
          </p:nvCxnSpPr>
          <p:spPr>
            <a:xfrm>
              <a:off x="838200" y="4267200"/>
              <a:ext cx="7658100" cy="0"/>
            </a:xfrm>
            <a:prstGeom prst="line">
              <a:avLst/>
            </a:prstGeom>
            <a:ln w="31750"/>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641033" y="5181600"/>
            <a:ext cx="7855267" cy="685059"/>
          </a:xfrm>
          <a:prstGeom prst="rect">
            <a:avLst/>
          </a:prstGeom>
        </p:spPr>
        <p:txBody>
          <a:bodyPr wrap="square">
            <a:spAutoFit/>
          </a:bodyPr>
          <a:lstStyle/>
          <a:p>
            <a:pPr algn="ctr">
              <a:lnSpc>
                <a:spcPct val="107000"/>
              </a:lnSpc>
              <a:spcAft>
                <a:spcPts val="800"/>
              </a:spcAft>
            </a:pPr>
            <a:r>
              <a:rPr lang="en-US" dirty="0">
                <a:solidFill>
                  <a:srgbClr val="806000"/>
                </a:solidFill>
                <a:latin typeface="Amasis MT Pro Light"/>
                <a:ea typeface="Calibri"/>
                <a:cs typeface="Times New Roman"/>
              </a:rPr>
              <a:t>Role of the Bank of South Sudan in promoting price stability and sustainable economic growth </a:t>
            </a:r>
            <a:endParaRPr lang="en-US" sz="1400" dirty="0">
              <a:ea typeface="Calibri"/>
              <a:cs typeface="Times New Roman"/>
            </a:endParaRPr>
          </a:p>
        </p:txBody>
      </p:sp>
    </p:spTree>
    <p:extLst>
      <p:ext uri="{BB962C8B-B14F-4D97-AF65-F5344CB8AC3E}">
        <p14:creationId xmlns:p14="http://schemas.microsoft.com/office/powerpoint/2010/main" val="3660593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02F8A-DAC6-4AAE-8841-DF511A29A7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202B96D9-87CE-31AE-2D2C-D38BD8CA0251}"/>
              </a:ext>
            </a:extLst>
          </p:cNvPr>
          <p:cNvSpPr txBox="1"/>
          <p:nvPr/>
        </p:nvSpPr>
        <p:spPr>
          <a:xfrm>
            <a:off x="571500" y="300568"/>
            <a:ext cx="8153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…Monetary Policy Targets and Outturns.</a:t>
            </a:r>
            <a:endParaRPr kumimoji="0" lang="en-US" sz="2400" b="0" i="0" u="none" strike="noStrike" kern="1200" cap="none" spc="0" normalizeH="0" baseline="0" noProof="0" dirty="0">
              <a:ln>
                <a:noFill/>
              </a:ln>
              <a:solidFill>
                <a:prstClr val="black"/>
              </a:solidFill>
              <a:effectLst/>
              <a:uLnTx/>
              <a:uFillTx/>
              <a:latin typeface="Calibri"/>
              <a:ea typeface="Calibri"/>
              <a:cs typeface="+mn-cs"/>
            </a:endParaRPr>
          </a:p>
        </p:txBody>
      </p:sp>
      <p:sp>
        <p:nvSpPr>
          <p:cNvPr id="8" name="TextBox 7">
            <a:extLst>
              <a:ext uri="{FF2B5EF4-FFF2-40B4-BE49-F238E27FC236}">
                <a16:creationId xmlns:a16="http://schemas.microsoft.com/office/drawing/2014/main" id="{918AD507-0BBF-D638-41CA-BBE3B89A6553}"/>
              </a:ext>
            </a:extLst>
          </p:cNvPr>
          <p:cNvSpPr txBox="1"/>
          <p:nvPr/>
        </p:nvSpPr>
        <p:spPr>
          <a:xfrm>
            <a:off x="496330" y="810230"/>
            <a:ext cx="83037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target for growth in broad money in the year 2023 is 11±1%. Preliminary outturn for the year 2023 is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4.97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See chart 3 below</a:t>
            </a:r>
            <a:endParaRPr kumimoji="0" lang="en-US" sz="1400" b="0" i="0" u="none" strike="noStrike" kern="1200" cap="none" spc="0" normalizeH="0" baseline="0" noProof="0" dirty="0">
              <a:ln>
                <a:noFill/>
              </a:ln>
              <a:solidFill>
                <a:prstClr val="black"/>
              </a:solidFill>
              <a:effectLst/>
              <a:uLnTx/>
              <a:uFillTx/>
              <a:latin typeface="Calibri"/>
              <a:ea typeface="Calibri"/>
              <a:cs typeface="+mn-cs"/>
            </a:endParaRPr>
          </a:p>
        </p:txBody>
      </p:sp>
      <p:graphicFrame>
        <p:nvGraphicFramePr>
          <p:cNvPr id="9" name="Chart 8">
            <a:extLst>
              <a:ext uri="{FF2B5EF4-FFF2-40B4-BE49-F238E27FC236}">
                <a16:creationId xmlns:a16="http://schemas.microsoft.com/office/drawing/2014/main" id="{B8333B6F-AEB0-BEEE-5BA5-52D345D71574}"/>
              </a:ext>
            </a:extLst>
          </p:cNvPr>
          <p:cNvGraphicFramePr>
            <a:graphicFrameLocks/>
          </p:cNvGraphicFramePr>
          <p:nvPr>
            <p:extLst>
              <p:ext uri="{D42A27DB-BD31-4B8C-83A1-F6EECF244321}">
                <p14:modId xmlns:p14="http://schemas.microsoft.com/office/powerpoint/2010/main" val="3708562205"/>
              </p:ext>
            </p:extLst>
          </p:nvPr>
        </p:nvGraphicFramePr>
        <p:xfrm>
          <a:off x="818594" y="1477502"/>
          <a:ext cx="6801406" cy="422344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D88BE5B0-7E5F-8077-6F27-A622D7685B0F}"/>
              </a:ext>
            </a:extLst>
          </p:cNvPr>
          <p:cNvSpPr txBox="1"/>
          <p:nvPr/>
        </p:nvSpPr>
        <p:spPr>
          <a:xfrm>
            <a:off x="1052564" y="5924659"/>
            <a:ext cx="65985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Bank of South Sudan </a:t>
            </a:r>
          </a:p>
        </p:txBody>
      </p:sp>
    </p:spTree>
    <p:extLst>
      <p:ext uri="{BB962C8B-B14F-4D97-AF65-F5344CB8AC3E}">
        <p14:creationId xmlns:p14="http://schemas.microsoft.com/office/powerpoint/2010/main" val="1789239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602F8A-DAC6-4AAE-8841-DF511A29A7E4}" type="slidenum">
              <a:rPr lang="en-US" smtClean="0"/>
              <a:pPr/>
              <a:t>11</a:t>
            </a:fld>
            <a:endParaRPr lang="en-US"/>
          </a:p>
        </p:txBody>
      </p:sp>
      <p:sp>
        <p:nvSpPr>
          <p:cNvPr id="3" name="Rectangle 2"/>
          <p:cNvSpPr/>
          <p:nvPr/>
        </p:nvSpPr>
        <p:spPr>
          <a:xfrm>
            <a:off x="1801837" y="281913"/>
            <a:ext cx="4953000" cy="461665"/>
          </a:xfrm>
          <a:prstGeom prst="rect">
            <a:avLst/>
          </a:prstGeom>
        </p:spPr>
        <p:txBody>
          <a:bodyPr wrap="square">
            <a:spAutoFit/>
          </a:bodyPr>
          <a:lstStyle/>
          <a:p>
            <a:pPr lvl="1"/>
            <a:r>
              <a:rPr lang="en-US" sz="2000" b="1" dirty="0">
                <a:solidFill>
                  <a:schemeClr val="dk1"/>
                </a:solidFill>
                <a:latin typeface="Palatino Linotype" panose="02040502050505030304" pitchFamily="18" charset="0"/>
              </a:rPr>
              <a:t>Private </a:t>
            </a:r>
            <a:r>
              <a:rPr lang="en-US" sz="2400" b="1" dirty="0">
                <a:solidFill>
                  <a:schemeClr val="dk1"/>
                </a:solidFill>
                <a:latin typeface="Palatino Linotype" panose="02040502050505030304" pitchFamily="18" charset="0"/>
              </a:rPr>
              <a:t>sector</a:t>
            </a:r>
            <a:r>
              <a:rPr lang="en-US" sz="2000" b="1" dirty="0">
                <a:solidFill>
                  <a:schemeClr val="dk1"/>
                </a:solidFill>
                <a:latin typeface="Palatino Linotype" panose="02040502050505030304" pitchFamily="18" charset="0"/>
              </a:rPr>
              <a:t> credit growth</a:t>
            </a:r>
          </a:p>
        </p:txBody>
      </p:sp>
      <p:sp>
        <p:nvSpPr>
          <p:cNvPr id="4" name="Rectangle 3"/>
          <p:cNvSpPr/>
          <p:nvPr/>
        </p:nvSpPr>
        <p:spPr>
          <a:xfrm>
            <a:off x="457200" y="6096000"/>
            <a:ext cx="7543800" cy="646331"/>
          </a:xfrm>
          <a:prstGeom prst="rect">
            <a:avLst/>
          </a:prstGeom>
        </p:spPr>
        <p:txBody>
          <a:bodyPr wrap="square">
            <a:spAutoFit/>
          </a:bodyPr>
          <a:lstStyle/>
          <a:p>
            <a:r>
              <a:rPr lang="en-AU" dirty="0"/>
              <a:t>The </a:t>
            </a:r>
            <a:r>
              <a:rPr lang="en-AU" dirty="0" err="1"/>
              <a:t>BoSS</a:t>
            </a:r>
            <a:r>
              <a:rPr lang="en-AU" dirty="0"/>
              <a:t> is encouraging commercial banks to initiate new financial products to attract more deposits</a:t>
            </a:r>
            <a:endParaRPr lang="en-US" dirty="0"/>
          </a:p>
        </p:txBody>
      </p:sp>
      <p:sp>
        <p:nvSpPr>
          <p:cNvPr id="5" name="Rectangle 4"/>
          <p:cNvSpPr/>
          <p:nvPr/>
        </p:nvSpPr>
        <p:spPr>
          <a:xfrm>
            <a:off x="762000" y="838200"/>
            <a:ext cx="7239000" cy="1323439"/>
          </a:xfrm>
          <a:prstGeom prst="rect">
            <a:avLst/>
          </a:prstGeom>
        </p:spPr>
        <p:txBody>
          <a:bodyPr wrap="square">
            <a:spAutoFit/>
          </a:bodyPr>
          <a:lstStyle/>
          <a:p>
            <a:pPr algn="just"/>
            <a:r>
              <a:rPr lang="en-AU" sz="2000" dirty="0">
                <a:latin typeface="Palatino Linotype" panose="02040502050505030304" pitchFamily="18" charset="0"/>
              </a:rPr>
              <a:t>Commercial banks play key role in supporting key sectors of the economy that are vital for economic growth and development. Credit to these sectors have been expanding over time, See table 2 below</a:t>
            </a:r>
            <a:endParaRPr lang="en-US" sz="2000" dirty="0">
              <a:latin typeface="Palatino Linotype" panose="0204050205050503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459260338"/>
              </p:ext>
            </p:extLst>
          </p:nvPr>
        </p:nvGraphicFramePr>
        <p:xfrm>
          <a:off x="762000" y="2348088"/>
          <a:ext cx="7848599" cy="3150997"/>
        </p:xfrm>
        <a:graphic>
          <a:graphicData uri="http://schemas.openxmlformats.org/drawingml/2006/table">
            <a:tbl>
              <a:tblPr firstRow="1" firstCol="1" bandRow="1"/>
              <a:tblGrid>
                <a:gridCol w="2838855">
                  <a:extLst>
                    <a:ext uri="{9D8B030D-6E8A-4147-A177-3AD203B41FA5}">
                      <a16:colId xmlns:a16="http://schemas.microsoft.com/office/drawing/2014/main" val="20000"/>
                    </a:ext>
                  </a:extLst>
                </a:gridCol>
                <a:gridCol w="1252436">
                  <a:extLst>
                    <a:ext uri="{9D8B030D-6E8A-4147-A177-3AD203B41FA5}">
                      <a16:colId xmlns:a16="http://schemas.microsoft.com/office/drawing/2014/main" val="20001"/>
                    </a:ext>
                  </a:extLst>
                </a:gridCol>
                <a:gridCol w="1252436">
                  <a:extLst>
                    <a:ext uri="{9D8B030D-6E8A-4147-A177-3AD203B41FA5}">
                      <a16:colId xmlns:a16="http://schemas.microsoft.com/office/drawing/2014/main" val="20002"/>
                    </a:ext>
                  </a:extLst>
                </a:gridCol>
                <a:gridCol w="1252436">
                  <a:extLst>
                    <a:ext uri="{9D8B030D-6E8A-4147-A177-3AD203B41FA5}">
                      <a16:colId xmlns:a16="http://schemas.microsoft.com/office/drawing/2014/main" val="20003"/>
                    </a:ext>
                  </a:extLst>
                </a:gridCol>
                <a:gridCol w="1252436">
                  <a:extLst>
                    <a:ext uri="{9D8B030D-6E8A-4147-A177-3AD203B41FA5}">
                      <a16:colId xmlns:a16="http://schemas.microsoft.com/office/drawing/2014/main" val="20004"/>
                    </a:ext>
                  </a:extLst>
                </a:gridCol>
              </a:tblGrid>
              <a:tr h="0">
                <a:tc rowSpan="2">
                  <a:txBody>
                    <a:bodyPr/>
                    <a:lstStyle/>
                    <a:p>
                      <a:pPr marL="0" marR="0" algn="ctr">
                        <a:lnSpc>
                          <a:spcPct val="107000"/>
                        </a:lnSpc>
                        <a:spcBef>
                          <a:spcPts val="0"/>
                        </a:spcBef>
                        <a:spcAft>
                          <a:spcPts val="0"/>
                        </a:spcAft>
                      </a:pPr>
                      <a:r>
                        <a:rPr lang="en-US" sz="1400" i="1" dirty="0">
                          <a:solidFill>
                            <a:srgbClr val="404040"/>
                          </a:solidFill>
                          <a:effectLst/>
                          <a:latin typeface="Times New Roman"/>
                          <a:ea typeface="Times New Roman"/>
                          <a:cs typeface="Times New Roman"/>
                        </a:rPr>
                        <a:t>Sector (million SSP)</a:t>
                      </a:r>
                      <a:endParaRPr lang="en-US" sz="1400" dirty="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gridSpan="3">
                  <a:txBody>
                    <a:bodyPr/>
                    <a:lstStyle/>
                    <a:p>
                      <a:pPr marL="0" marR="0" algn="ctr">
                        <a:lnSpc>
                          <a:spcPct val="107000"/>
                        </a:lnSpc>
                        <a:spcBef>
                          <a:spcPts val="0"/>
                        </a:spcBef>
                        <a:spcAft>
                          <a:spcPts val="0"/>
                        </a:spcAft>
                      </a:pPr>
                      <a:r>
                        <a:rPr lang="en-US" sz="1400" b="1">
                          <a:solidFill>
                            <a:srgbClr val="404040"/>
                          </a:solidFill>
                          <a:effectLst/>
                          <a:latin typeface="Times New Roman"/>
                          <a:ea typeface="Times New Roman"/>
                          <a:cs typeface="Times New Roman"/>
                        </a:rPr>
                        <a:t>     2022</a:t>
                      </a:r>
                      <a:endParaRPr lang="en-US" sz="14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400" b="1">
                          <a:solidFill>
                            <a:srgbClr val="404040"/>
                          </a:solidFill>
                          <a:effectLst/>
                          <a:latin typeface="Times New Roman"/>
                          <a:ea typeface="Times New Roman"/>
                          <a:cs typeface="Times New Roman"/>
                        </a:rPr>
                        <a:t>2023</a:t>
                      </a:r>
                      <a:endParaRPr lang="en-US" sz="14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0">
                <a:tc vMerge="1">
                  <a:txBody>
                    <a:bodyPr/>
                    <a:lstStyle/>
                    <a:p>
                      <a:endParaRPr lang="en-US"/>
                    </a:p>
                  </a:txBody>
                  <a:tcPr/>
                </a:tc>
                <a:tc>
                  <a:txBody>
                    <a:bodyPr/>
                    <a:lstStyle/>
                    <a:p>
                      <a:pPr marL="0" marR="0" algn="ctr">
                        <a:lnSpc>
                          <a:spcPct val="107000"/>
                        </a:lnSpc>
                        <a:spcBef>
                          <a:spcPts val="0"/>
                        </a:spcBef>
                        <a:spcAft>
                          <a:spcPts val="0"/>
                        </a:spcAft>
                      </a:pPr>
                      <a:r>
                        <a:rPr lang="en-US" sz="1400" b="1">
                          <a:solidFill>
                            <a:srgbClr val="404040"/>
                          </a:solidFill>
                          <a:effectLst/>
                          <a:latin typeface="Times New Roman"/>
                          <a:ea typeface="Times New Roman"/>
                          <a:cs typeface="Times New Roman"/>
                        </a:rPr>
                        <a:t>Q2</a:t>
                      </a:r>
                      <a:endParaRPr lang="en-US" sz="14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404040"/>
                          </a:solidFill>
                          <a:effectLst/>
                          <a:latin typeface="Times New Roman"/>
                          <a:ea typeface="Times New Roman"/>
                          <a:cs typeface="Times New Roman"/>
                        </a:rPr>
                        <a:t>Q3</a:t>
                      </a:r>
                      <a:endParaRPr lang="en-US" sz="14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404040"/>
                          </a:solidFill>
                          <a:effectLst/>
                          <a:latin typeface="Times New Roman"/>
                          <a:ea typeface="Times New Roman"/>
                          <a:cs typeface="Times New Roman"/>
                        </a:rPr>
                        <a:t>Q4</a:t>
                      </a:r>
                      <a:endParaRPr lang="en-US" sz="14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404040"/>
                          </a:solidFill>
                          <a:effectLst/>
                          <a:latin typeface="Times New Roman"/>
                          <a:ea typeface="Times New Roman"/>
                          <a:cs typeface="Times New Roman"/>
                        </a:rPr>
                        <a:t>Q1</a:t>
                      </a:r>
                      <a:endParaRPr lang="en-US" sz="1400">
                        <a:effectLst/>
                        <a:latin typeface="Calibri"/>
                        <a:ea typeface="Calibri"/>
                        <a:cs typeface="Times New Roman"/>
                      </a:endParaRP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50695">
                <a:tc>
                  <a:txBody>
                    <a:bodyPr/>
                    <a:lstStyle/>
                    <a:p>
                      <a:pPr marL="0" marR="0">
                        <a:lnSpc>
                          <a:spcPct val="107000"/>
                        </a:lnSpc>
                        <a:spcBef>
                          <a:spcPts val="0"/>
                        </a:spcBef>
                        <a:spcAft>
                          <a:spcPts val="0"/>
                        </a:spcAft>
                      </a:pPr>
                      <a:r>
                        <a:rPr lang="en-US" sz="1400" dirty="0">
                          <a:solidFill>
                            <a:srgbClr val="404040"/>
                          </a:solidFill>
                          <a:effectLst/>
                          <a:latin typeface="Times New Roman"/>
                          <a:ea typeface="Times New Roman"/>
                          <a:cs typeface="Times New Roman"/>
                        </a:rPr>
                        <a:t>Agriculture</a:t>
                      </a:r>
                      <a:endParaRPr lang="en-US" sz="1400" dirty="0">
                        <a:effectLst/>
                        <a:latin typeface="Calibri"/>
                        <a:ea typeface="Calibri"/>
                        <a:cs typeface="Times New Roman"/>
                      </a:endParaRPr>
                    </a:p>
                    <a:p>
                      <a:pPr marL="0" marR="0">
                        <a:lnSpc>
                          <a:spcPct val="107000"/>
                        </a:lnSpc>
                        <a:spcBef>
                          <a:spcPts val="0"/>
                        </a:spcBef>
                        <a:spcAft>
                          <a:spcPts val="0"/>
                        </a:spcAft>
                      </a:pPr>
                      <a:r>
                        <a:rPr lang="en-US" sz="1400" dirty="0">
                          <a:solidFill>
                            <a:srgbClr val="404040"/>
                          </a:solidFill>
                          <a:effectLst/>
                          <a:latin typeface="Times New Roman"/>
                          <a:ea typeface="Times New Roman"/>
                          <a:cs typeface="Times New Roman"/>
                        </a:rPr>
                        <a:t>Manufacturing</a:t>
                      </a:r>
                      <a:endParaRPr lang="en-US" sz="1400" dirty="0">
                        <a:effectLst/>
                        <a:latin typeface="Calibri"/>
                        <a:ea typeface="Calibri"/>
                        <a:cs typeface="Times New Roman"/>
                      </a:endParaRPr>
                    </a:p>
                    <a:p>
                      <a:pPr marL="0" marR="0">
                        <a:lnSpc>
                          <a:spcPct val="107000"/>
                        </a:lnSpc>
                        <a:spcBef>
                          <a:spcPts val="0"/>
                        </a:spcBef>
                        <a:spcAft>
                          <a:spcPts val="0"/>
                        </a:spcAft>
                      </a:pPr>
                      <a:r>
                        <a:rPr lang="en-US" sz="1400" dirty="0">
                          <a:solidFill>
                            <a:srgbClr val="404040"/>
                          </a:solidFill>
                          <a:effectLst/>
                          <a:latin typeface="Times New Roman"/>
                          <a:ea typeface="Times New Roman"/>
                          <a:cs typeface="Times New Roman"/>
                        </a:rPr>
                        <a:t>Building and Construction</a:t>
                      </a:r>
                      <a:endParaRPr lang="en-US" sz="1400" dirty="0">
                        <a:effectLst/>
                        <a:latin typeface="Calibri"/>
                        <a:ea typeface="Calibri"/>
                        <a:cs typeface="Times New Roman"/>
                      </a:endParaRPr>
                    </a:p>
                    <a:p>
                      <a:pPr marL="0" marR="0">
                        <a:lnSpc>
                          <a:spcPct val="107000"/>
                        </a:lnSpc>
                        <a:spcBef>
                          <a:spcPts val="0"/>
                        </a:spcBef>
                        <a:spcAft>
                          <a:spcPts val="0"/>
                        </a:spcAft>
                      </a:pPr>
                      <a:r>
                        <a:rPr lang="en-US" sz="1400" dirty="0">
                          <a:solidFill>
                            <a:srgbClr val="404040"/>
                          </a:solidFill>
                          <a:effectLst/>
                          <a:latin typeface="Times New Roman"/>
                          <a:ea typeface="Times New Roman"/>
                          <a:cs typeface="Times New Roman"/>
                        </a:rPr>
                        <a:t>Real Estate</a:t>
                      </a:r>
                      <a:endParaRPr lang="en-US" sz="1400" dirty="0">
                        <a:effectLst/>
                        <a:latin typeface="Calibri"/>
                        <a:ea typeface="Calibri"/>
                        <a:cs typeface="Times New Roman"/>
                      </a:endParaRPr>
                    </a:p>
                    <a:p>
                      <a:pPr marL="0" marR="0">
                        <a:lnSpc>
                          <a:spcPct val="107000"/>
                        </a:lnSpc>
                        <a:spcBef>
                          <a:spcPts val="0"/>
                        </a:spcBef>
                        <a:spcAft>
                          <a:spcPts val="0"/>
                        </a:spcAft>
                      </a:pPr>
                      <a:r>
                        <a:rPr lang="en-US" sz="1400" dirty="0">
                          <a:solidFill>
                            <a:srgbClr val="404040"/>
                          </a:solidFill>
                          <a:effectLst/>
                          <a:latin typeface="Times New Roman"/>
                          <a:ea typeface="Times New Roman"/>
                          <a:cs typeface="Times New Roman"/>
                        </a:rPr>
                        <a:t>Energy and Water</a:t>
                      </a:r>
                      <a:endParaRPr lang="en-US" sz="1400" dirty="0">
                        <a:effectLst/>
                        <a:latin typeface="Calibri"/>
                        <a:ea typeface="Calibri"/>
                        <a:cs typeface="Times New Roman"/>
                      </a:endParaRPr>
                    </a:p>
                    <a:p>
                      <a:pPr marL="0" marR="0">
                        <a:lnSpc>
                          <a:spcPct val="107000"/>
                        </a:lnSpc>
                        <a:spcBef>
                          <a:spcPts val="0"/>
                        </a:spcBef>
                        <a:spcAft>
                          <a:spcPts val="0"/>
                        </a:spcAft>
                      </a:pPr>
                      <a:r>
                        <a:rPr lang="en-US" sz="1400" dirty="0">
                          <a:solidFill>
                            <a:srgbClr val="404040"/>
                          </a:solidFill>
                          <a:effectLst/>
                          <a:latin typeface="Times New Roman"/>
                          <a:ea typeface="Times New Roman"/>
                          <a:cs typeface="Times New Roman"/>
                        </a:rPr>
                        <a:t>Mining and quarrying</a:t>
                      </a:r>
                      <a:endParaRPr lang="en-US" sz="1400" dirty="0">
                        <a:effectLst/>
                        <a:latin typeface="Calibri"/>
                        <a:ea typeface="Calibri"/>
                        <a:cs typeface="Times New Roman"/>
                      </a:endParaRPr>
                    </a:p>
                    <a:p>
                      <a:pPr marL="0" marR="0">
                        <a:lnSpc>
                          <a:spcPct val="107000"/>
                        </a:lnSpc>
                        <a:spcBef>
                          <a:spcPts val="0"/>
                        </a:spcBef>
                        <a:spcAft>
                          <a:spcPts val="0"/>
                        </a:spcAft>
                      </a:pPr>
                      <a:r>
                        <a:rPr lang="en-US" sz="1400" dirty="0">
                          <a:solidFill>
                            <a:srgbClr val="404040"/>
                          </a:solidFill>
                          <a:effectLst/>
                          <a:latin typeface="Times New Roman"/>
                          <a:ea typeface="Times New Roman"/>
                          <a:cs typeface="Times New Roman"/>
                        </a:rPr>
                        <a:t>Domestic Trade, Restaurants &amp; Hotel</a:t>
                      </a:r>
                      <a:endParaRPr lang="en-US" sz="1400" dirty="0">
                        <a:effectLst/>
                        <a:latin typeface="Calibri"/>
                        <a:ea typeface="Calibri"/>
                        <a:cs typeface="Times New Roman"/>
                      </a:endParaRPr>
                    </a:p>
                    <a:p>
                      <a:pPr marL="0" marR="0">
                        <a:lnSpc>
                          <a:spcPct val="107000"/>
                        </a:lnSpc>
                        <a:spcBef>
                          <a:spcPts val="0"/>
                        </a:spcBef>
                        <a:spcAft>
                          <a:spcPts val="0"/>
                        </a:spcAft>
                      </a:pPr>
                      <a:r>
                        <a:rPr lang="en-US" sz="1400" dirty="0">
                          <a:solidFill>
                            <a:srgbClr val="404040"/>
                          </a:solidFill>
                          <a:effectLst/>
                          <a:latin typeface="Times New Roman"/>
                          <a:ea typeface="Times New Roman"/>
                          <a:cs typeface="Times New Roman"/>
                        </a:rPr>
                        <a:t>Foreign Trade</a:t>
                      </a:r>
                      <a:endParaRPr lang="en-US" sz="1400" dirty="0">
                        <a:effectLst/>
                        <a:latin typeface="Calibri"/>
                        <a:ea typeface="Calibri"/>
                        <a:cs typeface="Times New Roman"/>
                      </a:endParaRPr>
                    </a:p>
                    <a:p>
                      <a:pPr marL="0" marR="0">
                        <a:lnSpc>
                          <a:spcPct val="107000"/>
                        </a:lnSpc>
                        <a:spcBef>
                          <a:spcPts val="0"/>
                        </a:spcBef>
                        <a:spcAft>
                          <a:spcPts val="0"/>
                        </a:spcAft>
                      </a:pPr>
                      <a:r>
                        <a:rPr lang="en-US" sz="1400" dirty="0">
                          <a:solidFill>
                            <a:srgbClr val="404040"/>
                          </a:solidFill>
                          <a:effectLst/>
                          <a:latin typeface="Times New Roman"/>
                          <a:ea typeface="Times New Roman"/>
                          <a:cs typeface="Times New Roman"/>
                        </a:rPr>
                        <a:t>Transport and Communication</a:t>
                      </a:r>
                      <a:endParaRPr lang="en-US" sz="1400" dirty="0">
                        <a:effectLst/>
                        <a:latin typeface="Calibri"/>
                        <a:ea typeface="Calibri"/>
                        <a:cs typeface="Times New Roman"/>
                      </a:endParaRPr>
                    </a:p>
                    <a:p>
                      <a:pPr marL="0" marR="0">
                        <a:lnSpc>
                          <a:spcPct val="107000"/>
                        </a:lnSpc>
                        <a:spcBef>
                          <a:spcPts val="0"/>
                        </a:spcBef>
                        <a:spcAft>
                          <a:spcPts val="0"/>
                        </a:spcAft>
                      </a:pPr>
                      <a:r>
                        <a:rPr lang="en-US" sz="1400" dirty="0">
                          <a:solidFill>
                            <a:srgbClr val="404040"/>
                          </a:solidFill>
                          <a:effectLst/>
                          <a:latin typeface="Times New Roman"/>
                          <a:ea typeface="Times New Roman"/>
                          <a:cs typeface="Times New Roman"/>
                        </a:rPr>
                        <a:t>Financial Services</a:t>
                      </a:r>
                      <a:endParaRPr lang="en-US" sz="1400" dirty="0">
                        <a:effectLst/>
                        <a:latin typeface="Calibri"/>
                        <a:ea typeface="Calibri"/>
                        <a:cs typeface="Times New Roman"/>
                      </a:endParaRPr>
                    </a:p>
                    <a:p>
                      <a:pPr marL="0" marR="0">
                        <a:lnSpc>
                          <a:spcPct val="107000"/>
                        </a:lnSpc>
                        <a:spcBef>
                          <a:spcPts val="0"/>
                        </a:spcBef>
                        <a:spcAft>
                          <a:spcPts val="0"/>
                        </a:spcAft>
                      </a:pPr>
                      <a:r>
                        <a:rPr lang="en-US" sz="1400" dirty="0">
                          <a:solidFill>
                            <a:srgbClr val="404040"/>
                          </a:solidFill>
                          <a:effectLst/>
                          <a:latin typeface="Times New Roman"/>
                          <a:ea typeface="Times New Roman"/>
                          <a:cs typeface="Times New Roman"/>
                        </a:rPr>
                        <a:t>Household Services</a:t>
                      </a:r>
                      <a:endParaRPr lang="en-US" sz="1400" dirty="0">
                        <a:effectLst/>
                        <a:latin typeface="Calibri"/>
                        <a:ea typeface="Calibri"/>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dirty="0">
                          <a:effectLst/>
                          <a:latin typeface="Times New Roman"/>
                          <a:ea typeface="Calibri"/>
                          <a:cs typeface="Times New Roman"/>
                        </a:rPr>
                        <a:t>  3.09</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1179.55</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5467.52</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4844.79</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243.41</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0.00</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8629.07</a:t>
                      </a:r>
                    </a:p>
                    <a:p>
                      <a:pPr marL="0" marR="0" algn="r">
                        <a:lnSpc>
                          <a:spcPct val="107000"/>
                        </a:lnSpc>
                        <a:spcBef>
                          <a:spcPts val="0"/>
                        </a:spcBef>
                        <a:spcAft>
                          <a:spcPts val="0"/>
                        </a:spcAft>
                      </a:pPr>
                      <a:r>
                        <a:rPr lang="en-US" sz="1400" dirty="0">
                          <a:effectLst/>
                          <a:latin typeface="Times New Roman"/>
                          <a:ea typeface="Calibri"/>
                          <a:cs typeface="Times New Roman"/>
                        </a:rPr>
                        <a:t>3975.78</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2888.56</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2029.72</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6033.45</a:t>
                      </a:r>
                      <a:endParaRPr lang="en-US" sz="1400" dirty="0">
                        <a:effectLst/>
                        <a:latin typeface="Calibri"/>
                        <a:ea typeface="Calibri"/>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dirty="0">
                          <a:effectLst/>
                          <a:latin typeface="Times New Roman"/>
                          <a:ea typeface="Calibri"/>
                          <a:cs typeface="Times New Roman"/>
                        </a:rPr>
                        <a:t>1,896.90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3,073.43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5,526.99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6,566.72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1,939.86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83.68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12,010.52 </a:t>
                      </a:r>
                    </a:p>
                    <a:p>
                      <a:pPr marL="0" marR="0" algn="r">
                        <a:lnSpc>
                          <a:spcPct val="107000"/>
                        </a:lnSpc>
                        <a:spcBef>
                          <a:spcPts val="0"/>
                        </a:spcBef>
                        <a:spcAft>
                          <a:spcPts val="0"/>
                        </a:spcAft>
                      </a:pPr>
                      <a:r>
                        <a:rPr lang="en-US" sz="1400" dirty="0">
                          <a:effectLst/>
                          <a:latin typeface="Times New Roman"/>
                          <a:ea typeface="Calibri"/>
                          <a:cs typeface="Times New Roman"/>
                        </a:rPr>
                        <a:t> 5,727.79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5,410.47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1,296.66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9,066.21 </a:t>
                      </a:r>
                      <a:endParaRPr lang="en-US" sz="1400" dirty="0">
                        <a:effectLst/>
                        <a:latin typeface="Calibri"/>
                        <a:ea typeface="Calibri"/>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dirty="0">
                          <a:effectLst/>
                          <a:latin typeface="Times New Roman"/>
                          <a:ea typeface="Calibri"/>
                          <a:cs typeface="Times New Roman"/>
                        </a:rPr>
                        <a:t>4,428.77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3,072.31 10,288.45 11,636.22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4,159.15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166.95 14,237.26 </a:t>
                      </a:r>
                    </a:p>
                    <a:p>
                      <a:pPr marL="0" marR="0" algn="r">
                        <a:lnSpc>
                          <a:spcPct val="107000"/>
                        </a:lnSpc>
                        <a:spcBef>
                          <a:spcPts val="0"/>
                        </a:spcBef>
                        <a:spcAft>
                          <a:spcPts val="0"/>
                        </a:spcAft>
                      </a:pPr>
                      <a:r>
                        <a:rPr lang="en-US" sz="1400" dirty="0">
                          <a:effectLst/>
                          <a:latin typeface="Times New Roman"/>
                          <a:ea typeface="Calibri"/>
                          <a:cs typeface="Times New Roman"/>
                        </a:rPr>
                        <a:t> 2,640.83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4,332.65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 1,620.98 </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16,675.54 </a:t>
                      </a:r>
                      <a:endParaRPr lang="en-US" sz="1400" dirty="0">
                        <a:effectLst/>
                        <a:latin typeface="Calibri"/>
                        <a:ea typeface="Calibri"/>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dirty="0">
                          <a:effectLst/>
                          <a:latin typeface="Times New Roman"/>
                          <a:ea typeface="Calibri"/>
                          <a:cs typeface="Times New Roman"/>
                        </a:rPr>
                        <a:t>5,369.41</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5,263.89</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14,789.23</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16,207.26</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5,427.55</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53.77</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18,401.73</a:t>
                      </a:r>
                    </a:p>
                    <a:p>
                      <a:pPr marL="0" marR="0" algn="r">
                        <a:lnSpc>
                          <a:spcPct val="107000"/>
                        </a:lnSpc>
                        <a:spcBef>
                          <a:spcPts val="0"/>
                        </a:spcBef>
                        <a:spcAft>
                          <a:spcPts val="0"/>
                        </a:spcAft>
                      </a:pPr>
                      <a:r>
                        <a:rPr lang="en-US" sz="1400" dirty="0">
                          <a:effectLst/>
                          <a:latin typeface="Times New Roman"/>
                          <a:ea typeface="Calibri"/>
                          <a:cs typeface="Times New Roman"/>
                        </a:rPr>
                        <a:t>3,472.72</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10,038.19</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4,369.94</a:t>
                      </a:r>
                      <a:endParaRPr lang="en-US" sz="1400" dirty="0">
                        <a:effectLst/>
                        <a:latin typeface="Calibri"/>
                        <a:ea typeface="Calibri"/>
                        <a:cs typeface="Times New Roman"/>
                      </a:endParaRPr>
                    </a:p>
                    <a:p>
                      <a:pPr marL="0" marR="0" algn="r">
                        <a:lnSpc>
                          <a:spcPct val="107000"/>
                        </a:lnSpc>
                        <a:spcBef>
                          <a:spcPts val="0"/>
                        </a:spcBef>
                        <a:spcAft>
                          <a:spcPts val="0"/>
                        </a:spcAft>
                      </a:pPr>
                      <a:r>
                        <a:rPr lang="en-US" sz="1400" dirty="0">
                          <a:effectLst/>
                          <a:latin typeface="Times New Roman"/>
                          <a:ea typeface="Calibri"/>
                          <a:cs typeface="Times New Roman"/>
                        </a:rPr>
                        <a:t>21,802.73</a:t>
                      </a:r>
                      <a:endParaRPr lang="en-US" sz="1400" dirty="0">
                        <a:effectLst/>
                        <a:latin typeface="Calibri"/>
                        <a:ea typeface="Calibri"/>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2245">
                <a:tc>
                  <a:txBody>
                    <a:bodyPr/>
                    <a:lstStyle/>
                    <a:p>
                      <a:pPr marL="0" marR="0">
                        <a:lnSpc>
                          <a:spcPct val="107000"/>
                        </a:lnSpc>
                        <a:spcBef>
                          <a:spcPts val="0"/>
                        </a:spcBef>
                        <a:spcAft>
                          <a:spcPts val="0"/>
                        </a:spcAft>
                      </a:pPr>
                      <a:r>
                        <a:rPr lang="en-US" sz="1400" b="1">
                          <a:solidFill>
                            <a:srgbClr val="404040"/>
                          </a:solidFill>
                          <a:effectLst/>
                          <a:latin typeface="Times New Roman"/>
                          <a:ea typeface="Times New Roman"/>
                          <a:cs typeface="Times New Roman"/>
                        </a:rPr>
                        <a:t>Total</a:t>
                      </a:r>
                      <a:endParaRPr lang="en-US" sz="14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Times New Roman"/>
                          <a:ea typeface="Calibri"/>
                          <a:cs typeface="Times New Roman"/>
                        </a:rPr>
                        <a:t>35,294.94</a:t>
                      </a:r>
                      <a:endParaRPr lang="en-US" sz="1400" dirty="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Times New Roman"/>
                          <a:ea typeface="Calibri"/>
                          <a:cs typeface="Times New Roman"/>
                        </a:rPr>
                        <a:t>52,599.25</a:t>
                      </a:r>
                      <a:endParaRPr lang="en-US" sz="14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Times New Roman"/>
                          <a:ea typeface="Calibri"/>
                          <a:cs typeface="Times New Roman"/>
                        </a:rPr>
                        <a:t>73,259.11</a:t>
                      </a:r>
                      <a:endParaRPr lang="en-US" sz="14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b="1" dirty="0">
                          <a:effectLst/>
                          <a:latin typeface="Times New Roman"/>
                          <a:ea typeface="Calibri"/>
                          <a:cs typeface="Times New Roman"/>
                        </a:rPr>
                        <a:t>105,196.42</a:t>
                      </a:r>
                      <a:endParaRPr lang="en-US" sz="1400" dirty="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6"/>
          <p:cNvSpPr txBox="1"/>
          <p:nvPr/>
        </p:nvSpPr>
        <p:spPr>
          <a:xfrm>
            <a:off x="1371600" y="5788223"/>
            <a:ext cx="5943600" cy="307777"/>
          </a:xfrm>
          <a:prstGeom prst="rect">
            <a:avLst/>
          </a:prstGeom>
          <a:noFill/>
        </p:spPr>
        <p:txBody>
          <a:bodyPr wrap="square" rtlCol="0">
            <a:spAutoFit/>
          </a:bodyPr>
          <a:lstStyle/>
          <a:p>
            <a:pPr algn="just"/>
            <a:r>
              <a:rPr lang="en-US" sz="1400" b="1" dirty="0">
                <a:latin typeface="Palatino Linotype" panose="02040502050505030304" pitchFamily="18" charset="0"/>
              </a:rPr>
              <a:t>Source</a:t>
            </a:r>
            <a:r>
              <a:rPr lang="en-US" sz="1400" dirty="0">
                <a:latin typeface="Palatino Linotype" panose="02040502050505030304" pitchFamily="18" charset="0"/>
              </a:rPr>
              <a:t>: Bank of South Sudan </a:t>
            </a:r>
          </a:p>
        </p:txBody>
      </p:sp>
    </p:spTree>
    <p:extLst>
      <p:ext uri="{BB962C8B-B14F-4D97-AF65-F5344CB8AC3E}">
        <p14:creationId xmlns:p14="http://schemas.microsoft.com/office/powerpoint/2010/main" val="30670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602F8A-DAC6-4AAE-8841-DF511A29A7E4}" type="slidenum">
              <a:rPr lang="en-US" smtClean="0"/>
              <a:pPr/>
              <a:t>12</a:t>
            </a:fld>
            <a:endParaRPr lang="en-US"/>
          </a:p>
        </p:txBody>
      </p:sp>
      <p:sp>
        <p:nvSpPr>
          <p:cNvPr id="3" name="Rectangle 2"/>
          <p:cNvSpPr/>
          <p:nvPr/>
        </p:nvSpPr>
        <p:spPr>
          <a:xfrm>
            <a:off x="533400" y="533400"/>
            <a:ext cx="8077200" cy="430887"/>
          </a:xfrm>
          <a:prstGeom prst="rect">
            <a:avLst/>
          </a:prstGeom>
        </p:spPr>
        <p:txBody>
          <a:bodyPr wrap="square">
            <a:spAutoFit/>
          </a:bodyPr>
          <a:lstStyle/>
          <a:p>
            <a:pPr marL="514350" lvl="0" indent="-514350">
              <a:buFont typeface="+mj-lt"/>
              <a:buAutoNum type="arabicPeriod" startAt="4"/>
            </a:pPr>
            <a:r>
              <a:rPr lang="en-US" sz="2200" b="1" dirty="0">
                <a:latin typeface="Palatino Linotype" panose="02040502050505030304" pitchFamily="18" charset="0"/>
                <a:ea typeface="+mj-ea"/>
                <a:cs typeface="+mj-cs"/>
              </a:rPr>
              <a:t>Reforms in modernizing monetary and financial system</a:t>
            </a:r>
          </a:p>
        </p:txBody>
      </p:sp>
      <p:sp>
        <p:nvSpPr>
          <p:cNvPr id="4" name="Rectangle 3"/>
          <p:cNvSpPr/>
          <p:nvPr/>
        </p:nvSpPr>
        <p:spPr>
          <a:xfrm>
            <a:off x="762000" y="2590800"/>
            <a:ext cx="4913525" cy="400110"/>
          </a:xfrm>
          <a:prstGeom prst="rect">
            <a:avLst/>
          </a:prstGeom>
        </p:spPr>
        <p:txBody>
          <a:bodyPr wrap="none">
            <a:spAutoFit/>
          </a:bodyPr>
          <a:lstStyle/>
          <a:p>
            <a:pPr marL="857250" lvl="1" indent="-400050">
              <a:buFont typeface="+mj-lt"/>
              <a:buAutoNum type="romanLcPeriod"/>
            </a:pPr>
            <a:r>
              <a:rPr lang="en-US" sz="2000" b="1" kern="100" dirty="0">
                <a:latin typeface="Times New Roman"/>
                <a:ea typeface="Calibri"/>
                <a:cs typeface="Times New Roman"/>
              </a:rPr>
              <a:t>Monetary Policy Reform Strategies</a:t>
            </a:r>
          </a:p>
        </p:txBody>
      </p:sp>
      <p:sp>
        <p:nvSpPr>
          <p:cNvPr id="5" name="Rectangle 4"/>
          <p:cNvSpPr/>
          <p:nvPr/>
        </p:nvSpPr>
        <p:spPr>
          <a:xfrm>
            <a:off x="685800" y="1143000"/>
            <a:ext cx="7772400" cy="1200329"/>
          </a:xfrm>
          <a:prstGeom prst="rect">
            <a:avLst/>
          </a:prstGeom>
        </p:spPr>
        <p:txBody>
          <a:bodyPr wrap="square">
            <a:spAutoFit/>
          </a:bodyPr>
          <a:lstStyle/>
          <a:p>
            <a:r>
              <a:rPr lang="en-AU" dirty="0">
                <a:latin typeface="Palatino Linotype" panose="02040502050505030304" pitchFamily="18" charset="0"/>
              </a:rPr>
              <a:t>Global financial conditions keeps changing over time to cope with the ever changing financial environment, the BoSS had to adopt appropriate policy measures. These reform are also in line reform strategies undertaken by the government of the Republic of South Sudan. The reforms includes:</a:t>
            </a:r>
            <a:endParaRPr lang="en-US" dirty="0"/>
          </a:p>
        </p:txBody>
      </p:sp>
      <p:sp>
        <p:nvSpPr>
          <p:cNvPr id="6" name="Rectangle 5"/>
          <p:cNvSpPr/>
          <p:nvPr/>
        </p:nvSpPr>
        <p:spPr>
          <a:xfrm>
            <a:off x="685800" y="3124200"/>
            <a:ext cx="7620000" cy="2308324"/>
          </a:xfrm>
          <a:prstGeom prst="rect">
            <a:avLst/>
          </a:prstGeom>
        </p:spPr>
        <p:txBody>
          <a:bodyPr wrap="square">
            <a:spAutoFit/>
          </a:bodyPr>
          <a:lstStyle/>
          <a:p>
            <a:pPr algn="just"/>
            <a:r>
              <a:rPr lang="en-US" dirty="0">
                <a:latin typeface="Palatino Linotype" panose="02040502050505030304" pitchFamily="18" charset="0"/>
              </a:rPr>
              <a:t>As discussed in earlier slide, the Bank of South Sudan was operating under the </a:t>
            </a:r>
            <a:r>
              <a:rPr lang="en-US" b="1" dirty="0">
                <a:latin typeface="Palatino Linotype" panose="02040502050505030304" pitchFamily="18" charset="0"/>
              </a:rPr>
              <a:t>fixed exchange rate regime </a:t>
            </a:r>
            <a:r>
              <a:rPr lang="en-US" dirty="0">
                <a:latin typeface="Palatino Linotype" panose="02040502050505030304" pitchFamily="18" charset="0"/>
              </a:rPr>
              <a:t>until December 2015. </a:t>
            </a:r>
          </a:p>
          <a:p>
            <a:pPr algn="just"/>
            <a:endParaRPr lang="en-US" dirty="0">
              <a:latin typeface="Palatino Linotype" panose="02040502050505030304" pitchFamily="18" charset="0"/>
            </a:endParaRPr>
          </a:p>
          <a:p>
            <a:pPr algn="just"/>
            <a:r>
              <a:rPr lang="en-US" dirty="0">
                <a:latin typeface="Palatino Linotype" panose="02040502050505030304" pitchFamily="18" charset="0"/>
              </a:rPr>
              <a:t>It abandoned it and adopted the Monetary targeting framework (also known as </a:t>
            </a:r>
            <a:r>
              <a:rPr lang="en-US" b="1" dirty="0">
                <a:latin typeface="Palatino Linotype" panose="02040502050505030304" pitchFamily="18" charset="0"/>
              </a:rPr>
              <a:t>Reserve Money Targeting Framework</a:t>
            </a:r>
            <a:r>
              <a:rPr lang="en-US" dirty="0">
                <a:latin typeface="Palatino Linotype" panose="02040502050505030304" pitchFamily="18" charset="0"/>
              </a:rPr>
              <a:t>).</a:t>
            </a:r>
          </a:p>
          <a:p>
            <a:pPr algn="just"/>
            <a:endParaRPr lang="en-US" dirty="0">
              <a:latin typeface="Palatino Linotype" panose="02040502050505030304" pitchFamily="18" charset="0"/>
            </a:endParaRPr>
          </a:p>
          <a:p>
            <a:pPr algn="just"/>
            <a:r>
              <a:rPr lang="en-US" dirty="0">
                <a:latin typeface="Palatino Linotype" panose="02040502050505030304" pitchFamily="18" charset="0"/>
              </a:rPr>
              <a:t>Its currently in feasibility studies to adopt the </a:t>
            </a:r>
            <a:r>
              <a:rPr lang="en-US" b="1" dirty="0">
                <a:latin typeface="Palatino Linotype" panose="02040502050505030304" pitchFamily="18" charset="0"/>
              </a:rPr>
              <a:t>Price-based monetary policy</a:t>
            </a:r>
            <a:r>
              <a:rPr lang="en-US" dirty="0">
                <a:latin typeface="Palatino Linotype" panose="02040502050505030304" pitchFamily="18" charset="0"/>
              </a:rPr>
              <a:t>” as required by the </a:t>
            </a:r>
            <a:r>
              <a:rPr lang="en-US" b="1" dirty="0">
                <a:latin typeface="Palatino Linotype" panose="02040502050505030304" pitchFamily="18" charset="0"/>
              </a:rPr>
              <a:t>EAC convergence criteria</a:t>
            </a:r>
            <a:r>
              <a:rPr lang="en-US" dirty="0">
                <a:latin typeface="Palatino Linotype" panose="02040502050505030304" pitchFamily="18" charset="0"/>
              </a:rPr>
              <a:t>.</a:t>
            </a:r>
          </a:p>
        </p:txBody>
      </p:sp>
    </p:spTree>
    <p:extLst>
      <p:ext uri="{BB962C8B-B14F-4D97-AF65-F5344CB8AC3E}">
        <p14:creationId xmlns:p14="http://schemas.microsoft.com/office/powerpoint/2010/main" val="30670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602F8A-DAC6-4AAE-8841-DF511A29A7E4}" type="slidenum">
              <a:rPr lang="en-US" smtClean="0"/>
              <a:pPr/>
              <a:t>13</a:t>
            </a:fld>
            <a:endParaRPr lang="en-US"/>
          </a:p>
        </p:txBody>
      </p:sp>
      <p:sp>
        <p:nvSpPr>
          <p:cNvPr id="4" name="Rectangle 3"/>
          <p:cNvSpPr/>
          <p:nvPr/>
        </p:nvSpPr>
        <p:spPr>
          <a:xfrm>
            <a:off x="1295400" y="304800"/>
            <a:ext cx="4572000" cy="405367"/>
          </a:xfrm>
          <a:prstGeom prst="rect">
            <a:avLst/>
          </a:prstGeom>
        </p:spPr>
        <p:txBody>
          <a:bodyPr>
            <a:spAutoFit/>
          </a:bodyPr>
          <a:lstStyle/>
          <a:p>
            <a:pPr marL="971550" marR="0" lvl="1" indent="-514350">
              <a:lnSpc>
                <a:spcPct val="107000"/>
              </a:lnSpc>
              <a:spcBef>
                <a:spcPts val="0"/>
              </a:spcBef>
              <a:spcAft>
                <a:spcPts val="800"/>
              </a:spcAft>
              <a:buFont typeface="+mj-lt"/>
              <a:buAutoNum type="romanLcPeriod" startAt="2"/>
            </a:pPr>
            <a:r>
              <a:rPr lang="en-US" sz="2000" b="1" kern="100" dirty="0">
                <a:latin typeface="Times New Roman"/>
                <a:ea typeface="Calibri"/>
                <a:cs typeface="Times New Roman"/>
              </a:rPr>
              <a:t>Monetary Policy Instruments</a:t>
            </a:r>
            <a:endParaRPr lang="en-US" sz="2000" dirty="0">
              <a:ea typeface="Calibri"/>
              <a:cs typeface="Times New Roman"/>
            </a:endParaRPr>
          </a:p>
        </p:txBody>
      </p:sp>
      <p:sp>
        <p:nvSpPr>
          <p:cNvPr id="5" name="Rectangle 4"/>
          <p:cNvSpPr/>
          <p:nvPr/>
        </p:nvSpPr>
        <p:spPr>
          <a:xfrm>
            <a:off x="685800" y="838200"/>
            <a:ext cx="7315200" cy="2123658"/>
          </a:xfrm>
          <a:prstGeom prst="rect">
            <a:avLst/>
          </a:prstGeom>
        </p:spPr>
        <p:txBody>
          <a:bodyPr wrap="square">
            <a:spAutoFit/>
          </a:bodyPr>
          <a:lstStyle/>
          <a:p>
            <a:pPr algn="just"/>
            <a:r>
              <a:rPr lang="en-US" sz="2000" dirty="0">
                <a:latin typeface="Palatino Linotype" panose="02040502050505030304" pitchFamily="18" charset="0"/>
              </a:rPr>
              <a:t>The BoSS employs Open Market Operation Instruments in the conduct of Monetary policy</a:t>
            </a:r>
          </a:p>
          <a:p>
            <a:endParaRPr lang="en-US" sz="2000" dirty="0">
              <a:latin typeface="Palatino Linotype" panose="02040502050505030304" pitchFamily="18" charset="0"/>
            </a:endParaRPr>
          </a:p>
          <a:p>
            <a:pPr marL="914400" lvl="1" indent="-457200">
              <a:buFont typeface="+mj-lt"/>
              <a:buAutoNum type="alphaLcParenR"/>
            </a:pPr>
            <a:r>
              <a:rPr lang="en-US" b="1" dirty="0">
                <a:latin typeface="Palatino Linotype" panose="02040502050505030304" pitchFamily="18" charset="0"/>
              </a:rPr>
              <a:t>Foreign exchange operations</a:t>
            </a:r>
          </a:p>
          <a:p>
            <a:pPr marL="914400" lvl="1" indent="-457200">
              <a:buFont typeface="+mj-lt"/>
              <a:buAutoNum type="alphaLcParenR"/>
            </a:pPr>
            <a:r>
              <a:rPr lang="en-US" b="1" dirty="0">
                <a:latin typeface="Palatino Linotype" panose="02040502050505030304" pitchFamily="18" charset="0"/>
              </a:rPr>
              <a:t>Term Deposit Facility </a:t>
            </a:r>
          </a:p>
          <a:p>
            <a:pPr marL="914400" lvl="1" indent="-457200">
              <a:buFont typeface="+mj-lt"/>
              <a:buAutoNum type="alphaLcParenR"/>
            </a:pPr>
            <a:r>
              <a:rPr lang="en-US" b="1" dirty="0">
                <a:latin typeface="Palatino Linotype" panose="02040502050505030304" pitchFamily="18" charset="0"/>
              </a:rPr>
              <a:t>Minimum reserve requirement ratio and </a:t>
            </a:r>
          </a:p>
          <a:p>
            <a:pPr marL="914400" lvl="1" indent="-457200">
              <a:buFont typeface="+mj-lt"/>
              <a:buAutoNum type="alphaLcParenR"/>
            </a:pPr>
            <a:r>
              <a:rPr lang="en-US" b="1" dirty="0">
                <a:latin typeface="Palatino Linotype" panose="02040502050505030304" pitchFamily="18" charset="0"/>
              </a:rPr>
              <a:t>Central Bank Rate (CBR).</a:t>
            </a:r>
          </a:p>
        </p:txBody>
      </p:sp>
      <p:graphicFrame>
        <p:nvGraphicFramePr>
          <p:cNvPr id="3" name="Chart 2">
            <a:extLst>
              <a:ext uri="{FF2B5EF4-FFF2-40B4-BE49-F238E27FC236}">
                <a16:creationId xmlns:a16="http://schemas.microsoft.com/office/drawing/2014/main" id="{29DF9912-DE1F-8E31-3D91-2C5CA7AF0BCE}"/>
              </a:ext>
            </a:extLst>
          </p:cNvPr>
          <p:cNvGraphicFramePr>
            <a:graphicFrameLocks/>
          </p:cNvGraphicFramePr>
          <p:nvPr>
            <p:extLst>
              <p:ext uri="{D42A27DB-BD31-4B8C-83A1-F6EECF244321}">
                <p14:modId xmlns:p14="http://schemas.microsoft.com/office/powerpoint/2010/main" val="2150118654"/>
              </p:ext>
            </p:extLst>
          </p:nvPr>
        </p:nvGraphicFramePr>
        <p:xfrm>
          <a:off x="307730" y="3237221"/>
          <a:ext cx="4416669"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49EDF602-6B73-B27D-F116-9CCAB5665375}"/>
              </a:ext>
            </a:extLst>
          </p:cNvPr>
          <p:cNvGraphicFramePr>
            <a:graphicFrameLocks/>
          </p:cNvGraphicFramePr>
          <p:nvPr>
            <p:extLst>
              <p:ext uri="{D42A27DB-BD31-4B8C-83A1-F6EECF244321}">
                <p14:modId xmlns:p14="http://schemas.microsoft.com/office/powerpoint/2010/main" val="2922865172"/>
              </p:ext>
            </p:extLst>
          </p:nvPr>
        </p:nvGraphicFramePr>
        <p:xfrm>
          <a:off x="4600082" y="3198282"/>
          <a:ext cx="4111871" cy="274319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900F5D9-EBA5-9C6D-FA86-B98FD689C245}"/>
              </a:ext>
            </a:extLst>
          </p:cNvPr>
          <p:cNvSpPr txBox="1"/>
          <p:nvPr/>
        </p:nvSpPr>
        <p:spPr>
          <a:xfrm>
            <a:off x="1500928" y="3000797"/>
            <a:ext cx="2922373"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Cumulative USD Injections</a:t>
            </a:r>
          </a:p>
        </p:txBody>
      </p:sp>
      <p:sp>
        <p:nvSpPr>
          <p:cNvPr id="9" name="TextBox 8">
            <a:extLst>
              <a:ext uri="{FF2B5EF4-FFF2-40B4-BE49-F238E27FC236}">
                <a16:creationId xmlns:a16="http://schemas.microsoft.com/office/drawing/2014/main" id="{83F595C2-F67B-FB99-60C0-BF804B6CC68C}"/>
              </a:ext>
            </a:extLst>
          </p:cNvPr>
          <p:cNvSpPr txBox="1"/>
          <p:nvPr/>
        </p:nvSpPr>
        <p:spPr>
          <a:xfrm>
            <a:off x="5562600" y="2875692"/>
            <a:ext cx="2438400" cy="276999"/>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Cumulative SSP Mopped</a:t>
            </a:r>
            <a:endParaRPr lang="en-SS" sz="12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06B50FF-BD58-2E03-02F7-FFB24C6FD198}"/>
              </a:ext>
            </a:extLst>
          </p:cNvPr>
          <p:cNvSpPr txBox="1"/>
          <p:nvPr/>
        </p:nvSpPr>
        <p:spPr>
          <a:xfrm>
            <a:off x="472706" y="5928904"/>
            <a:ext cx="3962401" cy="830997"/>
          </a:xfrm>
          <a:prstGeom prst="rect">
            <a:avLst/>
          </a:prstGeom>
          <a:noFill/>
        </p:spPr>
        <p:txBody>
          <a:bodyPr wrap="square" rtlCol="0">
            <a:spAutoFit/>
          </a:bodyPr>
          <a:lstStyle/>
          <a:p>
            <a:pPr>
              <a:spcBef>
                <a:spcPts val="0"/>
              </a:spcBef>
            </a:pPr>
            <a:r>
              <a:rPr lang="en-US" sz="1600" dirty="0">
                <a:cs typeface="Arial" panose="020B0604020202020204" pitchFamily="34" charset="0"/>
              </a:rPr>
              <a:t>The Bank of South Sudan has injected about USD 697.95 million into the market since December 2020</a:t>
            </a:r>
            <a:endParaRPr lang="en-US" sz="1400" dirty="0">
              <a:latin typeface="Calibri"/>
              <a:ea typeface="Calibri"/>
            </a:endParaRPr>
          </a:p>
        </p:txBody>
      </p:sp>
      <p:sp>
        <p:nvSpPr>
          <p:cNvPr id="11" name="TextBox 10">
            <a:extLst>
              <a:ext uri="{FF2B5EF4-FFF2-40B4-BE49-F238E27FC236}">
                <a16:creationId xmlns:a16="http://schemas.microsoft.com/office/drawing/2014/main" id="{F61BFAF9-CF65-5E99-AB1B-937E4D3845A8}"/>
              </a:ext>
            </a:extLst>
          </p:cNvPr>
          <p:cNvSpPr txBox="1"/>
          <p:nvPr/>
        </p:nvSpPr>
        <p:spPr>
          <a:xfrm>
            <a:off x="4600082" y="5926707"/>
            <a:ext cx="4572000" cy="646331"/>
          </a:xfrm>
          <a:prstGeom prst="rect">
            <a:avLst/>
          </a:prstGeom>
          <a:noFill/>
        </p:spPr>
        <p:txBody>
          <a:bodyPr wrap="square">
            <a:spAutoFit/>
          </a:bodyPr>
          <a:lstStyle/>
          <a:p>
            <a:pPr>
              <a:spcBef>
                <a:spcPts val="0"/>
              </a:spcBef>
            </a:pPr>
            <a:r>
              <a:rPr lang="en-US" sz="1800" dirty="0">
                <a:cs typeface="Arial" panose="020B0604020202020204" pitchFamily="34" charset="0"/>
              </a:rPr>
              <a:t>...while it has mopped over SSP 400.35 billion in the market since December 2020</a:t>
            </a:r>
          </a:p>
        </p:txBody>
      </p:sp>
    </p:spTree>
    <p:extLst>
      <p:ext uri="{BB962C8B-B14F-4D97-AF65-F5344CB8AC3E}">
        <p14:creationId xmlns:p14="http://schemas.microsoft.com/office/powerpoint/2010/main" val="218419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602F8A-DAC6-4AAE-8841-DF511A29A7E4}" type="slidenum">
              <a:rPr lang="en-US" smtClean="0"/>
              <a:pPr/>
              <a:t>14</a:t>
            </a:fld>
            <a:endParaRPr lang="en-US"/>
          </a:p>
        </p:txBody>
      </p:sp>
      <p:sp>
        <p:nvSpPr>
          <p:cNvPr id="3" name="Rectangle 2"/>
          <p:cNvSpPr/>
          <p:nvPr/>
        </p:nvSpPr>
        <p:spPr>
          <a:xfrm>
            <a:off x="914400" y="838200"/>
            <a:ext cx="3666581" cy="400110"/>
          </a:xfrm>
          <a:prstGeom prst="rect">
            <a:avLst/>
          </a:prstGeom>
        </p:spPr>
        <p:txBody>
          <a:bodyPr wrap="none">
            <a:spAutoFit/>
          </a:bodyPr>
          <a:lstStyle/>
          <a:p>
            <a:pPr marL="971550" lvl="1" indent="-514350">
              <a:buFont typeface="+mj-lt"/>
              <a:buAutoNum type="romanLcPeriod" startAt="3"/>
            </a:pPr>
            <a:r>
              <a:rPr lang="en-US" sz="2000" b="1" kern="100" dirty="0">
                <a:latin typeface="Times New Roman"/>
                <a:ea typeface="Calibri"/>
                <a:cs typeface="Times New Roman"/>
              </a:rPr>
              <a:t>Exchange rate reforms</a:t>
            </a:r>
          </a:p>
        </p:txBody>
      </p:sp>
      <p:sp>
        <p:nvSpPr>
          <p:cNvPr id="4" name="Rectangle 3"/>
          <p:cNvSpPr/>
          <p:nvPr/>
        </p:nvSpPr>
        <p:spPr>
          <a:xfrm>
            <a:off x="533400" y="1524000"/>
            <a:ext cx="8153400" cy="646331"/>
          </a:xfrm>
          <a:prstGeom prst="rect">
            <a:avLst/>
          </a:prstGeom>
        </p:spPr>
        <p:txBody>
          <a:bodyPr wrap="square">
            <a:spAutoFit/>
          </a:bodyPr>
          <a:lstStyle/>
          <a:p>
            <a:r>
              <a:rPr lang="en-AU" dirty="0">
                <a:latin typeface="Palatino Linotype" panose="02040502050505030304" pitchFamily="18" charset="0"/>
              </a:rPr>
              <a:t>Unified the different exchange rate operating in the South Sudan’s economy, see figure 3 below</a:t>
            </a:r>
            <a:endParaRPr lang="en-US" dirty="0"/>
          </a:p>
        </p:txBody>
      </p:sp>
      <p:graphicFrame>
        <p:nvGraphicFramePr>
          <p:cNvPr id="5" name="Chart 4">
            <a:extLst>
              <a:ext uri="{FF2B5EF4-FFF2-40B4-BE49-F238E27FC236}">
                <a16:creationId xmlns:a16="http://schemas.microsoft.com/office/drawing/2014/main" id="{00000000-0008-0000-0D00-000005000000}"/>
              </a:ext>
            </a:extLst>
          </p:cNvPr>
          <p:cNvGraphicFramePr/>
          <p:nvPr>
            <p:extLst>
              <p:ext uri="{D42A27DB-BD31-4B8C-83A1-F6EECF244321}">
                <p14:modId xmlns:p14="http://schemas.microsoft.com/office/powerpoint/2010/main" val="1456290777"/>
              </p:ext>
            </p:extLst>
          </p:nvPr>
        </p:nvGraphicFramePr>
        <p:xfrm>
          <a:off x="1219200" y="2838380"/>
          <a:ext cx="6400800" cy="3124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550963" y="6086211"/>
            <a:ext cx="5943600" cy="307777"/>
          </a:xfrm>
          <a:prstGeom prst="rect">
            <a:avLst/>
          </a:prstGeom>
          <a:noFill/>
        </p:spPr>
        <p:txBody>
          <a:bodyPr wrap="square" rtlCol="0">
            <a:spAutoFit/>
          </a:bodyPr>
          <a:lstStyle/>
          <a:p>
            <a:pPr algn="just"/>
            <a:r>
              <a:rPr lang="en-US" sz="1400" b="1" dirty="0">
                <a:latin typeface="Palatino Linotype" panose="02040502050505030304" pitchFamily="18" charset="0"/>
              </a:rPr>
              <a:t>Source</a:t>
            </a:r>
            <a:r>
              <a:rPr lang="en-US" sz="1400" dirty="0">
                <a:latin typeface="Palatino Linotype" panose="02040502050505030304" pitchFamily="18" charset="0"/>
              </a:rPr>
              <a:t>: Bank of South Sudan </a:t>
            </a:r>
          </a:p>
        </p:txBody>
      </p:sp>
      <p:sp>
        <p:nvSpPr>
          <p:cNvPr id="7" name="Rectangle 6"/>
          <p:cNvSpPr/>
          <p:nvPr/>
        </p:nvSpPr>
        <p:spPr>
          <a:xfrm>
            <a:off x="2438400" y="2362200"/>
            <a:ext cx="3797706" cy="369332"/>
          </a:xfrm>
          <a:prstGeom prst="rect">
            <a:avLst/>
          </a:prstGeom>
        </p:spPr>
        <p:txBody>
          <a:bodyPr wrap="none">
            <a:spAutoFit/>
          </a:bodyPr>
          <a:lstStyle/>
          <a:p>
            <a:r>
              <a:rPr lang="en-US" b="1" dirty="0"/>
              <a:t>Figure 3: Exchange rate developments</a:t>
            </a:r>
            <a:endParaRPr lang="en-US" i="1" dirty="0"/>
          </a:p>
        </p:txBody>
      </p:sp>
    </p:spTree>
    <p:extLst>
      <p:ext uri="{BB962C8B-B14F-4D97-AF65-F5344CB8AC3E}">
        <p14:creationId xmlns:p14="http://schemas.microsoft.com/office/powerpoint/2010/main" val="2235687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602F8A-DAC6-4AAE-8841-DF511A29A7E4}" type="slidenum">
              <a:rPr lang="en-US" smtClean="0"/>
              <a:pPr/>
              <a:t>15</a:t>
            </a:fld>
            <a:endParaRPr lang="en-US"/>
          </a:p>
        </p:txBody>
      </p:sp>
      <p:sp>
        <p:nvSpPr>
          <p:cNvPr id="4" name="Rectangle 3"/>
          <p:cNvSpPr/>
          <p:nvPr/>
        </p:nvSpPr>
        <p:spPr>
          <a:xfrm>
            <a:off x="990600" y="457200"/>
            <a:ext cx="6629400" cy="400110"/>
          </a:xfrm>
          <a:prstGeom prst="rect">
            <a:avLst/>
          </a:prstGeom>
        </p:spPr>
        <p:txBody>
          <a:bodyPr wrap="square">
            <a:spAutoFit/>
          </a:bodyPr>
          <a:lstStyle/>
          <a:p>
            <a:pPr marL="971550" lvl="1" indent="-514350">
              <a:buFont typeface="+mj-lt"/>
              <a:buAutoNum type="romanLcPeriod" startAt="4"/>
            </a:pPr>
            <a:r>
              <a:rPr lang="en-US" sz="2000" b="1" kern="100" dirty="0">
                <a:latin typeface="Times New Roman"/>
                <a:ea typeface="Calibri"/>
                <a:cs typeface="Times New Roman"/>
              </a:rPr>
              <a:t>Introduction of  Credit Reference Bureau (CRB) </a:t>
            </a:r>
          </a:p>
        </p:txBody>
      </p:sp>
      <p:sp>
        <p:nvSpPr>
          <p:cNvPr id="3" name="Rectangle 2"/>
          <p:cNvSpPr/>
          <p:nvPr/>
        </p:nvSpPr>
        <p:spPr>
          <a:xfrm>
            <a:off x="762000" y="990600"/>
            <a:ext cx="7543800" cy="646331"/>
          </a:xfrm>
          <a:prstGeom prst="rect">
            <a:avLst/>
          </a:prstGeom>
        </p:spPr>
        <p:txBody>
          <a:bodyPr wrap="square">
            <a:spAutoFit/>
          </a:bodyPr>
          <a:lstStyle/>
          <a:p>
            <a:pPr algn="just"/>
            <a:r>
              <a:rPr lang="en-US" dirty="0">
                <a:latin typeface="Palatino Linotype" panose="02040502050505030304" pitchFamily="18" charset="0"/>
              </a:rPr>
              <a:t>BoSS introduced Credit Report System to help financial institutions make well- informed credit decision. </a:t>
            </a:r>
          </a:p>
        </p:txBody>
      </p:sp>
      <p:graphicFrame>
        <p:nvGraphicFramePr>
          <p:cNvPr id="6" name="Table 5"/>
          <p:cNvGraphicFramePr>
            <a:graphicFrameLocks noGrp="1"/>
          </p:cNvGraphicFramePr>
          <p:nvPr>
            <p:extLst>
              <p:ext uri="{D42A27DB-BD31-4B8C-83A1-F6EECF244321}">
                <p14:modId xmlns:p14="http://schemas.microsoft.com/office/powerpoint/2010/main" val="3865499407"/>
              </p:ext>
            </p:extLst>
          </p:nvPr>
        </p:nvGraphicFramePr>
        <p:xfrm>
          <a:off x="1071489" y="2514600"/>
          <a:ext cx="6553200" cy="651129"/>
        </p:xfrm>
        <a:graphic>
          <a:graphicData uri="http://schemas.openxmlformats.org/drawingml/2006/table">
            <a:tbl>
              <a:tblPr firstRow="1" firstCol="1" bandRow="1"/>
              <a:tblGrid>
                <a:gridCol w="550073">
                  <a:extLst>
                    <a:ext uri="{9D8B030D-6E8A-4147-A177-3AD203B41FA5}">
                      <a16:colId xmlns:a16="http://schemas.microsoft.com/office/drawing/2014/main" val="20000"/>
                    </a:ext>
                  </a:extLst>
                </a:gridCol>
                <a:gridCol w="1011907">
                  <a:extLst>
                    <a:ext uri="{9D8B030D-6E8A-4147-A177-3AD203B41FA5}">
                      <a16:colId xmlns:a16="http://schemas.microsoft.com/office/drawing/2014/main" val="20001"/>
                    </a:ext>
                  </a:extLst>
                </a:gridCol>
                <a:gridCol w="1834526">
                  <a:extLst>
                    <a:ext uri="{9D8B030D-6E8A-4147-A177-3AD203B41FA5}">
                      <a16:colId xmlns:a16="http://schemas.microsoft.com/office/drawing/2014/main" val="20002"/>
                    </a:ext>
                  </a:extLst>
                </a:gridCol>
                <a:gridCol w="1713553">
                  <a:extLst>
                    <a:ext uri="{9D8B030D-6E8A-4147-A177-3AD203B41FA5}">
                      <a16:colId xmlns:a16="http://schemas.microsoft.com/office/drawing/2014/main" val="20003"/>
                    </a:ext>
                  </a:extLst>
                </a:gridCol>
                <a:gridCol w="1443141">
                  <a:extLst>
                    <a:ext uri="{9D8B030D-6E8A-4147-A177-3AD203B41FA5}">
                      <a16:colId xmlns:a16="http://schemas.microsoft.com/office/drawing/2014/main" val="20004"/>
                    </a:ext>
                  </a:extLst>
                </a:gridCol>
              </a:tblGrid>
              <a:tr h="0">
                <a:tc>
                  <a:txBody>
                    <a:bodyPr/>
                    <a:lstStyle/>
                    <a:p>
                      <a:pPr marL="0" marR="0" algn="ctr">
                        <a:lnSpc>
                          <a:spcPct val="107000"/>
                        </a:lnSpc>
                        <a:spcBef>
                          <a:spcPts val="0"/>
                        </a:spcBef>
                        <a:spcAft>
                          <a:spcPts val="0"/>
                        </a:spcAft>
                      </a:pPr>
                      <a:r>
                        <a:rPr lang="en-GB" sz="1400" b="1" dirty="0">
                          <a:effectLst/>
                          <a:latin typeface="Times New Roman"/>
                          <a:ea typeface="Calibri"/>
                          <a:cs typeface="Times New Roman"/>
                        </a:rPr>
                        <a:t>No</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400" b="1">
                          <a:effectLst/>
                          <a:latin typeface="Times New Roman"/>
                          <a:ea typeface="Calibri"/>
                          <a:cs typeface="Times New Roman"/>
                        </a:rPr>
                        <a:t>Particular</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400" b="1" dirty="0">
                          <a:effectLst/>
                          <a:latin typeface="Times New Roman"/>
                          <a:ea typeface="Calibri"/>
                          <a:cs typeface="Times New Roman"/>
                        </a:rPr>
                        <a:t>Instalment</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400" b="1">
                          <a:effectLst/>
                          <a:latin typeface="Times New Roman"/>
                          <a:ea typeface="Calibri"/>
                          <a:cs typeface="Times New Roman"/>
                        </a:rPr>
                        <a:t>Non-Instalment</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400" b="1">
                          <a:effectLst/>
                          <a:latin typeface="Times New Roman"/>
                          <a:ea typeface="Calibri"/>
                          <a:cs typeface="Times New Roman"/>
                        </a:rPr>
                        <a:t>Total</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a:lnSpc>
                          <a:spcPct val="107000"/>
                        </a:lnSpc>
                        <a:spcBef>
                          <a:spcPts val="0"/>
                        </a:spcBef>
                        <a:spcAft>
                          <a:spcPts val="0"/>
                        </a:spcAft>
                      </a:pPr>
                      <a:r>
                        <a:rPr lang="en-GB" sz="1400">
                          <a:effectLst/>
                          <a:latin typeface="Times New Roman"/>
                          <a:ea typeface="Calibri"/>
                          <a:cs typeface="Times New Roman"/>
                        </a:rPr>
                        <a:t>1</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400">
                          <a:effectLst/>
                          <a:latin typeface="Times New Roman"/>
                          <a:ea typeface="Calibri"/>
                          <a:cs typeface="Times New Roman"/>
                        </a:rPr>
                        <a:t>SSP</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400">
                          <a:effectLst/>
                          <a:latin typeface="Times New Roman"/>
                          <a:ea typeface="Calibri"/>
                          <a:cs typeface="Times New Roman"/>
                        </a:rPr>
                        <a:t>12,526,717,796</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400" dirty="0">
                          <a:effectLst/>
                          <a:latin typeface="Times New Roman"/>
                          <a:ea typeface="Calibri"/>
                          <a:cs typeface="Times New Roman"/>
                        </a:rPr>
                        <a:t>85,181,782</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400" dirty="0">
                          <a:effectLst/>
                          <a:latin typeface="Times New Roman"/>
                          <a:ea typeface="Calibri"/>
                          <a:cs typeface="Times New Roman"/>
                        </a:rPr>
                        <a:t>12,611,899,578</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algn="ctr">
                        <a:lnSpc>
                          <a:spcPct val="107000"/>
                        </a:lnSpc>
                        <a:spcBef>
                          <a:spcPts val="0"/>
                        </a:spcBef>
                        <a:spcAft>
                          <a:spcPts val="0"/>
                        </a:spcAft>
                      </a:pPr>
                      <a:r>
                        <a:rPr lang="en-GB" sz="1400">
                          <a:effectLst/>
                          <a:latin typeface="Times New Roman"/>
                          <a:ea typeface="Calibri"/>
                          <a:cs typeface="Times New Roman"/>
                        </a:rPr>
                        <a:t>2</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400">
                          <a:effectLst/>
                          <a:latin typeface="Times New Roman"/>
                          <a:ea typeface="Calibri"/>
                          <a:cs typeface="Times New Roman"/>
                        </a:rPr>
                        <a:t>USD</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400" dirty="0">
                          <a:effectLst/>
                          <a:latin typeface="Times New Roman"/>
                          <a:ea typeface="Calibri"/>
                          <a:cs typeface="Times New Roman"/>
                        </a:rPr>
                        <a:t>43,788,693</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400" dirty="0">
                          <a:effectLst/>
                          <a:latin typeface="Times New Roman"/>
                          <a:ea typeface="Calibri"/>
                          <a:cs typeface="Times New Roman"/>
                        </a:rPr>
                        <a:t>237,498</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400" dirty="0">
                          <a:effectLst/>
                          <a:latin typeface="Times New Roman"/>
                          <a:ea typeface="Calibri"/>
                          <a:cs typeface="Times New Roman"/>
                        </a:rPr>
                        <a:t>44,026,191</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222376975"/>
              </p:ext>
            </p:extLst>
          </p:nvPr>
        </p:nvGraphicFramePr>
        <p:xfrm>
          <a:off x="1097280" y="4267200"/>
          <a:ext cx="6557889" cy="651129"/>
        </p:xfrm>
        <a:graphic>
          <a:graphicData uri="http://schemas.openxmlformats.org/drawingml/2006/table">
            <a:tbl>
              <a:tblPr firstRow="1" firstCol="1" bandRow="1"/>
              <a:tblGrid>
                <a:gridCol w="1241933">
                  <a:extLst>
                    <a:ext uri="{9D8B030D-6E8A-4147-A177-3AD203B41FA5}">
                      <a16:colId xmlns:a16="http://schemas.microsoft.com/office/drawing/2014/main" val="20000"/>
                    </a:ext>
                  </a:extLst>
                </a:gridCol>
                <a:gridCol w="1283236">
                  <a:extLst>
                    <a:ext uri="{9D8B030D-6E8A-4147-A177-3AD203B41FA5}">
                      <a16:colId xmlns:a16="http://schemas.microsoft.com/office/drawing/2014/main" val="20001"/>
                    </a:ext>
                  </a:extLst>
                </a:gridCol>
                <a:gridCol w="1301038">
                  <a:extLst>
                    <a:ext uri="{9D8B030D-6E8A-4147-A177-3AD203B41FA5}">
                      <a16:colId xmlns:a16="http://schemas.microsoft.com/office/drawing/2014/main" val="20002"/>
                    </a:ext>
                  </a:extLst>
                </a:gridCol>
                <a:gridCol w="1419250">
                  <a:extLst>
                    <a:ext uri="{9D8B030D-6E8A-4147-A177-3AD203B41FA5}">
                      <a16:colId xmlns:a16="http://schemas.microsoft.com/office/drawing/2014/main" val="20003"/>
                    </a:ext>
                  </a:extLst>
                </a:gridCol>
                <a:gridCol w="1312432">
                  <a:extLst>
                    <a:ext uri="{9D8B030D-6E8A-4147-A177-3AD203B41FA5}">
                      <a16:colId xmlns:a16="http://schemas.microsoft.com/office/drawing/2014/main" val="20004"/>
                    </a:ext>
                  </a:extLst>
                </a:gridCol>
              </a:tblGrid>
              <a:tr h="0">
                <a:tc>
                  <a:txBody>
                    <a:bodyPr/>
                    <a:lstStyle/>
                    <a:p>
                      <a:pPr marL="0" marR="0" algn="just">
                        <a:lnSpc>
                          <a:spcPct val="107000"/>
                        </a:lnSpc>
                        <a:spcBef>
                          <a:spcPts val="0"/>
                        </a:spcBef>
                        <a:spcAft>
                          <a:spcPts val="0"/>
                        </a:spcAft>
                      </a:pPr>
                      <a:r>
                        <a:rPr lang="en-GB" sz="1400" b="1" dirty="0">
                          <a:effectLst/>
                          <a:latin typeface="Times New Roman"/>
                          <a:ea typeface="Calibri"/>
                          <a:cs typeface="Times New Roman"/>
                        </a:rPr>
                        <a:t>No</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400" b="1" dirty="0">
                          <a:effectLst/>
                          <a:latin typeface="Times New Roman"/>
                          <a:ea typeface="Calibri"/>
                          <a:cs typeface="Times New Roman"/>
                        </a:rPr>
                        <a:t>Particular </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400" b="1">
                          <a:effectLst/>
                          <a:latin typeface="Times New Roman"/>
                          <a:ea typeface="Calibri"/>
                          <a:cs typeface="Times New Roman"/>
                        </a:rPr>
                        <a:t>Instalment</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400" b="1">
                          <a:effectLst/>
                          <a:latin typeface="Times New Roman"/>
                          <a:ea typeface="Calibri"/>
                          <a:cs typeface="Times New Roman"/>
                        </a:rPr>
                        <a:t>Non-Instalment</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400" b="1">
                          <a:effectLst/>
                          <a:latin typeface="Times New Roman"/>
                          <a:ea typeface="Calibri"/>
                          <a:cs typeface="Times New Roman"/>
                        </a:rPr>
                        <a:t>Total Past due</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just">
                        <a:lnSpc>
                          <a:spcPct val="107000"/>
                        </a:lnSpc>
                        <a:spcBef>
                          <a:spcPts val="0"/>
                        </a:spcBef>
                        <a:spcAft>
                          <a:spcPts val="0"/>
                        </a:spcAft>
                      </a:pPr>
                      <a:r>
                        <a:rPr lang="en-GB" sz="1400">
                          <a:effectLst/>
                          <a:latin typeface="Times New Roman"/>
                          <a:ea typeface="Calibri"/>
                          <a:cs typeface="Times New Roman"/>
                        </a:rPr>
                        <a:t>1</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400">
                          <a:effectLst/>
                          <a:latin typeface="Times New Roman"/>
                          <a:ea typeface="Calibri"/>
                          <a:cs typeface="Times New Roman"/>
                        </a:rPr>
                        <a:t>SSP</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400">
                          <a:effectLst/>
                          <a:latin typeface="Times New Roman"/>
                          <a:ea typeface="Calibri"/>
                          <a:cs typeface="Times New Roman"/>
                        </a:rPr>
                        <a:t>3,138,423,168</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400">
                          <a:effectLst/>
                          <a:latin typeface="Times New Roman"/>
                          <a:ea typeface="Calibri"/>
                          <a:cs typeface="Times New Roman"/>
                        </a:rPr>
                        <a:t>237,498</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400">
                          <a:effectLst/>
                          <a:latin typeface="Times New Roman"/>
                          <a:ea typeface="Calibri"/>
                          <a:cs typeface="Times New Roman"/>
                        </a:rPr>
                        <a:t>3,138,660,666</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algn="just">
                        <a:lnSpc>
                          <a:spcPct val="107000"/>
                        </a:lnSpc>
                        <a:spcBef>
                          <a:spcPts val="0"/>
                        </a:spcBef>
                        <a:spcAft>
                          <a:spcPts val="0"/>
                        </a:spcAft>
                      </a:pPr>
                      <a:r>
                        <a:rPr lang="en-GB" sz="1400">
                          <a:effectLst/>
                          <a:latin typeface="Times New Roman"/>
                          <a:ea typeface="Calibri"/>
                          <a:cs typeface="Times New Roman"/>
                        </a:rPr>
                        <a:t>2</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400" dirty="0">
                          <a:effectLst/>
                          <a:latin typeface="Times New Roman"/>
                          <a:ea typeface="Calibri"/>
                          <a:cs typeface="Times New Roman"/>
                        </a:rPr>
                        <a:t>USD</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400">
                          <a:effectLst/>
                          <a:latin typeface="Times New Roman"/>
                          <a:ea typeface="Calibri"/>
                          <a:cs typeface="Times New Roman"/>
                        </a:rPr>
                        <a:t>1,149,424,780</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400">
                          <a:effectLst/>
                          <a:latin typeface="Times New Roman"/>
                          <a:ea typeface="Calibri"/>
                          <a:cs typeface="Times New Roman"/>
                        </a:rPr>
                        <a:t>38,621,703</a:t>
                      </a:r>
                      <a:endParaRPr lang="en-US"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400" dirty="0">
                          <a:effectLst/>
                          <a:latin typeface="Times New Roman"/>
                          <a:ea typeface="Calibri"/>
                          <a:cs typeface="Times New Roman"/>
                        </a:rPr>
                        <a:t>1,188,046,483</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Rectangle 7"/>
          <p:cNvSpPr/>
          <p:nvPr/>
        </p:nvSpPr>
        <p:spPr>
          <a:xfrm>
            <a:off x="1219200" y="3785436"/>
            <a:ext cx="6248400" cy="369332"/>
          </a:xfrm>
          <a:prstGeom prst="rect">
            <a:avLst/>
          </a:prstGeom>
        </p:spPr>
        <p:txBody>
          <a:bodyPr wrap="square">
            <a:spAutoFit/>
          </a:bodyPr>
          <a:lstStyle/>
          <a:p>
            <a:pPr algn="ctr">
              <a:spcAft>
                <a:spcPts val="1000"/>
              </a:spcAft>
            </a:pPr>
            <a:r>
              <a:rPr lang="en-US" b="1" dirty="0">
                <a:solidFill>
                  <a:srgbClr val="000000"/>
                </a:solidFill>
                <a:latin typeface="Times New Roman"/>
                <a:ea typeface="Calibri"/>
                <a:cs typeface="Times New Roman"/>
              </a:rPr>
              <a:t>Table 5: Non-performing loans/Past due contracts</a:t>
            </a:r>
            <a:endParaRPr lang="en-US" sz="1100" i="1" dirty="0">
              <a:solidFill>
                <a:srgbClr val="44546A"/>
              </a:solidFill>
              <a:ea typeface="Calibri"/>
              <a:cs typeface="Times New Roman"/>
            </a:endParaRPr>
          </a:p>
        </p:txBody>
      </p:sp>
      <p:sp>
        <p:nvSpPr>
          <p:cNvPr id="9" name="Rectangle 8"/>
          <p:cNvSpPr/>
          <p:nvPr/>
        </p:nvSpPr>
        <p:spPr>
          <a:xfrm>
            <a:off x="2410178" y="1981200"/>
            <a:ext cx="4143022" cy="369332"/>
          </a:xfrm>
          <a:prstGeom prst="rect">
            <a:avLst/>
          </a:prstGeom>
        </p:spPr>
        <p:txBody>
          <a:bodyPr wrap="square">
            <a:spAutoFit/>
          </a:bodyPr>
          <a:lstStyle/>
          <a:p>
            <a:r>
              <a:rPr lang="en-US" b="1" dirty="0"/>
              <a:t>Table 4: Total Value of Loans Approved</a:t>
            </a:r>
            <a:endParaRPr lang="en-US" i="1" dirty="0"/>
          </a:p>
        </p:txBody>
      </p:sp>
      <p:sp>
        <p:nvSpPr>
          <p:cNvPr id="10" name="Rectangle 9"/>
          <p:cNvSpPr/>
          <p:nvPr/>
        </p:nvSpPr>
        <p:spPr>
          <a:xfrm>
            <a:off x="762000" y="5715000"/>
            <a:ext cx="7086600" cy="465448"/>
          </a:xfrm>
          <a:prstGeom prst="rect">
            <a:avLst/>
          </a:prstGeom>
        </p:spPr>
        <p:txBody>
          <a:bodyPr wrap="square">
            <a:spAutoFit/>
          </a:bodyPr>
          <a:lstStyle/>
          <a:p>
            <a:pPr algn="just">
              <a:lnSpc>
                <a:spcPct val="150000"/>
              </a:lnSpc>
              <a:spcAft>
                <a:spcPts val="800"/>
              </a:spcAft>
            </a:pPr>
            <a:r>
              <a:rPr lang="en-US" dirty="0">
                <a:latin typeface="Palatino Linotype" panose="02040502050505030304" pitchFamily="18" charset="0"/>
              </a:rPr>
              <a:t>Number of contracts for both individuals and corporates was 5,795.</a:t>
            </a:r>
          </a:p>
        </p:txBody>
      </p:sp>
      <p:sp>
        <p:nvSpPr>
          <p:cNvPr id="11" name="TextBox 10"/>
          <p:cNvSpPr txBox="1"/>
          <p:nvPr/>
        </p:nvSpPr>
        <p:spPr>
          <a:xfrm>
            <a:off x="1509889" y="5102423"/>
            <a:ext cx="5943600" cy="307777"/>
          </a:xfrm>
          <a:prstGeom prst="rect">
            <a:avLst/>
          </a:prstGeom>
          <a:noFill/>
        </p:spPr>
        <p:txBody>
          <a:bodyPr wrap="square" rtlCol="0">
            <a:spAutoFit/>
          </a:bodyPr>
          <a:lstStyle/>
          <a:p>
            <a:pPr algn="just"/>
            <a:r>
              <a:rPr lang="en-US" sz="1400" b="1" dirty="0">
                <a:latin typeface="Palatino Linotype" panose="02040502050505030304" pitchFamily="18" charset="0"/>
              </a:rPr>
              <a:t>Source</a:t>
            </a:r>
            <a:r>
              <a:rPr lang="en-US" sz="1400" dirty="0">
                <a:latin typeface="Palatino Linotype" panose="02040502050505030304" pitchFamily="18" charset="0"/>
              </a:rPr>
              <a:t>: Bank of South Sudan </a:t>
            </a:r>
          </a:p>
        </p:txBody>
      </p:sp>
      <p:sp>
        <p:nvSpPr>
          <p:cNvPr id="12" name="TextBox 11"/>
          <p:cNvSpPr txBox="1"/>
          <p:nvPr/>
        </p:nvSpPr>
        <p:spPr>
          <a:xfrm>
            <a:off x="1509889" y="3352800"/>
            <a:ext cx="5805311" cy="307777"/>
          </a:xfrm>
          <a:prstGeom prst="rect">
            <a:avLst/>
          </a:prstGeom>
          <a:noFill/>
        </p:spPr>
        <p:txBody>
          <a:bodyPr wrap="square" rtlCol="0">
            <a:spAutoFit/>
          </a:bodyPr>
          <a:lstStyle/>
          <a:p>
            <a:pPr algn="just"/>
            <a:r>
              <a:rPr lang="en-US" sz="1400" b="1" dirty="0">
                <a:latin typeface="Palatino Linotype" panose="02040502050505030304" pitchFamily="18" charset="0"/>
              </a:rPr>
              <a:t>Source</a:t>
            </a:r>
            <a:r>
              <a:rPr lang="en-US" sz="1400" dirty="0">
                <a:latin typeface="Palatino Linotype" panose="02040502050505030304" pitchFamily="18" charset="0"/>
              </a:rPr>
              <a:t>: Bank of South Sudan </a:t>
            </a:r>
          </a:p>
        </p:txBody>
      </p:sp>
    </p:spTree>
    <p:extLst>
      <p:ext uri="{BB962C8B-B14F-4D97-AF65-F5344CB8AC3E}">
        <p14:creationId xmlns:p14="http://schemas.microsoft.com/office/powerpoint/2010/main" val="3800412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602F8A-DAC6-4AAE-8841-DF511A29A7E4}" type="slidenum">
              <a:rPr lang="en-US" smtClean="0"/>
              <a:pPr/>
              <a:t>16</a:t>
            </a:fld>
            <a:endParaRPr lang="en-US"/>
          </a:p>
        </p:txBody>
      </p:sp>
      <p:sp>
        <p:nvSpPr>
          <p:cNvPr id="3" name="Rectangle 2"/>
          <p:cNvSpPr/>
          <p:nvPr/>
        </p:nvSpPr>
        <p:spPr>
          <a:xfrm>
            <a:off x="914400" y="838200"/>
            <a:ext cx="4703532" cy="504625"/>
          </a:xfrm>
          <a:prstGeom prst="rect">
            <a:avLst/>
          </a:prstGeom>
        </p:spPr>
        <p:txBody>
          <a:bodyPr wrap="none">
            <a:spAutoFit/>
          </a:bodyPr>
          <a:lstStyle/>
          <a:p>
            <a:pPr marL="971550" marR="0" lvl="1" indent="-514350">
              <a:lnSpc>
                <a:spcPct val="150000"/>
              </a:lnSpc>
              <a:spcBef>
                <a:spcPts val="0"/>
              </a:spcBef>
              <a:spcAft>
                <a:spcPts val="800"/>
              </a:spcAft>
              <a:buFont typeface="+mj-lt"/>
              <a:buAutoNum type="romanLcPeriod" startAt="5"/>
            </a:pPr>
            <a:r>
              <a:rPr lang="en-US" sz="2000" b="1" dirty="0">
                <a:latin typeface="Times New Roman"/>
                <a:ea typeface="Calibri"/>
                <a:cs typeface="Times New Roman"/>
              </a:rPr>
              <a:t>National Payment System (NPS)</a:t>
            </a:r>
            <a:endParaRPr lang="en-US" sz="2000" dirty="0">
              <a:ea typeface="Calibri"/>
              <a:cs typeface="Times New Roman"/>
            </a:endParaRPr>
          </a:p>
        </p:txBody>
      </p:sp>
      <p:sp>
        <p:nvSpPr>
          <p:cNvPr id="8" name="Rectangle 7"/>
          <p:cNvSpPr/>
          <p:nvPr/>
        </p:nvSpPr>
        <p:spPr>
          <a:xfrm>
            <a:off x="838200" y="1600200"/>
            <a:ext cx="7391400" cy="4524315"/>
          </a:xfrm>
          <a:prstGeom prst="rect">
            <a:avLst/>
          </a:prstGeom>
        </p:spPr>
        <p:txBody>
          <a:bodyPr wrap="square">
            <a:spAutoFit/>
          </a:bodyPr>
          <a:lstStyle/>
          <a:p>
            <a:pPr algn="just"/>
            <a:r>
              <a:rPr lang="en-US" dirty="0">
                <a:latin typeface="Palatino Linotype" panose="02040502050505030304" pitchFamily="18" charset="0"/>
              </a:rPr>
              <a:t>The Bank embarked on modernizing its payment and settlement systems with the support from the </a:t>
            </a:r>
            <a:r>
              <a:rPr lang="en-US" b="1" dirty="0">
                <a:latin typeface="Palatino Linotype" panose="02040502050505030304" pitchFamily="18" charset="0"/>
              </a:rPr>
              <a:t>AfDB </a:t>
            </a:r>
            <a:r>
              <a:rPr lang="en-US" dirty="0">
                <a:latin typeface="Palatino Linotype" panose="02040502050505030304" pitchFamily="18" charset="0"/>
              </a:rPr>
              <a:t>through the </a:t>
            </a:r>
            <a:r>
              <a:rPr lang="en-US" b="1" dirty="0">
                <a:latin typeface="Palatino Linotype" panose="02040502050505030304" pitchFamily="18" charset="0"/>
              </a:rPr>
              <a:t>EAC Payment and Settlement Integration System (EAC-PSSIP)</a:t>
            </a:r>
            <a:r>
              <a:rPr lang="en-US" dirty="0">
                <a:latin typeface="Palatino Linotype" panose="02040502050505030304" pitchFamily="18" charset="0"/>
              </a:rPr>
              <a:t>.</a:t>
            </a:r>
          </a:p>
          <a:p>
            <a:pPr algn="just"/>
            <a:endParaRPr lang="en-US" dirty="0">
              <a:latin typeface="Palatino Linotype" panose="02040502050505030304" pitchFamily="18" charset="0"/>
            </a:endParaRPr>
          </a:p>
          <a:p>
            <a:pPr algn="just"/>
            <a:r>
              <a:rPr lang="en-US" dirty="0">
                <a:latin typeface="Palatino Linotype" panose="02040502050505030304" pitchFamily="18" charset="0"/>
              </a:rPr>
              <a:t>The primary </a:t>
            </a:r>
            <a:r>
              <a:rPr lang="en-US" b="1" dirty="0">
                <a:latin typeface="Palatino Linotype" panose="02040502050505030304" pitchFamily="18" charset="0"/>
              </a:rPr>
              <a:t>objectives of the NPS </a:t>
            </a:r>
            <a:r>
              <a:rPr lang="en-US" dirty="0">
                <a:latin typeface="Palatino Linotype" panose="02040502050505030304" pitchFamily="18" charset="0"/>
              </a:rPr>
              <a:t>project is to: </a:t>
            </a:r>
          </a:p>
          <a:p>
            <a:pPr marL="800100" lvl="1" indent="-342900" algn="just">
              <a:buFont typeface="+mj-lt"/>
              <a:buAutoNum type="alphaLcPeriod"/>
            </a:pPr>
            <a:r>
              <a:rPr lang="en-US" dirty="0">
                <a:latin typeface="Palatino Linotype" panose="02040502050505030304" pitchFamily="18" charset="0"/>
              </a:rPr>
              <a:t>Modernize the payment systems in South Sudan </a:t>
            </a:r>
          </a:p>
          <a:p>
            <a:pPr marL="800100" lvl="1" indent="-342900" algn="just">
              <a:buFont typeface="+mj-lt"/>
              <a:buAutoNum type="alphaLcPeriod"/>
            </a:pPr>
            <a:r>
              <a:rPr lang="en-US" dirty="0">
                <a:latin typeface="Palatino Linotype" panose="02040502050505030304" pitchFamily="18" charset="0"/>
              </a:rPr>
              <a:t>Enhance the performance of financial systems, </a:t>
            </a:r>
          </a:p>
          <a:p>
            <a:pPr marL="800100" lvl="1" indent="-342900" algn="just">
              <a:buFont typeface="+mj-lt"/>
              <a:buAutoNum type="alphaLcPeriod"/>
            </a:pPr>
            <a:r>
              <a:rPr lang="en-US" dirty="0">
                <a:latin typeface="Palatino Linotype" panose="02040502050505030304" pitchFamily="18" charset="0"/>
              </a:rPr>
              <a:t>Financial inclusion, and </a:t>
            </a:r>
          </a:p>
          <a:p>
            <a:pPr marL="800100" lvl="1" indent="-342900" algn="just">
              <a:buFont typeface="+mj-lt"/>
              <a:buAutoNum type="alphaLcPeriod"/>
            </a:pPr>
            <a:r>
              <a:rPr lang="en-US" dirty="0">
                <a:latin typeface="Palatino Linotype" panose="02040502050505030304" pitchFamily="18" charset="0"/>
              </a:rPr>
              <a:t>Promote regional integration. </a:t>
            </a:r>
          </a:p>
          <a:p>
            <a:pPr marL="800100" lvl="1" indent="-342900" algn="just">
              <a:buFont typeface="+mj-lt"/>
              <a:buAutoNum type="alphaLcPeriod"/>
            </a:pPr>
            <a:endParaRPr lang="en-US" dirty="0">
              <a:latin typeface="Palatino Linotype" panose="02040502050505030304" pitchFamily="18" charset="0"/>
            </a:endParaRPr>
          </a:p>
          <a:p>
            <a:r>
              <a:rPr lang="en-US" dirty="0">
                <a:latin typeface="Palatino Linotype" panose="02040502050505030304" pitchFamily="18" charset="0"/>
              </a:rPr>
              <a:t>The three </a:t>
            </a:r>
            <a:r>
              <a:rPr lang="en-US" b="1" dirty="0">
                <a:latin typeface="Palatino Linotype" panose="02040502050505030304" pitchFamily="18" charset="0"/>
              </a:rPr>
              <a:t>main components </a:t>
            </a:r>
            <a:r>
              <a:rPr lang="en-US" dirty="0">
                <a:latin typeface="Palatino Linotype" panose="02040502050505030304" pitchFamily="18" charset="0"/>
              </a:rPr>
              <a:t>are as follows:</a:t>
            </a:r>
          </a:p>
          <a:p>
            <a:pPr marL="800100" lvl="1" indent="-342900">
              <a:buFont typeface="+mj-lt"/>
              <a:buAutoNum type="arabicParenR"/>
            </a:pPr>
            <a:r>
              <a:rPr lang="en-US" dirty="0">
                <a:latin typeface="Palatino Linotype" panose="02040502050505030304" pitchFamily="18" charset="0"/>
              </a:rPr>
              <a:t>A real-time gross settlement </a:t>
            </a:r>
            <a:r>
              <a:rPr lang="en-US" b="1" dirty="0">
                <a:latin typeface="Palatino Linotype" panose="02040502050505030304" pitchFamily="18" charset="0"/>
              </a:rPr>
              <a:t>(RTGS) </a:t>
            </a:r>
          </a:p>
          <a:p>
            <a:pPr marL="800100" lvl="1" indent="-342900">
              <a:buFont typeface="+mj-lt"/>
              <a:buAutoNum type="arabicParenR"/>
            </a:pPr>
            <a:r>
              <a:rPr lang="en-US" dirty="0">
                <a:latin typeface="Palatino Linotype" panose="02040502050505030304" pitchFamily="18" charset="0"/>
              </a:rPr>
              <a:t>An automated clearing house </a:t>
            </a:r>
            <a:r>
              <a:rPr lang="en-US" b="1" dirty="0">
                <a:latin typeface="Palatino Linotype" panose="02040502050505030304" pitchFamily="18" charset="0"/>
              </a:rPr>
              <a:t>(ACH) </a:t>
            </a:r>
          </a:p>
          <a:p>
            <a:pPr marL="800100" lvl="1" indent="-342900">
              <a:buFont typeface="+mj-lt"/>
              <a:buAutoNum type="arabicParenR"/>
            </a:pPr>
            <a:r>
              <a:rPr lang="en-US" dirty="0">
                <a:latin typeface="Palatino Linotype" panose="02040502050505030304" pitchFamily="18" charset="0"/>
              </a:rPr>
              <a:t>Central Securities Depository </a:t>
            </a:r>
            <a:r>
              <a:rPr lang="en-US" b="1" dirty="0">
                <a:latin typeface="Palatino Linotype" panose="02040502050505030304" pitchFamily="18" charset="0"/>
              </a:rPr>
              <a:t>(CSD)</a:t>
            </a:r>
          </a:p>
          <a:p>
            <a:pPr lvl="1"/>
            <a:r>
              <a:rPr lang="en-US" dirty="0">
                <a:latin typeface="Palatino Linotype" panose="02040502050505030304" pitchFamily="18" charset="0"/>
              </a:rPr>
              <a:t>An </a:t>
            </a:r>
            <a:r>
              <a:rPr lang="en-US" b="1" dirty="0">
                <a:latin typeface="Palatino Linotype" panose="02040502050505030304" pitchFamily="18" charset="0"/>
              </a:rPr>
              <a:t>instant funds transfer (IFT) </a:t>
            </a:r>
          </a:p>
          <a:p>
            <a:pPr lvl="1" algn="just"/>
            <a:endParaRPr lang="en-US" dirty="0">
              <a:latin typeface="Palatino Linotype" panose="02040502050505030304" pitchFamily="18" charset="0"/>
            </a:endParaRPr>
          </a:p>
        </p:txBody>
      </p:sp>
    </p:spTree>
    <p:extLst>
      <p:ext uri="{BB962C8B-B14F-4D97-AF65-F5344CB8AC3E}">
        <p14:creationId xmlns:p14="http://schemas.microsoft.com/office/powerpoint/2010/main" val="4010376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602F8A-DAC6-4AAE-8841-DF511A29A7E4}" type="slidenum">
              <a:rPr lang="en-US" smtClean="0"/>
              <a:pPr/>
              <a:t>17</a:t>
            </a:fld>
            <a:endParaRPr lang="en-US"/>
          </a:p>
        </p:txBody>
      </p:sp>
      <p:sp>
        <p:nvSpPr>
          <p:cNvPr id="3" name="Rectangle 2"/>
          <p:cNvSpPr/>
          <p:nvPr/>
        </p:nvSpPr>
        <p:spPr>
          <a:xfrm>
            <a:off x="310662" y="869852"/>
            <a:ext cx="8461547" cy="400110"/>
          </a:xfrm>
          <a:prstGeom prst="rect">
            <a:avLst/>
          </a:prstGeom>
        </p:spPr>
        <p:txBody>
          <a:bodyPr wrap="none">
            <a:spAutoFit/>
          </a:bodyPr>
          <a:lstStyle/>
          <a:p>
            <a:pPr lvl="1"/>
            <a:r>
              <a:rPr lang="en-US" sz="2000" b="1" dirty="0">
                <a:solidFill>
                  <a:srgbClr val="000000"/>
                </a:solidFill>
                <a:latin typeface="Times New Roman"/>
                <a:ea typeface="Times New Roman"/>
              </a:rPr>
              <a:t>Progress </a:t>
            </a:r>
            <a:r>
              <a:rPr lang="en-US" sz="2000" dirty="0">
                <a:solidFill>
                  <a:srgbClr val="000000"/>
                </a:solidFill>
                <a:latin typeface="Times New Roman"/>
                <a:ea typeface="Times New Roman"/>
              </a:rPr>
              <a:t>made in the </a:t>
            </a:r>
            <a:r>
              <a:rPr lang="en-US" sz="2000" b="1" dirty="0">
                <a:solidFill>
                  <a:srgbClr val="000000"/>
                </a:solidFill>
                <a:latin typeface="Times New Roman"/>
                <a:ea typeface="Times New Roman"/>
              </a:rPr>
              <a:t>National Payments System </a:t>
            </a:r>
            <a:r>
              <a:rPr lang="en-US" sz="2000" dirty="0">
                <a:solidFill>
                  <a:srgbClr val="000000"/>
                </a:solidFill>
                <a:latin typeface="Times New Roman"/>
                <a:ea typeface="Times New Roman"/>
              </a:rPr>
              <a:t>Development Program</a:t>
            </a:r>
            <a:endParaRPr lang="en-US" sz="2000" kern="100" dirty="0">
              <a:latin typeface="Times New Roman"/>
              <a:ea typeface="Calibri"/>
              <a:cs typeface="Times New Roman"/>
            </a:endParaRPr>
          </a:p>
        </p:txBody>
      </p:sp>
      <p:graphicFrame>
        <p:nvGraphicFramePr>
          <p:cNvPr id="4" name="Diagram 3"/>
          <p:cNvGraphicFramePr/>
          <p:nvPr>
            <p:extLst>
              <p:ext uri="{D42A27DB-BD31-4B8C-83A1-F6EECF244321}">
                <p14:modId xmlns:p14="http://schemas.microsoft.com/office/powerpoint/2010/main" val="4099276484"/>
              </p:ext>
            </p:extLst>
          </p:nvPr>
        </p:nvGraphicFramePr>
        <p:xfrm>
          <a:off x="1371600" y="1676400"/>
          <a:ext cx="6324600" cy="3962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676400" y="5932322"/>
            <a:ext cx="5943600" cy="307777"/>
          </a:xfrm>
          <a:prstGeom prst="rect">
            <a:avLst/>
          </a:prstGeom>
          <a:noFill/>
        </p:spPr>
        <p:txBody>
          <a:bodyPr wrap="square" rtlCol="0">
            <a:spAutoFit/>
          </a:bodyPr>
          <a:lstStyle/>
          <a:p>
            <a:pPr algn="just"/>
            <a:r>
              <a:rPr lang="en-US" sz="1400" b="1" dirty="0">
                <a:latin typeface="Palatino Linotype" panose="02040502050505030304" pitchFamily="18" charset="0"/>
              </a:rPr>
              <a:t>Source</a:t>
            </a:r>
            <a:r>
              <a:rPr lang="en-US" sz="1400" dirty="0">
                <a:latin typeface="Palatino Linotype" panose="02040502050505030304" pitchFamily="18" charset="0"/>
              </a:rPr>
              <a:t>: Bank of South Sudan </a:t>
            </a:r>
          </a:p>
        </p:txBody>
      </p:sp>
    </p:spTree>
    <p:extLst>
      <p:ext uri="{BB962C8B-B14F-4D97-AF65-F5344CB8AC3E}">
        <p14:creationId xmlns:p14="http://schemas.microsoft.com/office/powerpoint/2010/main" val="1564575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1602F8A-DAC6-4AAE-8841-DF511A29A7E4}" type="slidenum">
              <a:rPr lang="en-US" smtClean="0"/>
              <a:pPr/>
              <a:t>18</a:t>
            </a:fld>
            <a:endParaRPr lang="en-US"/>
          </a:p>
        </p:txBody>
      </p:sp>
      <p:sp>
        <p:nvSpPr>
          <p:cNvPr id="8" name="TextBox 7">
            <a:extLst>
              <a:ext uri="{FF2B5EF4-FFF2-40B4-BE49-F238E27FC236}">
                <a16:creationId xmlns:a16="http://schemas.microsoft.com/office/drawing/2014/main" id="{69E6F16D-77E5-59AB-A6C6-4168367AAD4F}"/>
              </a:ext>
            </a:extLst>
          </p:cNvPr>
          <p:cNvSpPr txBox="1"/>
          <p:nvPr/>
        </p:nvSpPr>
        <p:spPr>
          <a:xfrm>
            <a:off x="1066800" y="823204"/>
            <a:ext cx="7010400" cy="400110"/>
          </a:xfrm>
          <a:prstGeom prst="rect">
            <a:avLst/>
          </a:prstGeom>
          <a:noFill/>
        </p:spPr>
        <p:txBody>
          <a:bodyPr wrap="square">
            <a:spAutoFit/>
          </a:bodyPr>
          <a:lstStyle/>
          <a:p>
            <a:pPr marL="514350" indent="-514350">
              <a:buFont typeface="+mj-lt"/>
              <a:buAutoNum type="romanLcPeriod" startAt="6"/>
            </a:pPr>
            <a:r>
              <a:rPr lang="en-US" sz="2000" b="1" dirty="0">
                <a:latin typeface="Times New Roman"/>
                <a:cs typeface="Times New Roman"/>
              </a:rPr>
              <a:t>The construction of Bank of South Sudan headquarters </a:t>
            </a:r>
            <a:endParaRPr lang="en-SS" sz="2000" b="1" dirty="0">
              <a:latin typeface="Times New Roman"/>
              <a:cs typeface="Times New Roman"/>
            </a:endParaRPr>
          </a:p>
        </p:txBody>
      </p:sp>
      <p:sp>
        <p:nvSpPr>
          <p:cNvPr id="10" name="TextBox 9">
            <a:extLst>
              <a:ext uri="{FF2B5EF4-FFF2-40B4-BE49-F238E27FC236}">
                <a16:creationId xmlns:a16="http://schemas.microsoft.com/office/drawing/2014/main" id="{1CC9069F-C30B-129D-B906-A0B08281558F}"/>
              </a:ext>
            </a:extLst>
          </p:cNvPr>
          <p:cNvSpPr txBox="1"/>
          <p:nvPr/>
        </p:nvSpPr>
        <p:spPr>
          <a:xfrm>
            <a:off x="1029070" y="1771880"/>
            <a:ext cx="7620000" cy="369332"/>
          </a:xfrm>
          <a:prstGeom prst="rect">
            <a:avLst/>
          </a:prstGeom>
          <a:noFill/>
        </p:spPr>
        <p:txBody>
          <a:bodyPr wrap="square">
            <a:spAutoFit/>
          </a:bodyPr>
          <a:lstStyle/>
          <a:p>
            <a:r>
              <a:rPr lang="en-US" sz="1800" dirty="0">
                <a:effectLst/>
                <a:latin typeface="Mongolian Baiti" panose="03000500000000000000" pitchFamily="66" charset="0"/>
                <a:ea typeface="Calibri" panose="020F0502020204030204" pitchFamily="34" charset="0"/>
              </a:rPr>
              <a:t>The Cash processing Centre, Rumbek currency Centre </a:t>
            </a:r>
            <a:endParaRPr lang="en-SS" dirty="0"/>
          </a:p>
        </p:txBody>
      </p:sp>
      <p:sp>
        <p:nvSpPr>
          <p:cNvPr id="14" name="TextBox 13">
            <a:extLst>
              <a:ext uri="{FF2B5EF4-FFF2-40B4-BE49-F238E27FC236}">
                <a16:creationId xmlns:a16="http://schemas.microsoft.com/office/drawing/2014/main" id="{9B09DD4E-9974-EB26-3803-C22BFFC07952}"/>
              </a:ext>
            </a:extLst>
          </p:cNvPr>
          <p:cNvSpPr txBox="1"/>
          <p:nvPr/>
        </p:nvSpPr>
        <p:spPr>
          <a:xfrm>
            <a:off x="1004656" y="3779718"/>
            <a:ext cx="7162800" cy="1200329"/>
          </a:xfrm>
          <a:prstGeom prst="rect">
            <a:avLst/>
          </a:prstGeom>
          <a:noFill/>
        </p:spPr>
        <p:txBody>
          <a:bodyPr wrap="square">
            <a:spAutoFit/>
          </a:bodyPr>
          <a:lstStyle/>
          <a:p>
            <a:pPr algn="just"/>
            <a:r>
              <a:rPr lang="en-US" dirty="0">
                <a:latin typeface="Palatino Linotype" panose="02040502050505030304" pitchFamily="18" charset="0"/>
              </a:rPr>
              <a:t>The Bank signed a contract with “Refinitiv Limited” a financial services provider that would provide an electronic trading platform The refinitiv electronic platform will support in areas such as: Open market operations </a:t>
            </a:r>
            <a:endParaRPr lang="en-SS" dirty="0">
              <a:latin typeface="Palatino Linotype" panose="02040502050505030304" pitchFamily="18" charset="0"/>
            </a:endParaRPr>
          </a:p>
        </p:txBody>
      </p:sp>
      <p:sp>
        <p:nvSpPr>
          <p:cNvPr id="16" name="TextBox 15">
            <a:extLst>
              <a:ext uri="{FF2B5EF4-FFF2-40B4-BE49-F238E27FC236}">
                <a16:creationId xmlns:a16="http://schemas.microsoft.com/office/drawing/2014/main" id="{373437F0-3A26-0B49-DA71-697FB2640172}"/>
              </a:ext>
            </a:extLst>
          </p:cNvPr>
          <p:cNvSpPr txBox="1"/>
          <p:nvPr/>
        </p:nvSpPr>
        <p:spPr>
          <a:xfrm>
            <a:off x="1143000" y="3029595"/>
            <a:ext cx="4572000" cy="399405"/>
          </a:xfrm>
          <a:prstGeom prst="rect">
            <a:avLst/>
          </a:prstGeom>
          <a:noFill/>
        </p:spPr>
        <p:txBody>
          <a:bodyPr wrap="square">
            <a:spAutoFit/>
          </a:bodyPr>
          <a:lstStyle/>
          <a:p>
            <a:pPr marL="514350" indent="-514350" algn="just">
              <a:lnSpc>
                <a:spcPct val="107000"/>
              </a:lnSpc>
              <a:spcAft>
                <a:spcPts val="800"/>
              </a:spcAft>
              <a:buFont typeface="+mj-lt"/>
              <a:buAutoNum type="romanLcPeriod" startAt="7"/>
            </a:pPr>
            <a:r>
              <a:rPr lang="en-US" sz="2000" b="1" dirty="0">
                <a:latin typeface="Times New Roman"/>
                <a:cs typeface="Times New Roman"/>
              </a:rPr>
              <a:t>Refinitiv Trading Platform</a:t>
            </a:r>
            <a:endParaRPr lang="en-SS" sz="2000" b="1" dirty="0">
              <a:latin typeface="Times New Roman"/>
              <a:cs typeface="Times New Roman"/>
            </a:endParaRPr>
          </a:p>
        </p:txBody>
      </p:sp>
    </p:spTree>
    <p:extLst>
      <p:ext uri="{BB962C8B-B14F-4D97-AF65-F5344CB8AC3E}">
        <p14:creationId xmlns:p14="http://schemas.microsoft.com/office/powerpoint/2010/main" val="102590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602F8A-DAC6-4AAE-8841-DF511A29A7E4}" type="slidenum">
              <a:rPr lang="en-US" smtClean="0"/>
              <a:pPr/>
              <a:t>19</a:t>
            </a:fld>
            <a:endParaRPr lang="en-US"/>
          </a:p>
        </p:txBody>
      </p:sp>
      <p:sp>
        <p:nvSpPr>
          <p:cNvPr id="3" name="Rectangle 2"/>
          <p:cNvSpPr/>
          <p:nvPr/>
        </p:nvSpPr>
        <p:spPr>
          <a:xfrm>
            <a:off x="990600" y="533400"/>
            <a:ext cx="7505581" cy="430887"/>
          </a:xfrm>
          <a:prstGeom prst="rect">
            <a:avLst/>
          </a:prstGeom>
        </p:spPr>
        <p:txBody>
          <a:bodyPr wrap="none">
            <a:spAutoFit/>
          </a:bodyPr>
          <a:lstStyle/>
          <a:p>
            <a:pPr marL="457200" lvl="0" indent="-457200">
              <a:buFont typeface="+mj-lt"/>
              <a:buAutoNum type="arabicPeriod" startAt="5"/>
            </a:pPr>
            <a:r>
              <a:rPr lang="en-US" sz="2200" b="1" dirty="0">
                <a:latin typeface="Palatino Linotype" panose="02040502050505030304" pitchFamily="18" charset="0"/>
                <a:ea typeface="+mj-ea"/>
                <a:cs typeface="+mj-cs"/>
              </a:rPr>
              <a:t>Challenges facing the BoSS in achieving its mandate </a:t>
            </a:r>
          </a:p>
        </p:txBody>
      </p:sp>
      <p:sp>
        <p:nvSpPr>
          <p:cNvPr id="4" name="Rectangle 3"/>
          <p:cNvSpPr/>
          <p:nvPr/>
        </p:nvSpPr>
        <p:spPr>
          <a:xfrm>
            <a:off x="620151" y="1143000"/>
            <a:ext cx="8001000" cy="5078313"/>
          </a:xfrm>
          <a:prstGeom prst="rect">
            <a:avLst/>
          </a:prstGeom>
        </p:spPr>
        <p:txBody>
          <a:bodyPr wrap="square">
            <a:spAutoFit/>
          </a:bodyPr>
          <a:lstStyle/>
          <a:p>
            <a:pPr algn="just"/>
            <a:r>
              <a:rPr lang="en-US" dirty="0">
                <a:latin typeface="Palatino Linotype" panose="02040502050505030304" pitchFamily="18" charset="0"/>
              </a:rPr>
              <a:t>The South Sudan’s economy faces unique challenges that impact the implementation of monetary policy. These includes:</a:t>
            </a:r>
          </a:p>
          <a:p>
            <a:pPr algn="just"/>
            <a:endParaRPr lang="en-US" dirty="0">
              <a:latin typeface="Palatino Linotype" panose="02040502050505030304" pitchFamily="18" charset="0"/>
            </a:endParaRPr>
          </a:p>
          <a:p>
            <a:pPr marL="400050" lvl="0" indent="-400050" algn="just">
              <a:lnSpc>
                <a:spcPct val="150000"/>
              </a:lnSpc>
              <a:buFont typeface="+mj-lt"/>
              <a:buAutoNum type="romanLcPeriod"/>
            </a:pPr>
            <a:r>
              <a:rPr lang="en-US" b="1" dirty="0">
                <a:latin typeface="Palatino Linotype" panose="02040502050505030304" pitchFamily="18" charset="0"/>
              </a:rPr>
              <a:t>Unstable macroeconomic environment: </a:t>
            </a:r>
            <a:r>
              <a:rPr lang="en-US" dirty="0">
                <a:latin typeface="Palatino Linotype" panose="02040502050505030304" pitchFamily="18" charset="0"/>
              </a:rPr>
              <a:t>external economic shocks, volatile inflation, depreciating SSP.</a:t>
            </a:r>
          </a:p>
          <a:p>
            <a:pPr marL="400050" lvl="0" indent="-400050" algn="just">
              <a:lnSpc>
                <a:spcPct val="150000"/>
              </a:lnSpc>
              <a:buFont typeface="+mj-lt"/>
              <a:buAutoNum type="romanLcPeriod"/>
            </a:pPr>
            <a:r>
              <a:rPr lang="en-US" b="1" dirty="0">
                <a:latin typeface="Palatino Linotype" panose="02040502050505030304" pitchFamily="18" charset="0"/>
              </a:rPr>
              <a:t>Limited operational independence of the BoSS: </a:t>
            </a:r>
            <a:r>
              <a:rPr lang="en-US" dirty="0">
                <a:latin typeface="Palatino Linotype" panose="02040502050505030304" pitchFamily="18" charset="0"/>
              </a:rPr>
              <a:t>the BoSS does not have full operational independence in exercising its mandate.</a:t>
            </a:r>
          </a:p>
          <a:p>
            <a:pPr marL="400050" lvl="0" indent="-400050" algn="just">
              <a:lnSpc>
                <a:spcPct val="150000"/>
              </a:lnSpc>
              <a:buFont typeface="+mj-lt"/>
              <a:buAutoNum type="romanLcPeriod"/>
            </a:pPr>
            <a:r>
              <a:rPr lang="en-US" b="1" dirty="0">
                <a:latin typeface="Palatino Linotype" panose="02040502050505030304" pitchFamily="18" charset="0"/>
              </a:rPr>
              <a:t>Oil Dependency: </a:t>
            </a:r>
            <a:r>
              <a:rPr lang="en-US" dirty="0">
                <a:latin typeface="Palatino Linotype" panose="02040502050505030304" pitchFamily="18" charset="0"/>
              </a:rPr>
              <a:t>South Sudan's economy relies heavily on oil exports, making it vulnerable to global oil price fluctuations.</a:t>
            </a:r>
          </a:p>
          <a:p>
            <a:pPr marL="400050" lvl="0" indent="-400050" algn="just">
              <a:lnSpc>
                <a:spcPct val="150000"/>
              </a:lnSpc>
              <a:buFont typeface="+mj-lt"/>
              <a:buAutoNum type="romanLcPeriod"/>
            </a:pPr>
            <a:r>
              <a:rPr lang="en-US" b="1" dirty="0">
                <a:latin typeface="Palatino Linotype" panose="02040502050505030304" pitchFamily="18" charset="0"/>
              </a:rPr>
              <a:t>Fiscal dominance: </a:t>
            </a:r>
            <a:r>
              <a:rPr lang="en-US" dirty="0">
                <a:latin typeface="Palatino Linotype" panose="02040502050505030304" pitchFamily="18" charset="0"/>
              </a:rPr>
              <a:t>A lack of fiscal discipline has led to government borrowing from the central bank, contributing to inflationary pressures.</a:t>
            </a:r>
          </a:p>
          <a:p>
            <a:pPr marL="400050" lvl="0" indent="-400050" algn="just">
              <a:lnSpc>
                <a:spcPct val="150000"/>
              </a:lnSpc>
              <a:buFont typeface="+mj-lt"/>
              <a:buAutoNum type="romanLcPeriod"/>
            </a:pPr>
            <a:r>
              <a:rPr lang="en-US" b="1" dirty="0">
                <a:latin typeface="Palatino Linotype" panose="02040502050505030304" pitchFamily="18" charset="0"/>
              </a:rPr>
              <a:t>Limited financial Infrastructure: </a:t>
            </a:r>
            <a:r>
              <a:rPr lang="en-US" dirty="0">
                <a:latin typeface="Palatino Linotype" panose="02040502050505030304" pitchFamily="18" charset="0"/>
              </a:rPr>
              <a:t>Inadequate infrastructure affects the transmission of monetary policy measures to the broader economy.</a:t>
            </a:r>
          </a:p>
        </p:txBody>
      </p:sp>
    </p:spTree>
    <p:extLst>
      <p:ext uri="{BB962C8B-B14F-4D97-AF65-F5344CB8AC3E}">
        <p14:creationId xmlns:p14="http://schemas.microsoft.com/office/powerpoint/2010/main" val="1564575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09600"/>
            <a:ext cx="6589199" cy="747490"/>
          </a:xfrm>
        </p:spPr>
        <p:txBody>
          <a:bodyPr>
            <a:normAutofit/>
          </a:bodyPr>
          <a:lstStyle/>
          <a:p>
            <a:pPr algn="ctr"/>
            <a:r>
              <a:rPr lang="en-US" sz="2200" b="1" dirty="0">
                <a:latin typeface="Palatino Linotype" panose="02040502050505030304" pitchFamily="18" charset="0"/>
              </a:rPr>
              <a:t>OUTLINE</a:t>
            </a:r>
          </a:p>
        </p:txBody>
      </p:sp>
      <p:sp>
        <p:nvSpPr>
          <p:cNvPr id="3" name="Content Placeholder 2"/>
          <p:cNvSpPr>
            <a:spLocks noGrp="1"/>
          </p:cNvSpPr>
          <p:nvPr>
            <p:ph idx="1"/>
          </p:nvPr>
        </p:nvSpPr>
        <p:spPr>
          <a:xfrm>
            <a:off x="914400" y="1447800"/>
            <a:ext cx="7620000" cy="4158622"/>
          </a:xfrm>
        </p:spPr>
        <p:txBody>
          <a:bodyPr>
            <a:normAutofit/>
          </a:bodyPr>
          <a:lstStyle/>
          <a:p>
            <a:pPr marL="514350" lvl="1" indent="-514350">
              <a:lnSpc>
                <a:spcPct val="150000"/>
              </a:lnSpc>
              <a:buFont typeface="+mj-lt"/>
              <a:buAutoNum type="arabicPeriod"/>
            </a:pPr>
            <a:r>
              <a:rPr lang="en-US" sz="2100" b="1" dirty="0">
                <a:solidFill>
                  <a:schemeClr val="dk1"/>
                </a:solidFill>
                <a:latin typeface="Palatino Linotype" panose="02040502050505030304" pitchFamily="18" charset="0"/>
              </a:rPr>
              <a:t>Introduction</a:t>
            </a:r>
          </a:p>
          <a:p>
            <a:pPr marL="514350" lvl="1" indent="-514350">
              <a:lnSpc>
                <a:spcPct val="150000"/>
              </a:lnSpc>
              <a:buFont typeface="+mj-lt"/>
              <a:buAutoNum type="arabicPeriod"/>
            </a:pPr>
            <a:r>
              <a:rPr lang="en-US" sz="2000" b="1" dirty="0">
                <a:solidFill>
                  <a:schemeClr val="dk1"/>
                </a:solidFill>
                <a:latin typeface="Palatino Linotype" panose="02040502050505030304" pitchFamily="18" charset="0"/>
              </a:rPr>
              <a:t>The structure of South Sudan financial system </a:t>
            </a:r>
          </a:p>
          <a:p>
            <a:pPr marL="514350" lvl="1" indent="-514350">
              <a:lnSpc>
                <a:spcPct val="150000"/>
              </a:lnSpc>
              <a:buFont typeface="+mj-lt"/>
              <a:buAutoNum type="arabicPeriod"/>
            </a:pPr>
            <a:r>
              <a:rPr lang="en-US" sz="2000" b="1" dirty="0">
                <a:solidFill>
                  <a:schemeClr val="dk1"/>
                </a:solidFill>
                <a:latin typeface="Palatino Linotype" panose="02040502050505030304" pitchFamily="18" charset="0"/>
              </a:rPr>
              <a:t>Evolution of South Sudan Monetary Policy</a:t>
            </a:r>
          </a:p>
          <a:p>
            <a:pPr marL="514350" lvl="1" indent="-514350">
              <a:lnSpc>
                <a:spcPct val="150000"/>
              </a:lnSpc>
              <a:buFont typeface="+mj-lt"/>
              <a:buAutoNum type="arabicPeriod"/>
            </a:pPr>
            <a:r>
              <a:rPr lang="en-US" sz="2000" b="1" dirty="0">
                <a:latin typeface="Palatino Linotype" panose="02040502050505030304" pitchFamily="18" charset="0"/>
              </a:rPr>
              <a:t>Reforms in modernizing monetary and financial system</a:t>
            </a:r>
          </a:p>
          <a:p>
            <a:pPr marL="514350" lvl="1" indent="-514350">
              <a:lnSpc>
                <a:spcPct val="150000"/>
              </a:lnSpc>
              <a:buFont typeface="+mj-lt"/>
              <a:buAutoNum type="arabicPeriod"/>
            </a:pPr>
            <a:r>
              <a:rPr lang="en-US" sz="2000" b="1" dirty="0">
                <a:latin typeface="Palatino Linotype" panose="02040502050505030304" pitchFamily="18" charset="0"/>
              </a:rPr>
              <a:t>Challenges facing the BoSS in achieving its mandate </a:t>
            </a:r>
          </a:p>
          <a:p>
            <a:pPr marL="514350" lvl="1" indent="-514350">
              <a:lnSpc>
                <a:spcPct val="150000"/>
              </a:lnSpc>
              <a:buFont typeface="+mj-lt"/>
              <a:buAutoNum type="arabicPeriod"/>
            </a:pPr>
            <a:r>
              <a:rPr lang="en-US" sz="2000" b="1" dirty="0">
                <a:latin typeface="Palatino Linotype" panose="02040502050505030304" pitchFamily="18" charset="0"/>
              </a:rPr>
              <a:t>Opportunities</a:t>
            </a:r>
          </a:p>
          <a:p>
            <a:pPr marL="514350" lvl="1" indent="-514350">
              <a:lnSpc>
                <a:spcPct val="150000"/>
              </a:lnSpc>
              <a:buFont typeface="+mj-lt"/>
              <a:buAutoNum type="arabicPeriod"/>
            </a:pPr>
            <a:r>
              <a:rPr lang="en-US" sz="2000" b="1" dirty="0">
                <a:latin typeface="Palatino Linotype" panose="02040502050505030304" pitchFamily="18" charset="0"/>
              </a:rPr>
              <a:t>Policy recommendations to overcome the challenges</a:t>
            </a:r>
          </a:p>
          <a:p>
            <a:pPr marL="514350" lvl="1" indent="-514350">
              <a:buFont typeface="+mj-lt"/>
              <a:buAutoNum type="arabicPeriod"/>
            </a:pPr>
            <a:endParaRPr lang="en-US" sz="2000" b="1" dirty="0">
              <a:latin typeface="Palatino Linotype" panose="02040502050505030304" pitchFamily="18" charset="0"/>
            </a:endParaRPr>
          </a:p>
          <a:p>
            <a:pPr marL="0" indent="0">
              <a:buNone/>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endParaRPr lang="en-US" dirty="0"/>
          </a:p>
        </p:txBody>
      </p:sp>
      <p:sp>
        <p:nvSpPr>
          <p:cNvPr id="4" name="Slide Number Placeholder 3"/>
          <p:cNvSpPr>
            <a:spLocks noGrp="1"/>
          </p:cNvSpPr>
          <p:nvPr>
            <p:ph type="sldNum" sz="quarter" idx="12"/>
          </p:nvPr>
        </p:nvSpPr>
        <p:spPr/>
        <p:txBody>
          <a:bodyPr/>
          <a:lstStyle/>
          <a:p>
            <a:fld id="{61602F8A-DAC6-4AAE-8841-DF511A29A7E4}" type="slidenum">
              <a:rPr lang="en-US" smtClean="0"/>
              <a:pPr/>
              <a:t>2</a:t>
            </a:fld>
            <a:endParaRPr lang="en-US"/>
          </a:p>
        </p:txBody>
      </p:sp>
    </p:spTree>
    <p:extLst>
      <p:ext uri="{BB962C8B-B14F-4D97-AF65-F5344CB8AC3E}">
        <p14:creationId xmlns:p14="http://schemas.microsoft.com/office/powerpoint/2010/main" val="650667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602F8A-DAC6-4AAE-8841-DF511A29A7E4}" type="slidenum">
              <a:rPr lang="en-US" smtClean="0"/>
              <a:pPr/>
              <a:t>20</a:t>
            </a:fld>
            <a:endParaRPr lang="en-US"/>
          </a:p>
        </p:txBody>
      </p:sp>
      <p:sp>
        <p:nvSpPr>
          <p:cNvPr id="3" name="Rectangle 2"/>
          <p:cNvSpPr/>
          <p:nvPr/>
        </p:nvSpPr>
        <p:spPr>
          <a:xfrm>
            <a:off x="2819400" y="525194"/>
            <a:ext cx="3124200" cy="430887"/>
          </a:xfrm>
          <a:prstGeom prst="rect">
            <a:avLst/>
          </a:prstGeom>
        </p:spPr>
        <p:txBody>
          <a:bodyPr wrap="square">
            <a:spAutoFit/>
          </a:bodyPr>
          <a:lstStyle/>
          <a:p>
            <a:pPr marL="457200" lvl="0" indent="-457200">
              <a:buFont typeface="+mj-lt"/>
              <a:buAutoNum type="arabicPeriod" startAt="6"/>
            </a:pPr>
            <a:r>
              <a:rPr lang="en-US" sz="2200" b="1" dirty="0">
                <a:latin typeface="Palatino Linotype" panose="02040502050505030304" pitchFamily="18" charset="0"/>
                <a:ea typeface="+mj-ea"/>
                <a:cs typeface="+mj-cs"/>
              </a:rPr>
              <a:t>Opportunities</a:t>
            </a:r>
          </a:p>
        </p:txBody>
      </p:sp>
      <p:sp>
        <p:nvSpPr>
          <p:cNvPr id="4" name="Rectangle 3"/>
          <p:cNvSpPr/>
          <p:nvPr/>
        </p:nvSpPr>
        <p:spPr>
          <a:xfrm>
            <a:off x="838200" y="1295400"/>
            <a:ext cx="7467600" cy="3416320"/>
          </a:xfrm>
          <a:prstGeom prst="rect">
            <a:avLst/>
          </a:prstGeom>
        </p:spPr>
        <p:txBody>
          <a:bodyPr wrap="square">
            <a:spAutoFit/>
          </a:bodyPr>
          <a:lstStyle/>
          <a:p>
            <a:pPr marL="400050" lvl="0" indent="-400050" algn="just">
              <a:lnSpc>
                <a:spcPct val="150000"/>
              </a:lnSpc>
              <a:buFont typeface="+mj-lt"/>
              <a:buAutoNum type="romanLcPeriod"/>
            </a:pPr>
            <a:r>
              <a:rPr lang="en-US" b="1" dirty="0">
                <a:latin typeface="Palatino Linotype" panose="02040502050505030304" pitchFamily="18" charset="0"/>
              </a:rPr>
              <a:t>Financial Technology (</a:t>
            </a:r>
            <a:r>
              <a:rPr lang="en-US" b="1" dirty="0" err="1">
                <a:latin typeface="Palatino Linotype" panose="02040502050505030304" pitchFamily="18" charset="0"/>
              </a:rPr>
              <a:t>Fintech</a:t>
            </a:r>
            <a:r>
              <a:rPr lang="en-US" b="1" dirty="0">
                <a:latin typeface="Palatino Linotype" panose="02040502050505030304" pitchFamily="18" charset="0"/>
              </a:rPr>
              <a:t>): </a:t>
            </a:r>
            <a:r>
              <a:rPr lang="en-US" dirty="0">
                <a:latin typeface="Palatino Linotype" panose="02040502050505030304" pitchFamily="18" charset="0"/>
              </a:rPr>
              <a:t>Leveraging digital platforms can overcome infrastructure limitations and expand financial services access.</a:t>
            </a:r>
          </a:p>
          <a:p>
            <a:pPr marL="400050" lvl="0" indent="-400050" algn="just">
              <a:lnSpc>
                <a:spcPct val="150000"/>
              </a:lnSpc>
              <a:buFont typeface="+mj-lt"/>
              <a:buAutoNum type="romanLcPeriod"/>
            </a:pPr>
            <a:r>
              <a:rPr lang="en-US" b="1" dirty="0">
                <a:latin typeface="Palatino Linotype" panose="02040502050505030304" pitchFamily="18" charset="0"/>
              </a:rPr>
              <a:t>Mobile Banking: </a:t>
            </a:r>
            <a:r>
              <a:rPr lang="en-US" dirty="0">
                <a:latin typeface="Palatino Linotype" panose="02040502050505030304" pitchFamily="18" charset="0"/>
              </a:rPr>
              <a:t>Mobile money services can bridge the gap between urban and rural areas, ensuring broader financial inclusion.</a:t>
            </a:r>
          </a:p>
          <a:p>
            <a:pPr marL="400050" indent="-400050" algn="just">
              <a:lnSpc>
                <a:spcPct val="150000"/>
              </a:lnSpc>
              <a:buFont typeface="+mj-lt"/>
              <a:buAutoNum type="romanLcPeriod"/>
            </a:pPr>
            <a:r>
              <a:rPr lang="en-US" b="1" dirty="0">
                <a:latin typeface="Palatino Linotype" panose="02040502050505030304" pitchFamily="18" charset="0"/>
              </a:rPr>
              <a:t>Investment Opportunities: </a:t>
            </a:r>
            <a:r>
              <a:rPr lang="en-US" dirty="0">
                <a:latin typeface="Palatino Linotype" panose="02040502050505030304" pitchFamily="18" charset="0"/>
              </a:rPr>
              <a:t>Financial Sector (Capital Markets), oil, minerals, agricultural land requires substantial investment</a:t>
            </a:r>
          </a:p>
        </p:txBody>
      </p:sp>
    </p:spTree>
    <p:extLst>
      <p:ext uri="{BB962C8B-B14F-4D97-AF65-F5344CB8AC3E}">
        <p14:creationId xmlns:p14="http://schemas.microsoft.com/office/powerpoint/2010/main" val="1564575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602F8A-DAC6-4AAE-8841-DF511A29A7E4}" type="slidenum">
              <a:rPr lang="en-US" smtClean="0"/>
              <a:pPr/>
              <a:t>21</a:t>
            </a:fld>
            <a:endParaRPr lang="en-US"/>
          </a:p>
        </p:txBody>
      </p:sp>
      <p:sp>
        <p:nvSpPr>
          <p:cNvPr id="3" name="Rectangle 2"/>
          <p:cNvSpPr/>
          <p:nvPr/>
        </p:nvSpPr>
        <p:spPr>
          <a:xfrm>
            <a:off x="990600" y="622756"/>
            <a:ext cx="7367723" cy="430887"/>
          </a:xfrm>
          <a:prstGeom prst="rect">
            <a:avLst/>
          </a:prstGeom>
        </p:spPr>
        <p:txBody>
          <a:bodyPr wrap="none">
            <a:spAutoFit/>
          </a:bodyPr>
          <a:lstStyle/>
          <a:p>
            <a:pPr marL="457200" lvl="0" indent="-457200">
              <a:buFont typeface="+mj-lt"/>
              <a:buAutoNum type="arabicPeriod" startAt="7"/>
            </a:pPr>
            <a:r>
              <a:rPr lang="en-US" sz="2200" b="1" dirty="0">
                <a:latin typeface="Palatino Linotype" panose="02040502050505030304" pitchFamily="18" charset="0"/>
                <a:ea typeface="+mj-ea"/>
                <a:cs typeface="+mj-cs"/>
              </a:rPr>
              <a:t>Policy recommendations to overcome the challenges</a:t>
            </a:r>
          </a:p>
        </p:txBody>
      </p:sp>
      <p:sp>
        <p:nvSpPr>
          <p:cNvPr id="4" name="Rectangle 3"/>
          <p:cNvSpPr/>
          <p:nvPr/>
        </p:nvSpPr>
        <p:spPr>
          <a:xfrm>
            <a:off x="233289" y="1295400"/>
            <a:ext cx="8305800" cy="5632311"/>
          </a:xfrm>
          <a:prstGeom prst="rect">
            <a:avLst/>
          </a:prstGeom>
        </p:spPr>
        <p:txBody>
          <a:bodyPr wrap="square">
            <a:spAutoFit/>
          </a:bodyPr>
          <a:lstStyle/>
          <a:p>
            <a:r>
              <a:rPr lang="en-US" dirty="0">
                <a:latin typeface="Palatino Linotype" panose="02040502050505030304" pitchFamily="18" charset="0"/>
              </a:rPr>
              <a:t>To address the challenges in implementing effective monetary policy, South Sudan could consider the following strategies:</a:t>
            </a:r>
          </a:p>
          <a:p>
            <a:endParaRPr lang="en-US" dirty="0">
              <a:latin typeface="Palatino Linotype" panose="02040502050505030304" pitchFamily="18" charset="0"/>
            </a:endParaRPr>
          </a:p>
          <a:p>
            <a:pPr marL="400050" lvl="0" indent="-400050" algn="just">
              <a:lnSpc>
                <a:spcPct val="150000"/>
              </a:lnSpc>
              <a:buFont typeface="+mj-lt"/>
              <a:buAutoNum type="romanLcPeriod"/>
            </a:pPr>
            <a:r>
              <a:rPr lang="en-US" b="1" dirty="0">
                <a:latin typeface="Palatino Linotype" panose="02040502050505030304" pitchFamily="18" charset="0"/>
              </a:rPr>
              <a:t>Strengthening Regulatory Framework: </a:t>
            </a:r>
            <a:r>
              <a:rPr lang="en-US" dirty="0">
                <a:latin typeface="Palatino Linotype" panose="02040502050505030304" pitchFamily="18" charset="0"/>
              </a:rPr>
              <a:t>Enforce comprehensive regulations to ensure the soundness and integrity of the financial system. Invest in infrastructure to facilitate the transmission of monetary policy measures and support economic activities. Invest in financial Literacy </a:t>
            </a:r>
          </a:p>
          <a:p>
            <a:pPr marL="400050" lvl="0" indent="-400050" algn="just">
              <a:lnSpc>
                <a:spcPct val="150000"/>
              </a:lnSpc>
              <a:buFont typeface="+mj-lt"/>
              <a:buAutoNum type="romanLcPeriod"/>
            </a:pPr>
            <a:r>
              <a:rPr lang="en-US" dirty="0">
                <a:latin typeface="Palatino Linotype" panose="02040502050505030304" pitchFamily="18" charset="0"/>
              </a:rPr>
              <a:t>BoSS should be allowed to have </a:t>
            </a:r>
            <a:r>
              <a:rPr lang="en-US" b="1" dirty="0">
                <a:latin typeface="Palatino Linotype" panose="02040502050505030304" pitchFamily="18" charset="0"/>
              </a:rPr>
              <a:t>operational autonomy</a:t>
            </a:r>
            <a:r>
              <a:rPr lang="en-US" dirty="0">
                <a:latin typeface="Palatino Linotype" panose="02040502050505030304" pitchFamily="18" charset="0"/>
              </a:rPr>
              <a:t> in implementing its monetary policies.</a:t>
            </a:r>
          </a:p>
          <a:p>
            <a:pPr marL="400050" lvl="0" indent="-400050" algn="just">
              <a:lnSpc>
                <a:spcPct val="150000"/>
              </a:lnSpc>
              <a:buFont typeface="+mj-lt"/>
              <a:buAutoNum type="romanLcPeriod"/>
            </a:pPr>
            <a:r>
              <a:rPr lang="en-US" b="1" dirty="0">
                <a:latin typeface="Palatino Linotype" panose="02040502050505030304" pitchFamily="18" charset="0"/>
              </a:rPr>
              <a:t>Economic Diversification: </a:t>
            </a:r>
            <a:r>
              <a:rPr lang="en-US" dirty="0">
                <a:latin typeface="Palatino Linotype" panose="02040502050505030304" pitchFamily="18" charset="0"/>
              </a:rPr>
              <a:t>Reduce dependency on oil exports by promoting non-oil sectors, thereby mitigating the impact of oil price volatility and enhancing the buildup of foreign exchange reserves that act as a buffer against excessive currency depreciation.</a:t>
            </a:r>
          </a:p>
          <a:p>
            <a:pPr lvl="0"/>
            <a:endParaRPr lang="en-US" dirty="0">
              <a:latin typeface="Palatino Linotype" panose="02040502050505030304" pitchFamily="18" charset="0"/>
            </a:endParaRPr>
          </a:p>
          <a:p>
            <a:r>
              <a:rPr lang="en-US" dirty="0">
                <a:latin typeface="Palatino Linotype" panose="02040502050505030304" pitchFamily="18" charset="0"/>
              </a:rPr>
              <a:t> </a:t>
            </a:r>
          </a:p>
        </p:txBody>
      </p:sp>
    </p:spTree>
    <p:extLst>
      <p:ext uri="{BB962C8B-B14F-4D97-AF65-F5344CB8AC3E}">
        <p14:creationId xmlns:p14="http://schemas.microsoft.com/office/powerpoint/2010/main" val="1012743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602F8A-DAC6-4AAE-8841-DF511A29A7E4}" type="slidenum">
              <a:rPr lang="en-US" smtClean="0"/>
              <a:pPr/>
              <a:t>22</a:t>
            </a:fld>
            <a:endParaRPr lang="en-US"/>
          </a:p>
        </p:txBody>
      </p:sp>
      <p:sp>
        <p:nvSpPr>
          <p:cNvPr id="3" name="Rectangle 2"/>
          <p:cNvSpPr/>
          <p:nvPr/>
        </p:nvSpPr>
        <p:spPr>
          <a:xfrm>
            <a:off x="3505200" y="228600"/>
            <a:ext cx="3124200" cy="430887"/>
          </a:xfrm>
          <a:prstGeom prst="rect">
            <a:avLst/>
          </a:prstGeom>
        </p:spPr>
        <p:txBody>
          <a:bodyPr wrap="square">
            <a:spAutoFit/>
          </a:bodyPr>
          <a:lstStyle/>
          <a:p>
            <a:pPr lvl="0"/>
            <a:r>
              <a:rPr lang="en-US" sz="2200" b="1" dirty="0" err="1">
                <a:latin typeface="Palatino Linotype" panose="02040502050505030304" pitchFamily="18" charset="0"/>
                <a:ea typeface="+mj-ea"/>
                <a:cs typeface="+mj-cs"/>
              </a:rPr>
              <a:t>Cont</a:t>
            </a:r>
            <a:r>
              <a:rPr lang="en-US" sz="2200" b="1" dirty="0">
                <a:latin typeface="Palatino Linotype" panose="02040502050505030304" pitchFamily="18" charset="0"/>
                <a:ea typeface="+mj-ea"/>
                <a:cs typeface="+mj-cs"/>
              </a:rPr>
              <a:t>…</a:t>
            </a:r>
          </a:p>
        </p:txBody>
      </p:sp>
      <p:sp>
        <p:nvSpPr>
          <p:cNvPr id="5" name="Rectangle 4"/>
          <p:cNvSpPr/>
          <p:nvPr/>
        </p:nvSpPr>
        <p:spPr>
          <a:xfrm>
            <a:off x="533400" y="730789"/>
            <a:ext cx="7924800" cy="5866799"/>
          </a:xfrm>
          <a:prstGeom prst="rect">
            <a:avLst/>
          </a:prstGeom>
        </p:spPr>
        <p:txBody>
          <a:bodyPr wrap="square">
            <a:spAutoFit/>
          </a:bodyPr>
          <a:lstStyle/>
          <a:p>
            <a:pPr marL="400050" lvl="0" indent="-400050" algn="just">
              <a:lnSpc>
                <a:spcPct val="150000"/>
              </a:lnSpc>
              <a:buFont typeface="+mj-lt"/>
              <a:buAutoNum type="romanLcPeriod" startAt="4"/>
            </a:pPr>
            <a:r>
              <a:rPr lang="en-US" b="1" dirty="0">
                <a:latin typeface="Palatino Linotype" panose="02040502050505030304" pitchFamily="18" charset="0"/>
              </a:rPr>
              <a:t>Fiscal Reforms: </a:t>
            </a:r>
            <a:r>
              <a:rPr lang="en-US" dirty="0">
                <a:latin typeface="Palatino Linotype" panose="02040502050505030304" pitchFamily="18" charset="0"/>
              </a:rPr>
              <a:t>Improve fiscal discipline, reduce government borrowing from the central bank, and enhance public financial management. Adopt prudent debt management, Monetary and  Fiscal policies  needed to be coordinated to ensure consistency and minimize potential inflationary pressures. </a:t>
            </a:r>
          </a:p>
          <a:p>
            <a:pPr marL="400050" lvl="0" indent="-400050" algn="just">
              <a:lnSpc>
                <a:spcPct val="150000"/>
              </a:lnSpc>
              <a:buFont typeface="+mj-lt"/>
              <a:buAutoNum type="romanLcPeriod" startAt="4"/>
            </a:pPr>
            <a:r>
              <a:rPr lang="en-US" b="1" dirty="0">
                <a:latin typeface="Palatino Linotype" panose="02040502050505030304" pitchFamily="18" charset="0"/>
              </a:rPr>
              <a:t>Institutional Strengthening: </a:t>
            </a:r>
            <a:r>
              <a:rPr lang="en-US" dirty="0">
                <a:latin typeface="Palatino Linotype" panose="02040502050505030304" pitchFamily="18" charset="0"/>
              </a:rPr>
              <a:t>Enhance the central bank's capacity to formulate and implement monetary policy effectively.</a:t>
            </a:r>
          </a:p>
          <a:p>
            <a:pPr marL="400050" lvl="0" indent="-400050" algn="just">
              <a:lnSpc>
                <a:spcPct val="150000"/>
              </a:lnSpc>
              <a:buFont typeface="+mj-lt"/>
              <a:buAutoNum type="romanLcPeriod" startAt="4"/>
            </a:pPr>
            <a:r>
              <a:rPr lang="en-US" b="1" dirty="0">
                <a:latin typeface="Palatino Linotype" panose="02040502050505030304" pitchFamily="18" charset="0"/>
              </a:rPr>
              <a:t>Broadening of financial sector: </a:t>
            </a:r>
            <a:r>
              <a:rPr lang="en-US" dirty="0">
                <a:latin typeface="Palatino Linotype" panose="02040502050505030304" pitchFamily="18" charset="0"/>
              </a:rPr>
              <a:t>Investment in financial market infrastructure and development of primary and secondary markets</a:t>
            </a:r>
          </a:p>
          <a:p>
            <a:pPr marL="400050" lvl="0" indent="-400050" algn="just">
              <a:lnSpc>
                <a:spcPct val="150000"/>
              </a:lnSpc>
              <a:buFont typeface="+mj-lt"/>
              <a:buAutoNum type="romanLcPeriod" startAt="4"/>
            </a:pPr>
            <a:r>
              <a:rPr lang="en-US" b="1" dirty="0">
                <a:latin typeface="Palatino Linotype" panose="02040502050505030304" pitchFamily="18" charset="0"/>
              </a:rPr>
              <a:t>International Cooperation: </a:t>
            </a:r>
            <a:r>
              <a:rPr lang="en-US" dirty="0">
                <a:latin typeface="Palatino Linotype" panose="02040502050505030304" pitchFamily="18" charset="0"/>
              </a:rPr>
              <a:t>Collaborate with regional and international organizations such as the </a:t>
            </a:r>
            <a:r>
              <a:rPr lang="en-US" b="1" dirty="0">
                <a:latin typeface="Palatino Linotype" panose="02040502050505030304" pitchFamily="18" charset="0"/>
              </a:rPr>
              <a:t>IMF, World Bank </a:t>
            </a:r>
            <a:r>
              <a:rPr lang="en-US" dirty="0">
                <a:latin typeface="Palatino Linotype" panose="02040502050505030304" pitchFamily="18" charset="0"/>
              </a:rPr>
              <a:t>and </a:t>
            </a:r>
            <a:r>
              <a:rPr lang="en-US" b="1" dirty="0">
                <a:latin typeface="Palatino Linotype" panose="02040502050505030304" pitchFamily="18" charset="0"/>
              </a:rPr>
              <a:t>AfDB</a:t>
            </a:r>
            <a:r>
              <a:rPr lang="en-US" dirty="0">
                <a:latin typeface="Palatino Linotype" panose="02040502050505030304" pitchFamily="18" charset="0"/>
              </a:rPr>
              <a:t> to access expertise and financial support. </a:t>
            </a:r>
            <a:r>
              <a:rPr lang="en-US" b="1" dirty="0">
                <a:latin typeface="Palatino Linotype" panose="02040502050505030304" pitchFamily="18" charset="0"/>
              </a:rPr>
              <a:t>Strengthen ties with </a:t>
            </a:r>
            <a:r>
              <a:rPr lang="en-US" b="1" dirty="0" err="1">
                <a:latin typeface="Palatino Linotype" panose="02040502050505030304" pitchFamily="18" charset="0"/>
              </a:rPr>
              <a:t>neighbouring</a:t>
            </a:r>
            <a:r>
              <a:rPr lang="en-US" b="1" dirty="0">
                <a:latin typeface="Palatino Linotype" panose="02040502050505030304" pitchFamily="18" charset="0"/>
              </a:rPr>
              <a:t> countries (EAC region) </a:t>
            </a:r>
            <a:r>
              <a:rPr lang="en-US" dirty="0">
                <a:latin typeface="Palatino Linotype" panose="02040502050505030304" pitchFamily="18" charset="0"/>
              </a:rPr>
              <a:t>to foster regional economic stability and cooperation.</a:t>
            </a:r>
            <a:endParaRPr lang="en-US" dirty="0"/>
          </a:p>
        </p:txBody>
      </p:sp>
    </p:spTree>
    <p:extLst>
      <p:ext uri="{BB962C8B-B14F-4D97-AF65-F5344CB8AC3E}">
        <p14:creationId xmlns:p14="http://schemas.microsoft.com/office/powerpoint/2010/main" val="617064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457200" y="428361"/>
            <a:ext cx="7924800" cy="533400"/>
          </a:xfrm>
        </p:spPr>
        <p:txBody>
          <a:bodyPr>
            <a:normAutofit/>
          </a:bodyPr>
          <a:lstStyle/>
          <a:p>
            <a:pPr marL="0" indent="0" algn="ctr">
              <a:buNone/>
            </a:pPr>
            <a:r>
              <a:rPr lang="en-US" sz="2200" b="1" dirty="0">
                <a:latin typeface="Palatino Linotype" panose="02040502050505030304" pitchFamily="18" charset="0"/>
                <a:ea typeface="+mj-ea"/>
                <a:cs typeface="+mj-cs"/>
              </a:rPr>
              <a:t>List of Acronyms</a:t>
            </a:r>
          </a:p>
        </p:txBody>
      </p:sp>
      <p:sp>
        <p:nvSpPr>
          <p:cNvPr id="4" name="Slide Number Placeholder 3"/>
          <p:cNvSpPr>
            <a:spLocks noGrp="1"/>
          </p:cNvSpPr>
          <p:nvPr>
            <p:ph type="sldNum" sz="quarter" idx="12"/>
          </p:nvPr>
        </p:nvSpPr>
        <p:spPr/>
        <p:txBody>
          <a:bodyPr/>
          <a:lstStyle/>
          <a:p>
            <a:fld id="{61602F8A-DAC6-4AAE-8841-DF511A29A7E4}" type="slidenum">
              <a:rPr lang="en-US" smtClean="0"/>
              <a:pPr/>
              <a:t>23</a:t>
            </a:fld>
            <a:endParaRPr lang="en-US"/>
          </a:p>
        </p:txBody>
      </p:sp>
      <p:sp>
        <p:nvSpPr>
          <p:cNvPr id="6" name="TextBox 5">
            <a:extLst>
              <a:ext uri="{FF2B5EF4-FFF2-40B4-BE49-F238E27FC236}">
                <a16:creationId xmlns:a16="http://schemas.microsoft.com/office/drawing/2014/main" id="{BB29B93E-C3F9-3B3E-3DD9-A58BC8D45E53}"/>
              </a:ext>
            </a:extLst>
          </p:cNvPr>
          <p:cNvSpPr txBox="1"/>
          <p:nvPr/>
        </p:nvSpPr>
        <p:spPr>
          <a:xfrm>
            <a:off x="1143000" y="846138"/>
            <a:ext cx="7391400" cy="5770811"/>
          </a:xfrm>
          <a:prstGeom prst="rect">
            <a:avLst/>
          </a:prstGeom>
          <a:noFill/>
        </p:spPr>
        <p:txBody>
          <a:bodyPr wrap="square">
            <a:spAutoFit/>
          </a:bodyPr>
          <a:lstStyle/>
          <a:p>
            <a:pPr>
              <a:lnSpc>
                <a:spcPct val="150000"/>
              </a:lnSpc>
            </a:pPr>
            <a:r>
              <a:rPr lang="en-US" sz="1800" dirty="0">
                <a:latin typeface="Palatino Linotype" panose="02040502050505030304" pitchFamily="18" charset="0"/>
              </a:rPr>
              <a:t>BoSS    Bank of South Sudan</a:t>
            </a:r>
          </a:p>
          <a:p>
            <a:pPr>
              <a:lnSpc>
                <a:spcPct val="150000"/>
              </a:lnSpc>
            </a:pPr>
            <a:r>
              <a:rPr lang="en-US" dirty="0">
                <a:latin typeface="Palatino Linotype" panose="02040502050505030304" pitchFamily="18" charset="0"/>
              </a:rPr>
              <a:t>NDP    National Development Plan</a:t>
            </a:r>
          </a:p>
          <a:p>
            <a:pPr>
              <a:lnSpc>
                <a:spcPct val="150000"/>
              </a:lnSpc>
            </a:pPr>
            <a:r>
              <a:rPr lang="en-US" sz="1800" dirty="0">
                <a:latin typeface="Palatino Linotype" panose="02040502050505030304" pitchFamily="18" charset="0"/>
              </a:rPr>
              <a:t>SSP       Sound Sudanese Pound</a:t>
            </a:r>
          </a:p>
          <a:p>
            <a:pPr>
              <a:lnSpc>
                <a:spcPct val="150000"/>
              </a:lnSpc>
            </a:pPr>
            <a:r>
              <a:rPr lang="en-US" dirty="0">
                <a:latin typeface="Palatino Linotype" panose="02040502050505030304" pitchFamily="18" charset="0"/>
              </a:rPr>
              <a:t>ODCs   Other Depository Corporation</a:t>
            </a:r>
          </a:p>
          <a:p>
            <a:pPr>
              <a:lnSpc>
                <a:spcPct val="150000"/>
              </a:lnSpc>
            </a:pPr>
            <a:r>
              <a:rPr lang="en-US" sz="1800" dirty="0">
                <a:latin typeface="Palatino Linotype" panose="02040502050505030304" pitchFamily="18" charset="0"/>
              </a:rPr>
              <a:t>RMTF   Reserve Money Targeting Framework</a:t>
            </a:r>
          </a:p>
          <a:p>
            <a:pPr>
              <a:lnSpc>
                <a:spcPct val="150000"/>
              </a:lnSpc>
            </a:pPr>
            <a:r>
              <a:rPr lang="en-US" dirty="0">
                <a:latin typeface="Palatino Linotype" panose="02040502050505030304" pitchFamily="18" charset="0"/>
              </a:rPr>
              <a:t>EAC     East Africa Community</a:t>
            </a:r>
          </a:p>
          <a:p>
            <a:pPr>
              <a:lnSpc>
                <a:spcPct val="150000"/>
              </a:lnSpc>
            </a:pPr>
            <a:r>
              <a:rPr lang="en-US" sz="1800" dirty="0">
                <a:latin typeface="Palatino Linotype" panose="02040502050505030304" pitchFamily="18" charset="0"/>
              </a:rPr>
              <a:t>IMF      International Monetary </a:t>
            </a:r>
            <a:r>
              <a:rPr lang="en-US" dirty="0">
                <a:latin typeface="Palatino Linotype" panose="02040502050505030304" pitchFamily="18" charset="0"/>
              </a:rPr>
              <a:t>Fund</a:t>
            </a:r>
          </a:p>
          <a:p>
            <a:pPr>
              <a:lnSpc>
                <a:spcPct val="150000"/>
              </a:lnSpc>
            </a:pPr>
            <a:r>
              <a:rPr lang="en-US" sz="1800" dirty="0">
                <a:latin typeface="Palatino Linotype" panose="02040502050505030304" pitchFamily="18" charset="0"/>
              </a:rPr>
              <a:t>A</a:t>
            </a:r>
            <a:r>
              <a:rPr lang="en-US" dirty="0">
                <a:latin typeface="Palatino Linotype" panose="02040502050505030304" pitchFamily="18" charset="0"/>
              </a:rPr>
              <a:t>fDB    African Development Bank</a:t>
            </a:r>
          </a:p>
          <a:p>
            <a:pPr>
              <a:lnSpc>
                <a:spcPct val="150000"/>
              </a:lnSpc>
            </a:pPr>
            <a:r>
              <a:rPr lang="en-US" sz="1800" dirty="0">
                <a:latin typeface="Palatino Linotype" panose="02040502050505030304" pitchFamily="18" charset="0"/>
              </a:rPr>
              <a:t>WB       World Bank</a:t>
            </a:r>
          </a:p>
          <a:p>
            <a:pPr>
              <a:lnSpc>
                <a:spcPct val="150000"/>
              </a:lnSpc>
            </a:pPr>
            <a:r>
              <a:rPr lang="en-US" dirty="0">
                <a:latin typeface="Palatino Linotype" panose="02040502050505030304" pitchFamily="18" charset="0"/>
              </a:rPr>
              <a:t>CBR      Central Bank Rate</a:t>
            </a:r>
          </a:p>
          <a:p>
            <a:pPr>
              <a:lnSpc>
                <a:spcPct val="150000"/>
              </a:lnSpc>
            </a:pPr>
            <a:r>
              <a:rPr lang="en-US" sz="1800" dirty="0">
                <a:latin typeface="Palatino Linotype" panose="02040502050505030304" pitchFamily="18" charset="0"/>
              </a:rPr>
              <a:t>CRB      </a:t>
            </a:r>
            <a:r>
              <a:rPr lang="en-US" dirty="0">
                <a:latin typeface="Palatino Linotype" panose="02040502050505030304" pitchFamily="18" charset="0"/>
              </a:rPr>
              <a:t>Credit Reference Bureau</a:t>
            </a:r>
          </a:p>
          <a:p>
            <a:pPr>
              <a:lnSpc>
                <a:spcPct val="150000"/>
              </a:lnSpc>
            </a:pPr>
            <a:r>
              <a:rPr lang="en-US" sz="1800" dirty="0">
                <a:latin typeface="Palatino Linotype" panose="02040502050505030304" pitchFamily="18" charset="0"/>
              </a:rPr>
              <a:t>NPS      </a:t>
            </a:r>
            <a:r>
              <a:rPr lang="en-US" dirty="0">
                <a:latin typeface="Palatino Linotype" panose="02040502050505030304" pitchFamily="18" charset="0"/>
              </a:rPr>
              <a:t>National Payment System</a:t>
            </a:r>
          </a:p>
          <a:p>
            <a:pPr>
              <a:lnSpc>
                <a:spcPct val="150000"/>
              </a:lnSpc>
            </a:pPr>
            <a:r>
              <a:rPr lang="en-US" dirty="0">
                <a:latin typeface="Palatino Linotype" panose="02040502050505030304" pitchFamily="18" charset="0"/>
              </a:rPr>
              <a:t>OMO    Open Market Operation</a:t>
            </a:r>
          </a:p>
          <a:p>
            <a:endParaRPr lang="en-SS" dirty="0"/>
          </a:p>
        </p:txBody>
      </p:sp>
    </p:spTree>
    <p:extLst>
      <p:ext uri="{BB962C8B-B14F-4D97-AF65-F5344CB8AC3E}">
        <p14:creationId xmlns:p14="http://schemas.microsoft.com/office/powerpoint/2010/main" val="1436738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609600" y="1828800"/>
            <a:ext cx="7924800" cy="3777622"/>
          </a:xfrm>
        </p:spPr>
        <p:txBody>
          <a:bodyPr/>
          <a:lstStyle/>
          <a:p>
            <a:pPr marL="0" indent="0" algn="ctr">
              <a:buNone/>
            </a:pPr>
            <a:endParaRPr lang="en-US" dirty="0"/>
          </a:p>
          <a:p>
            <a:pPr marL="0" indent="0" algn="ctr">
              <a:buNone/>
            </a:pPr>
            <a:endParaRPr lang="en-US" dirty="0"/>
          </a:p>
          <a:p>
            <a:pPr marL="0" indent="0" algn="ctr">
              <a:buNone/>
            </a:pPr>
            <a:r>
              <a:rPr lang="en-US" sz="4400" b="1" dirty="0"/>
              <a:t>Thank you for Listening </a:t>
            </a:r>
          </a:p>
        </p:txBody>
      </p:sp>
      <p:sp>
        <p:nvSpPr>
          <p:cNvPr id="4" name="Slide Number Placeholder 3"/>
          <p:cNvSpPr>
            <a:spLocks noGrp="1"/>
          </p:cNvSpPr>
          <p:nvPr>
            <p:ph type="sldNum" sz="quarter" idx="12"/>
          </p:nvPr>
        </p:nvSpPr>
        <p:spPr/>
        <p:txBody>
          <a:bodyPr/>
          <a:lstStyle/>
          <a:p>
            <a:fld id="{61602F8A-DAC6-4AAE-8841-DF511A29A7E4}" type="slidenum">
              <a:rPr lang="en-US" smtClean="0"/>
              <a:pPr/>
              <a:t>24</a:t>
            </a:fld>
            <a:endParaRPr lang="en-US"/>
          </a:p>
        </p:txBody>
      </p:sp>
    </p:spTree>
    <p:extLst>
      <p:ext uri="{BB962C8B-B14F-4D97-AF65-F5344CB8AC3E}">
        <p14:creationId xmlns:p14="http://schemas.microsoft.com/office/powerpoint/2010/main" val="480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09600"/>
            <a:ext cx="6589199" cy="442690"/>
          </a:xfrm>
        </p:spPr>
        <p:txBody>
          <a:bodyPr>
            <a:normAutofit/>
          </a:bodyPr>
          <a:lstStyle/>
          <a:p>
            <a:pPr marL="457200" indent="-457200" algn="ctr">
              <a:buFont typeface="+mj-lt"/>
              <a:buAutoNum type="arabicPeriod"/>
            </a:pPr>
            <a:r>
              <a:rPr lang="en-US" sz="2200" b="1" dirty="0">
                <a:latin typeface="Palatino Linotype" panose="02040502050505030304" pitchFamily="18" charset="0"/>
              </a:rPr>
              <a:t>Introduction</a:t>
            </a:r>
            <a:r>
              <a:rPr lang="en-US" sz="2200" b="1" dirty="0"/>
              <a:t> </a:t>
            </a:r>
          </a:p>
        </p:txBody>
      </p:sp>
      <p:sp>
        <p:nvSpPr>
          <p:cNvPr id="4" name="Rectangle 3"/>
          <p:cNvSpPr/>
          <p:nvPr/>
        </p:nvSpPr>
        <p:spPr>
          <a:xfrm>
            <a:off x="608428" y="1524000"/>
            <a:ext cx="7772400" cy="1938992"/>
          </a:xfrm>
          <a:prstGeom prst="rect">
            <a:avLst/>
          </a:prstGeom>
        </p:spPr>
        <p:txBody>
          <a:bodyPr wrap="square">
            <a:spAutoFit/>
          </a:bodyPr>
          <a:lstStyle/>
          <a:p>
            <a:pPr algn="just"/>
            <a:r>
              <a:rPr lang="en-GB" sz="2000" dirty="0">
                <a:latin typeface="Palatino Linotype" panose="02040502050505030304" pitchFamily="18" charset="0"/>
              </a:rPr>
              <a:t>The </a:t>
            </a:r>
            <a:r>
              <a:rPr lang="en-GB" sz="2000" b="1" dirty="0">
                <a:latin typeface="Palatino Linotype" panose="02040502050505030304" pitchFamily="18" charset="0"/>
              </a:rPr>
              <a:t>Bank of South Sudan (BoSS) </a:t>
            </a:r>
            <a:r>
              <a:rPr lang="en-GB" sz="2000" dirty="0">
                <a:latin typeface="Palatino Linotype" panose="02040502050505030304" pitchFamily="18" charset="0"/>
              </a:rPr>
              <a:t>came into existence in accordance with provisions of Article 53(3)(b) and 83 (1) of the Transitional Constitution of the Republic of South Sudan, 2011. </a:t>
            </a:r>
          </a:p>
          <a:p>
            <a:pPr algn="just"/>
            <a:endParaRPr lang="en-GB" sz="2000" dirty="0">
              <a:latin typeface="Palatino Linotype" panose="02040502050505030304" pitchFamily="18" charset="0"/>
            </a:endParaRPr>
          </a:p>
          <a:p>
            <a:pPr algn="just"/>
            <a:r>
              <a:rPr lang="en-GB" sz="2000" dirty="0">
                <a:latin typeface="Palatino Linotype" panose="02040502050505030304" pitchFamily="18" charset="0"/>
              </a:rPr>
              <a:t>The primary objective is to “</a:t>
            </a:r>
            <a:r>
              <a:rPr lang="en-GB" sz="2000" b="1" dirty="0">
                <a:latin typeface="Palatino Linotype" panose="02040502050505030304" pitchFamily="18" charset="0"/>
              </a:rPr>
              <a:t>maintain the monetary and domestic price stability”</a:t>
            </a:r>
            <a:r>
              <a:rPr lang="en-GB" sz="2000" dirty="0">
                <a:latin typeface="Palatino Linotype" panose="02040502050505030304" pitchFamily="18" charset="0"/>
              </a:rPr>
              <a:t>. </a:t>
            </a:r>
            <a:endParaRPr lang="en-US" sz="2000" dirty="0">
              <a:latin typeface="Palatino Linotype" panose="02040502050505030304" pitchFamily="18" charset="0"/>
            </a:endParaRPr>
          </a:p>
        </p:txBody>
      </p:sp>
      <p:sp>
        <p:nvSpPr>
          <p:cNvPr id="6" name="Slide Number Placeholder 5"/>
          <p:cNvSpPr>
            <a:spLocks noGrp="1"/>
          </p:cNvSpPr>
          <p:nvPr>
            <p:ph type="sldNum" sz="quarter" idx="12"/>
          </p:nvPr>
        </p:nvSpPr>
        <p:spPr/>
        <p:txBody>
          <a:bodyPr/>
          <a:lstStyle/>
          <a:p>
            <a:fld id="{61602F8A-DAC6-4AAE-8841-DF511A29A7E4}" type="slidenum">
              <a:rPr lang="en-US" smtClean="0"/>
              <a:pPr/>
              <a:t>3</a:t>
            </a:fld>
            <a:endParaRPr lang="en-US"/>
          </a:p>
        </p:txBody>
      </p:sp>
    </p:spTree>
    <p:extLst>
      <p:ext uri="{BB962C8B-B14F-4D97-AF65-F5344CB8AC3E}">
        <p14:creationId xmlns:p14="http://schemas.microsoft.com/office/powerpoint/2010/main" val="4129500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6910"/>
            <a:ext cx="7620000" cy="671290"/>
          </a:xfrm>
          <a:noFill/>
          <a:ln>
            <a:noFill/>
          </a:ln>
        </p:spPr>
        <p:style>
          <a:lnRef idx="2">
            <a:schemeClr val="dk1"/>
          </a:lnRef>
          <a:fillRef idx="1">
            <a:schemeClr val="lt1"/>
          </a:fillRef>
          <a:effectRef idx="0">
            <a:schemeClr val="dk1"/>
          </a:effectRef>
          <a:fontRef idx="minor">
            <a:schemeClr val="dk1"/>
          </a:fontRef>
        </p:style>
        <p:txBody>
          <a:bodyPr>
            <a:normAutofit fontScale="90000"/>
          </a:bodyPr>
          <a:lstStyle/>
          <a:p>
            <a:r>
              <a:rPr lang="en-GB" sz="2400" dirty="0">
                <a:latin typeface="Palatino Linotype" panose="02040502050505030304" pitchFamily="18" charset="0"/>
              </a:rPr>
              <a:t>Other</a:t>
            </a:r>
            <a:r>
              <a:rPr lang="en-GB" sz="2400" b="1" dirty="0">
                <a:latin typeface="Palatino Linotype" panose="02040502050505030304" pitchFamily="18" charset="0"/>
              </a:rPr>
              <a:t> Secondary objectives </a:t>
            </a:r>
            <a:r>
              <a:rPr lang="en-GB" sz="2400" dirty="0">
                <a:latin typeface="Palatino Linotype" panose="02040502050505030304" pitchFamily="18" charset="0"/>
              </a:rPr>
              <a:t>includes but not limited to:</a:t>
            </a:r>
            <a:endParaRPr lang="en-US" sz="2400" dirty="0">
              <a:latin typeface="Palatino Linotype" panose="02040502050505030304" pitchFamily="18" charset="0"/>
            </a:endParaRPr>
          </a:p>
        </p:txBody>
      </p:sp>
      <p:sp>
        <p:nvSpPr>
          <p:cNvPr id="3" name="Rectangle 2"/>
          <p:cNvSpPr/>
          <p:nvPr/>
        </p:nvSpPr>
        <p:spPr>
          <a:xfrm>
            <a:off x="735037" y="914400"/>
            <a:ext cx="7772400" cy="5940088"/>
          </a:xfrm>
          <a:prstGeom prst="rect">
            <a:avLst/>
          </a:prstGeom>
        </p:spPr>
        <p:txBody>
          <a:bodyPr wrap="square">
            <a:spAutoFit/>
          </a:bodyPr>
          <a:lstStyle/>
          <a:p>
            <a:pPr marL="514350" lvl="0" indent="-514350">
              <a:buFont typeface="+mj-lt"/>
              <a:buAutoNum type="romanLcPeriod"/>
            </a:pPr>
            <a:r>
              <a:rPr lang="en-GB" sz="2000" dirty="0">
                <a:latin typeface="Palatino Linotype" panose="02040502050505030304" pitchFamily="18" charset="0"/>
              </a:rPr>
              <a:t>Fostering of liquidity, solvency and effective functioning of stable market based financial system</a:t>
            </a:r>
            <a:endParaRPr lang="en-US" sz="2000" dirty="0">
              <a:latin typeface="Palatino Linotype" panose="02040502050505030304" pitchFamily="18" charset="0"/>
            </a:endParaRPr>
          </a:p>
          <a:p>
            <a:pPr marL="514350" lvl="0" indent="-514350">
              <a:buFont typeface="+mj-lt"/>
              <a:buAutoNum type="romanLcPeriod"/>
            </a:pPr>
            <a:r>
              <a:rPr lang="en-GB" sz="2000" dirty="0">
                <a:latin typeface="Palatino Linotype" panose="02040502050505030304" pitchFamily="18" charset="0"/>
              </a:rPr>
              <a:t>Promote safe, sound and efficient national payment system which aims to maintain the stability of the financial system as a whole.</a:t>
            </a:r>
            <a:endParaRPr lang="en-US" sz="2000" dirty="0">
              <a:latin typeface="Palatino Linotype" panose="02040502050505030304" pitchFamily="18" charset="0"/>
            </a:endParaRPr>
          </a:p>
          <a:p>
            <a:pPr marL="514350" lvl="0" indent="-514350">
              <a:buFont typeface="+mj-lt"/>
              <a:buAutoNum type="romanLcPeriod"/>
            </a:pPr>
            <a:r>
              <a:rPr lang="en-GB" sz="2000" dirty="0">
                <a:latin typeface="Palatino Linotype" panose="02040502050505030304" pitchFamily="18" charset="0"/>
              </a:rPr>
              <a:t>Hold and manage the foreign exchange reserves of the state</a:t>
            </a:r>
            <a:endParaRPr lang="en-US" sz="2000" dirty="0">
              <a:latin typeface="Palatino Linotype" panose="02040502050505030304" pitchFamily="18" charset="0"/>
            </a:endParaRPr>
          </a:p>
          <a:p>
            <a:pPr marL="514350" lvl="0" indent="-514350">
              <a:buFont typeface="+mj-lt"/>
              <a:buAutoNum type="romanLcPeriod"/>
            </a:pPr>
            <a:r>
              <a:rPr lang="en-GB" sz="2000" dirty="0">
                <a:latin typeface="Palatino Linotype" panose="02040502050505030304" pitchFamily="18" charset="0"/>
              </a:rPr>
              <a:t>Act as banker and adviser to, and as fiscal agent of the government</a:t>
            </a:r>
            <a:endParaRPr lang="en-US" sz="2000" dirty="0">
              <a:latin typeface="Palatino Linotype" panose="02040502050505030304" pitchFamily="18" charset="0"/>
            </a:endParaRPr>
          </a:p>
          <a:p>
            <a:pPr marL="514350" lvl="0" indent="-514350">
              <a:buFont typeface="+mj-lt"/>
              <a:buAutoNum type="romanLcPeriod"/>
            </a:pPr>
            <a:r>
              <a:rPr lang="en-GB" sz="2000" dirty="0">
                <a:latin typeface="Palatino Linotype" panose="02040502050505030304" pitchFamily="18" charset="0"/>
              </a:rPr>
              <a:t>Issuance of licence and supervision of  regulated financial institutions as shall be submitted to its oversight in accordance with relevant legislation </a:t>
            </a:r>
            <a:endParaRPr lang="en-US" sz="2000" dirty="0">
              <a:latin typeface="Palatino Linotype" panose="02040502050505030304" pitchFamily="18" charset="0"/>
            </a:endParaRPr>
          </a:p>
          <a:p>
            <a:pPr marL="514350" lvl="0" indent="-514350">
              <a:buFont typeface="+mj-lt"/>
              <a:buAutoNum type="romanLcPeriod"/>
            </a:pPr>
            <a:r>
              <a:rPr lang="en-GB" sz="2000" dirty="0">
                <a:latin typeface="Palatino Linotype" panose="02040502050505030304" pitchFamily="18" charset="0"/>
              </a:rPr>
              <a:t>Issue debt securities in accordance with policies approved by the board</a:t>
            </a:r>
            <a:endParaRPr lang="en-US" sz="2000" dirty="0">
              <a:latin typeface="Palatino Linotype" panose="02040502050505030304" pitchFamily="18" charset="0"/>
            </a:endParaRPr>
          </a:p>
          <a:p>
            <a:pPr marL="514350" lvl="0" indent="-514350">
              <a:buFont typeface="+mj-lt"/>
              <a:buAutoNum type="romanLcPeriod"/>
            </a:pPr>
            <a:r>
              <a:rPr lang="en-GB" sz="2000" dirty="0">
                <a:latin typeface="Palatino Linotype" panose="02040502050505030304" pitchFamily="18" charset="0"/>
              </a:rPr>
              <a:t>Support the general economic policies of the government and promote sustainable economic growth.</a:t>
            </a:r>
          </a:p>
          <a:p>
            <a:pPr lvl="0"/>
            <a:endParaRPr lang="en-US" sz="2000" dirty="0">
              <a:latin typeface="Palatino Linotype" panose="02040502050505030304" pitchFamily="18" charset="0"/>
            </a:endParaRPr>
          </a:p>
          <a:p>
            <a:pPr algn="just"/>
            <a:r>
              <a:rPr lang="en-US" sz="2000" dirty="0">
                <a:latin typeface="Palatino Linotype" panose="02040502050505030304" pitchFamily="18" charset="0"/>
              </a:rPr>
              <a:t>Pursuant to these </a:t>
            </a:r>
            <a:r>
              <a:rPr lang="en-US" sz="2000" b="1" dirty="0">
                <a:latin typeface="Palatino Linotype" panose="02040502050505030304" pitchFamily="18" charset="0"/>
              </a:rPr>
              <a:t>objectives</a:t>
            </a:r>
            <a:r>
              <a:rPr lang="en-US" sz="2000" dirty="0">
                <a:latin typeface="Palatino Linotype" panose="02040502050505030304" pitchFamily="18" charset="0"/>
              </a:rPr>
              <a:t>, the BoSS developed the 2018-2022 and </a:t>
            </a:r>
            <a:r>
              <a:rPr lang="en-US" sz="2000" b="1" dirty="0">
                <a:latin typeface="Palatino Linotype" panose="02040502050505030304" pitchFamily="18" charset="0"/>
              </a:rPr>
              <a:t>2023 – 2027 Strategic Plan </a:t>
            </a:r>
            <a:r>
              <a:rPr lang="en-US" sz="2000" dirty="0">
                <a:latin typeface="Palatino Linotype" panose="02040502050505030304" pitchFamily="18" charset="0"/>
              </a:rPr>
              <a:t>inline with the National Development Plan (NDP)</a:t>
            </a:r>
          </a:p>
        </p:txBody>
      </p:sp>
      <p:sp>
        <p:nvSpPr>
          <p:cNvPr id="4" name="Slide Number Placeholder 3"/>
          <p:cNvSpPr>
            <a:spLocks noGrp="1"/>
          </p:cNvSpPr>
          <p:nvPr>
            <p:ph type="sldNum" sz="quarter" idx="12"/>
          </p:nvPr>
        </p:nvSpPr>
        <p:spPr/>
        <p:txBody>
          <a:bodyPr/>
          <a:lstStyle/>
          <a:p>
            <a:fld id="{61602F8A-DAC6-4AAE-8841-DF511A29A7E4}" type="slidenum">
              <a:rPr lang="en-US" smtClean="0"/>
              <a:pPr/>
              <a:t>4</a:t>
            </a:fld>
            <a:endParaRPr lang="en-US"/>
          </a:p>
        </p:txBody>
      </p:sp>
    </p:spTree>
    <p:extLst>
      <p:ext uri="{BB962C8B-B14F-4D97-AF65-F5344CB8AC3E}">
        <p14:creationId xmlns:p14="http://schemas.microsoft.com/office/powerpoint/2010/main" val="467074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57200"/>
            <a:ext cx="8534400" cy="769441"/>
          </a:xfrm>
          <a:prstGeom prst="rect">
            <a:avLst/>
          </a:prstGeom>
        </p:spPr>
        <p:txBody>
          <a:bodyPr wrap="square">
            <a:spAutoFit/>
          </a:bodyPr>
          <a:lstStyle/>
          <a:p>
            <a:r>
              <a:rPr lang="en-US" sz="2200" dirty="0">
                <a:solidFill>
                  <a:schemeClr val="dk1"/>
                </a:solidFill>
                <a:latin typeface="Palatino Linotype" panose="02040502050505030304" pitchFamily="18" charset="0"/>
              </a:rPr>
              <a:t>And its </a:t>
            </a:r>
            <a:r>
              <a:rPr lang="en-US" sz="2200" b="1" dirty="0">
                <a:solidFill>
                  <a:schemeClr val="dk1"/>
                </a:solidFill>
                <a:latin typeface="Palatino Linotype" panose="02040502050505030304" pitchFamily="18" charset="0"/>
              </a:rPr>
              <a:t>core functions </a:t>
            </a:r>
            <a:r>
              <a:rPr lang="en-US" sz="2200" dirty="0">
                <a:solidFill>
                  <a:schemeClr val="dk1"/>
                </a:solidFill>
                <a:latin typeface="Palatino Linotype" panose="02040502050505030304" pitchFamily="18" charset="0"/>
              </a:rPr>
              <a:t>critical to the nation's economic stability and development are:</a:t>
            </a:r>
          </a:p>
        </p:txBody>
      </p:sp>
      <p:sp>
        <p:nvSpPr>
          <p:cNvPr id="7" name="Rectangle 6"/>
          <p:cNvSpPr/>
          <p:nvPr/>
        </p:nvSpPr>
        <p:spPr>
          <a:xfrm>
            <a:off x="446649" y="1447800"/>
            <a:ext cx="8305800" cy="4708981"/>
          </a:xfrm>
          <a:prstGeom prst="rect">
            <a:avLst/>
          </a:prstGeom>
        </p:spPr>
        <p:txBody>
          <a:bodyPr wrap="square">
            <a:spAutoFit/>
          </a:bodyPr>
          <a:lstStyle/>
          <a:p>
            <a:pPr marL="400050" lvl="0" indent="-400050">
              <a:buFont typeface="+mj-lt"/>
              <a:buAutoNum type="romanLcPeriod"/>
            </a:pPr>
            <a:r>
              <a:rPr lang="en-US" sz="2000" b="1" dirty="0">
                <a:latin typeface="Palatino Linotype" panose="02040502050505030304" pitchFamily="18" charset="0"/>
              </a:rPr>
              <a:t>Monetary Policy: </a:t>
            </a:r>
            <a:r>
              <a:rPr lang="en-US" sz="2000" dirty="0">
                <a:latin typeface="Palatino Linotype" panose="02040502050505030304" pitchFamily="18" charset="0"/>
              </a:rPr>
              <a:t>The BoSS formulates and implements monetary policy to control inflation, stabilize the currency, and promote economic growth.</a:t>
            </a:r>
          </a:p>
          <a:p>
            <a:pPr marL="400050" lvl="0" indent="-400050">
              <a:buFont typeface="+mj-lt"/>
              <a:buAutoNum type="romanLcPeriod"/>
            </a:pPr>
            <a:r>
              <a:rPr lang="en-US" sz="2000" b="1" dirty="0">
                <a:latin typeface="Palatino Linotype" panose="02040502050505030304" pitchFamily="18" charset="0"/>
              </a:rPr>
              <a:t>Currency Issuance: </a:t>
            </a:r>
            <a:r>
              <a:rPr lang="en-US" sz="2000" dirty="0">
                <a:latin typeface="Palatino Linotype" panose="02040502050505030304" pitchFamily="18" charset="0"/>
              </a:rPr>
              <a:t>The central bank enjoys pure monopoly of issuing and regulating the national currency, the South Sudanese Pound (SSP).</a:t>
            </a:r>
          </a:p>
          <a:p>
            <a:pPr marL="400050" lvl="0" indent="-400050">
              <a:buFont typeface="+mj-lt"/>
              <a:buAutoNum type="romanLcPeriod"/>
            </a:pPr>
            <a:r>
              <a:rPr lang="en-US" sz="2000" b="1" dirty="0">
                <a:latin typeface="Palatino Linotype" panose="02040502050505030304" pitchFamily="18" charset="0"/>
              </a:rPr>
              <a:t>Bank Supervision: </a:t>
            </a:r>
            <a:r>
              <a:rPr lang="en-US" sz="2000" dirty="0">
                <a:latin typeface="Palatino Linotype" panose="02040502050505030304" pitchFamily="18" charset="0"/>
              </a:rPr>
              <a:t>BoSS oversees and supervises financial institutions, ensuring their soundness, stability, and adherence to regulations.</a:t>
            </a:r>
          </a:p>
          <a:p>
            <a:pPr marL="400050" lvl="0" indent="-400050">
              <a:buFont typeface="+mj-lt"/>
              <a:buAutoNum type="romanLcPeriod"/>
            </a:pPr>
            <a:r>
              <a:rPr lang="en-US" sz="2000" b="1" dirty="0">
                <a:latin typeface="Palatino Linotype" panose="02040502050505030304" pitchFamily="18" charset="0"/>
              </a:rPr>
              <a:t>Foreign Exchange Reserves: </a:t>
            </a:r>
            <a:r>
              <a:rPr lang="en-US" sz="2000" dirty="0">
                <a:latin typeface="Palatino Linotype" panose="02040502050505030304" pitchFamily="18" charset="0"/>
              </a:rPr>
              <a:t>The central bank manages foreign exchange reserves to safeguard the country's external financial position.</a:t>
            </a:r>
          </a:p>
          <a:p>
            <a:pPr marL="400050" lvl="0" indent="-400050">
              <a:buFont typeface="+mj-lt"/>
              <a:buAutoNum type="romanLcPeriod"/>
            </a:pPr>
            <a:r>
              <a:rPr lang="en-US" sz="2000" b="1" dirty="0">
                <a:latin typeface="Palatino Linotype" panose="02040502050505030304" pitchFamily="18" charset="0"/>
              </a:rPr>
              <a:t>Payment Systems: </a:t>
            </a:r>
            <a:r>
              <a:rPr lang="en-US" sz="2000" dirty="0">
                <a:latin typeface="Palatino Linotype" panose="02040502050505030304" pitchFamily="18" charset="0"/>
              </a:rPr>
              <a:t>BoSS develops and maintains payment systems that facilitate efficient financial transactions settlements within the country and abroad.</a:t>
            </a:r>
          </a:p>
        </p:txBody>
      </p:sp>
      <p:sp>
        <p:nvSpPr>
          <p:cNvPr id="8" name="Slide Number Placeholder 7"/>
          <p:cNvSpPr>
            <a:spLocks noGrp="1"/>
          </p:cNvSpPr>
          <p:nvPr>
            <p:ph type="sldNum" sz="quarter" idx="12"/>
          </p:nvPr>
        </p:nvSpPr>
        <p:spPr/>
        <p:txBody>
          <a:bodyPr/>
          <a:lstStyle/>
          <a:p>
            <a:fld id="{61602F8A-DAC6-4AAE-8841-DF511A29A7E4}" type="slidenum">
              <a:rPr lang="en-US" smtClean="0"/>
              <a:pPr/>
              <a:t>5</a:t>
            </a:fld>
            <a:endParaRPr lang="en-US"/>
          </a:p>
        </p:txBody>
      </p:sp>
    </p:spTree>
    <p:extLst>
      <p:ext uri="{BB962C8B-B14F-4D97-AF65-F5344CB8AC3E}">
        <p14:creationId xmlns:p14="http://schemas.microsoft.com/office/powerpoint/2010/main" val="4247744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122599" cy="533401"/>
          </a:xfrm>
          <a:noFill/>
          <a:ln>
            <a:noFill/>
          </a:ln>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2200" b="1" dirty="0">
                <a:latin typeface="Palatino Linotype" panose="02040502050505030304" pitchFamily="18" charset="0"/>
              </a:rPr>
              <a:t>In the process of executing its mandates and functions, </a:t>
            </a:r>
          </a:p>
        </p:txBody>
      </p:sp>
      <p:sp>
        <p:nvSpPr>
          <p:cNvPr id="4" name="Rectangle 3"/>
          <p:cNvSpPr/>
          <p:nvPr/>
        </p:nvSpPr>
        <p:spPr>
          <a:xfrm>
            <a:off x="533400" y="1295400"/>
            <a:ext cx="7848600" cy="4401205"/>
          </a:xfrm>
          <a:prstGeom prst="rect">
            <a:avLst/>
          </a:prstGeom>
        </p:spPr>
        <p:txBody>
          <a:bodyPr wrap="square">
            <a:spAutoFit/>
          </a:bodyPr>
          <a:lstStyle/>
          <a:p>
            <a:pPr algn="just"/>
            <a:r>
              <a:rPr lang="en-US" sz="2000" dirty="0">
                <a:latin typeface="Palatino Linotype" panose="02040502050505030304" pitchFamily="18" charset="0"/>
              </a:rPr>
              <a:t>The Bank of South Sudan is guided by the following laws:</a:t>
            </a:r>
          </a:p>
          <a:p>
            <a:pPr algn="just"/>
            <a:endParaRPr lang="en-US" sz="2000" dirty="0">
              <a:latin typeface="Palatino Linotype" panose="02040502050505030304" pitchFamily="18" charset="0"/>
            </a:endParaRPr>
          </a:p>
          <a:p>
            <a:pPr marL="800100" lvl="1" indent="-342900" algn="just">
              <a:buFont typeface="+mj-lt"/>
              <a:buAutoNum type="arabicParenR"/>
            </a:pPr>
            <a:r>
              <a:rPr lang="en-US" sz="2000" b="1" dirty="0">
                <a:latin typeface="Palatino Linotype" panose="02040502050505030304" pitchFamily="18" charset="0"/>
              </a:rPr>
              <a:t>Bank of South Sudan Act, 2011</a:t>
            </a:r>
          </a:p>
          <a:p>
            <a:pPr marL="800100" lvl="1" indent="-342900" algn="just">
              <a:buFont typeface="+mj-lt"/>
              <a:buAutoNum type="arabicParenR"/>
            </a:pPr>
            <a:r>
              <a:rPr lang="en-US" sz="2000" b="1" dirty="0">
                <a:latin typeface="Palatino Linotype" panose="02040502050505030304" pitchFamily="18" charset="0"/>
              </a:rPr>
              <a:t>Banking Act, 2012</a:t>
            </a:r>
          </a:p>
          <a:p>
            <a:pPr marL="800100" lvl="1" indent="-342900" algn="just">
              <a:buFont typeface="+mj-lt"/>
              <a:buAutoNum type="arabicParenR"/>
            </a:pPr>
            <a:r>
              <a:rPr lang="en-US" sz="2000" b="1" dirty="0">
                <a:latin typeface="Palatino Linotype" panose="02040502050505030304" pitchFamily="18" charset="0"/>
              </a:rPr>
              <a:t>Anti-Money Laundering and combating Counter Terrorist Financing Act, 2012 </a:t>
            </a:r>
          </a:p>
          <a:p>
            <a:pPr marL="800100" lvl="1" indent="-342900" algn="just">
              <a:buFont typeface="+mj-lt"/>
              <a:buAutoNum type="arabicParenR"/>
            </a:pPr>
            <a:r>
              <a:rPr lang="en-US" sz="2000" b="1" dirty="0">
                <a:latin typeface="Palatino Linotype" panose="02040502050505030304" pitchFamily="18" charset="0"/>
              </a:rPr>
              <a:t>Foreign Exchange Business Provisional Order, 2012</a:t>
            </a:r>
          </a:p>
          <a:p>
            <a:pPr algn="just"/>
            <a:endParaRPr lang="en-US" sz="2000" dirty="0">
              <a:latin typeface="Palatino Linotype" panose="02040502050505030304" pitchFamily="18" charset="0"/>
            </a:endParaRPr>
          </a:p>
          <a:p>
            <a:pPr algn="just"/>
            <a:r>
              <a:rPr lang="en-US" sz="2000" dirty="0">
                <a:latin typeface="Palatino Linotype" panose="02040502050505030304" pitchFamily="18" charset="0"/>
              </a:rPr>
              <a:t>Beside Acts, the BoSS has a number of </a:t>
            </a:r>
            <a:r>
              <a:rPr lang="en-US" sz="2000" b="1" dirty="0">
                <a:latin typeface="Palatino Linotype" panose="02040502050505030304" pitchFamily="18" charset="0"/>
              </a:rPr>
              <a:t>Regulations</a:t>
            </a:r>
            <a:r>
              <a:rPr lang="en-US" sz="2000" dirty="0">
                <a:latin typeface="Palatino Linotype" panose="02040502050505030304" pitchFamily="18" charset="0"/>
              </a:rPr>
              <a:t> and </a:t>
            </a:r>
            <a:r>
              <a:rPr lang="en-US" sz="2000" b="1" dirty="0">
                <a:latin typeface="Palatino Linotype" panose="02040502050505030304" pitchFamily="18" charset="0"/>
              </a:rPr>
              <a:t>Guidelines</a:t>
            </a:r>
            <a:r>
              <a:rPr lang="en-US" sz="2000" dirty="0">
                <a:latin typeface="Palatino Linotype" panose="02040502050505030304" pitchFamily="18" charset="0"/>
              </a:rPr>
              <a:t> for regulating and supervising other financial institutions (ODCs).</a:t>
            </a:r>
          </a:p>
          <a:p>
            <a:pPr algn="just"/>
            <a:endParaRPr lang="en-US" sz="2000" dirty="0">
              <a:latin typeface="Palatino Linotype" panose="02040502050505030304" pitchFamily="18" charset="0"/>
            </a:endParaRPr>
          </a:p>
          <a:p>
            <a:pPr algn="just"/>
            <a:r>
              <a:rPr lang="en-US" sz="2000" b="1" dirty="0">
                <a:latin typeface="Palatino Linotype" panose="02040502050505030304" pitchFamily="18" charset="0"/>
              </a:rPr>
              <a:t>Microfinance Deposit Taking Institutions </a:t>
            </a:r>
            <a:r>
              <a:rPr lang="en-US" sz="2000" dirty="0">
                <a:latin typeface="Palatino Linotype" panose="02040502050505030304" pitchFamily="18" charset="0"/>
              </a:rPr>
              <a:t>and </a:t>
            </a:r>
            <a:r>
              <a:rPr lang="en-US" sz="2000" b="1" dirty="0">
                <a:latin typeface="Palatino Linotype" panose="02040502050505030304" pitchFamily="18" charset="0"/>
              </a:rPr>
              <a:t>Insurance Companies</a:t>
            </a:r>
            <a:r>
              <a:rPr lang="en-US" sz="2000" dirty="0">
                <a:latin typeface="Palatino Linotype" panose="02040502050505030304" pitchFamily="18" charset="0"/>
              </a:rPr>
              <a:t> are not currently licensed and regulated by the BoSS, due to lack of Legal Frameworks.</a:t>
            </a:r>
          </a:p>
        </p:txBody>
      </p:sp>
      <p:sp>
        <p:nvSpPr>
          <p:cNvPr id="6" name="Slide Number Placeholder 5"/>
          <p:cNvSpPr>
            <a:spLocks noGrp="1"/>
          </p:cNvSpPr>
          <p:nvPr>
            <p:ph type="sldNum" sz="quarter" idx="12"/>
          </p:nvPr>
        </p:nvSpPr>
        <p:spPr/>
        <p:txBody>
          <a:bodyPr/>
          <a:lstStyle/>
          <a:p>
            <a:fld id="{61602F8A-DAC6-4AAE-8841-DF511A29A7E4}" type="slidenum">
              <a:rPr lang="en-US" smtClean="0"/>
              <a:pPr/>
              <a:t>6</a:t>
            </a:fld>
            <a:endParaRPr lang="en-US"/>
          </a:p>
        </p:txBody>
      </p:sp>
    </p:spTree>
    <p:extLst>
      <p:ext uri="{BB962C8B-B14F-4D97-AF65-F5344CB8AC3E}">
        <p14:creationId xmlns:p14="http://schemas.microsoft.com/office/powerpoint/2010/main" val="3845766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602F8A-DAC6-4AAE-8841-DF511A29A7E4}" type="slidenum">
              <a:rPr lang="en-US" smtClean="0"/>
              <a:pPr/>
              <a:t>7</a:t>
            </a:fld>
            <a:endParaRPr lang="en-US"/>
          </a:p>
        </p:txBody>
      </p:sp>
      <p:sp>
        <p:nvSpPr>
          <p:cNvPr id="4" name="Rectangle 3"/>
          <p:cNvSpPr/>
          <p:nvPr/>
        </p:nvSpPr>
        <p:spPr>
          <a:xfrm>
            <a:off x="1524000" y="539262"/>
            <a:ext cx="6122189" cy="400110"/>
          </a:xfrm>
          <a:prstGeom prst="rect">
            <a:avLst/>
          </a:prstGeom>
        </p:spPr>
        <p:txBody>
          <a:bodyPr wrap="none">
            <a:spAutoFit/>
          </a:bodyPr>
          <a:lstStyle/>
          <a:p>
            <a:pPr marL="914400" lvl="1" indent="-457200">
              <a:buFont typeface="+mj-lt"/>
              <a:buAutoNum type="arabicPeriod" startAt="2"/>
            </a:pPr>
            <a:r>
              <a:rPr lang="en-US" sz="2000" b="1" dirty="0">
                <a:solidFill>
                  <a:schemeClr val="dk1"/>
                </a:solidFill>
                <a:latin typeface="Palatino Linotype" panose="02040502050505030304" pitchFamily="18" charset="0"/>
              </a:rPr>
              <a:t>Structure of South Sudan financial system </a:t>
            </a:r>
          </a:p>
        </p:txBody>
      </p:sp>
      <p:sp>
        <p:nvSpPr>
          <p:cNvPr id="6" name="Rectangle 5"/>
          <p:cNvSpPr/>
          <p:nvPr/>
        </p:nvSpPr>
        <p:spPr>
          <a:xfrm>
            <a:off x="533400" y="1066800"/>
            <a:ext cx="8077200" cy="707886"/>
          </a:xfrm>
          <a:prstGeom prst="rect">
            <a:avLst/>
          </a:prstGeom>
        </p:spPr>
        <p:txBody>
          <a:bodyPr wrap="square">
            <a:spAutoFit/>
          </a:bodyPr>
          <a:lstStyle/>
          <a:p>
            <a:r>
              <a:rPr lang="en-US" sz="2000" dirty="0">
                <a:latin typeface="Palatino Linotype" panose="02040502050505030304" pitchFamily="18" charset="0"/>
              </a:rPr>
              <a:t>South Sudan financial sector is in its infant stage, it comprises of BoSS and other financial institutions. </a:t>
            </a:r>
          </a:p>
        </p:txBody>
      </p:sp>
      <p:sp>
        <p:nvSpPr>
          <p:cNvPr id="9" name="Rectangle 8"/>
          <p:cNvSpPr/>
          <p:nvPr/>
        </p:nvSpPr>
        <p:spPr>
          <a:xfrm>
            <a:off x="531056" y="5407855"/>
            <a:ext cx="8077200" cy="923330"/>
          </a:xfrm>
          <a:prstGeom prst="rect">
            <a:avLst/>
          </a:prstGeom>
        </p:spPr>
        <p:txBody>
          <a:bodyPr wrap="square">
            <a:spAutoFit/>
          </a:bodyPr>
          <a:lstStyle/>
          <a:p>
            <a:pPr algn="just"/>
            <a:r>
              <a:rPr lang="en-US" dirty="0">
                <a:latin typeface="Palatino Linotype" panose="02040502050505030304" pitchFamily="18" charset="0"/>
              </a:rPr>
              <a:t>Due to gaps in the legal framework, the BoSS does not Regulate and Supervise Other financial institutions such as </a:t>
            </a:r>
            <a:r>
              <a:rPr lang="en-US" i="1" dirty="0">
                <a:latin typeface="Palatino Linotype" panose="02040502050505030304" pitchFamily="18" charset="0"/>
              </a:rPr>
              <a:t>Insurance Companies </a:t>
            </a:r>
            <a:r>
              <a:rPr lang="en-US" dirty="0">
                <a:latin typeface="Palatino Linotype" panose="02040502050505030304" pitchFamily="18" charset="0"/>
              </a:rPr>
              <a:t>and </a:t>
            </a:r>
            <a:r>
              <a:rPr lang="en-US" i="1" dirty="0">
                <a:latin typeface="Palatino Linotype" panose="02040502050505030304" pitchFamily="18" charset="0"/>
              </a:rPr>
              <a:t>Microfinance</a:t>
            </a:r>
          </a:p>
        </p:txBody>
      </p:sp>
      <p:graphicFrame>
        <p:nvGraphicFramePr>
          <p:cNvPr id="11" name="Table 10"/>
          <p:cNvGraphicFramePr>
            <a:graphicFrameLocks noGrp="1"/>
          </p:cNvGraphicFramePr>
          <p:nvPr>
            <p:extLst>
              <p:ext uri="{D42A27DB-BD31-4B8C-83A1-F6EECF244321}">
                <p14:modId xmlns:p14="http://schemas.microsoft.com/office/powerpoint/2010/main" val="3754988138"/>
              </p:ext>
            </p:extLst>
          </p:nvPr>
        </p:nvGraphicFramePr>
        <p:xfrm>
          <a:off x="914400" y="2667000"/>
          <a:ext cx="7162801" cy="1979803"/>
        </p:xfrm>
        <a:graphic>
          <a:graphicData uri="http://schemas.openxmlformats.org/drawingml/2006/table">
            <a:tbl>
              <a:tblPr firstRow="1" firstCol="1" bandRow="1"/>
              <a:tblGrid>
                <a:gridCol w="838201">
                  <a:extLst>
                    <a:ext uri="{9D8B030D-6E8A-4147-A177-3AD203B41FA5}">
                      <a16:colId xmlns:a16="http://schemas.microsoft.com/office/drawing/2014/main" val="20000"/>
                    </a:ext>
                  </a:extLst>
                </a:gridCol>
                <a:gridCol w="3099654">
                  <a:extLst>
                    <a:ext uri="{9D8B030D-6E8A-4147-A177-3AD203B41FA5}">
                      <a16:colId xmlns:a16="http://schemas.microsoft.com/office/drawing/2014/main" val="20001"/>
                    </a:ext>
                  </a:extLst>
                </a:gridCol>
                <a:gridCol w="1075263">
                  <a:extLst>
                    <a:ext uri="{9D8B030D-6E8A-4147-A177-3AD203B41FA5}">
                      <a16:colId xmlns:a16="http://schemas.microsoft.com/office/drawing/2014/main" val="20002"/>
                    </a:ext>
                  </a:extLst>
                </a:gridCol>
                <a:gridCol w="2149683">
                  <a:extLst>
                    <a:ext uri="{9D8B030D-6E8A-4147-A177-3AD203B41FA5}">
                      <a16:colId xmlns:a16="http://schemas.microsoft.com/office/drawing/2014/main" val="20003"/>
                    </a:ext>
                  </a:extLst>
                </a:gridCol>
              </a:tblGrid>
              <a:tr h="0">
                <a:tc>
                  <a:txBody>
                    <a:bodyPr/>
                    <a:lstStyle/>
                    <a:p>
                      <a:pPr marL="0" marR="0" algn="just">
                        <a:lnSpc>
                          <a:spcPct val="107000"/>
                        </a:lnSpc>
                        <a:spcBef>
                          <a:spcPts val="0"/>
                        </a:spcBef>
                        <a:spcAft>
                          <a:spcPts val="0"/>
                        </a:spcAft>
                      </a:pPr>
                      <a:r>
                        <a:rPr lang="en-GB" sz="1800" b="1" kern="1200" dirty="0">
                          <a:solidFill>
                            <a:schemeClr val="tx1"/>
                          </a:solidFill>
                          <a:latin typeface="Palatino Linotype" panose="02040502050505030304" pitchFamily="18" charset="0"/>
                          <a:ea typeface="+mn-ea"/>
                          <a:cs typeface="+mn-cs"/>
                        </a:rPr>
                        <a:t>S/N</a:t>
                      </a:r>
                      <a:endParaRPr lang="en-US" sz="1800" b="1"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800" b="1" kern="1200" dirty="0">
                          <a:solidFill>
                            <a:schemeClr val="tx1"/>
                          </a:solidFill>
                          <a:latin typeface="Palatino Linotype" panose="02040502050505030304" pitchFamily="18" charset="0"/>
                          <a:ea typeface="+mn-ea"/>
                          <a:cs typeface="+mn-cs"/>
                        </a:rPr>
                        <a:t>Institution types </a:t>
                      </a:r>
                      <a:endParaRPr lang="en-US" sz="1800" b="1"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b="1" kern="1200" dirty="0">
                          <a:solidFill>
                            <a:schemeClr val="tx1"/>
                          </a:solidFill>
                          <a:latin typeface="Palatino Linotype" panose="02040502050505030304" pitchFamily="18" charset="0"/>
                          <a:ea typeface="+mn-ea"/>
                          <a:cs typeface="+mn-cs"/>
                        </a:rPr>
                        <a:t>Number</a:t>
                      </a:r>
                      <a:endParaRPr lang="en-US" sz="1800" b="1"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b="1" kern="1200" dirty="0">
                          <a:solidFill>
                            <a:schemeClr val="tx1"/>
                          </a:solidFill>
                          <a:latin typeface="Palatino Linotype" panose="02040502050505030304" pitchFamily="18" charset="0"/>
                          <a:ea typeface="+mn-ea"/>
                          <a:cs typeface="+mn-cs"/>
                        </a:rPr>
                        <a:t>No. Branches</a:t>
                      </a:r>
                      <a:endParaRPr lang="en-US" sz="1800" b="1"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just">
                        <a:lnSpc>
                          <a:spcPct val="107000"/>
                        </a:lnSpc>
                        <a:spcBef>
                          <a:spcPts val="0"/>
                        </a:spcBef>
                        <a:spcAft>
                          <a:spcPts val="0"/>
                        </a:spcAft>
                      </a:pPr>
                      <a:r>
                        <a:rPr lang="en-US" sz="1800" kern="1200" dirty="0">
                          <a:solidFill>
                            <a:schemeClr val="tx1"/>
                          </a:solidFill>
                          <a:latin typeface="Palatino Linotype" panose="02040502050505030304" pitchFamily="18" charset="0"/>
                          <a:ea typeface="+mn-ea"/>
                          <a:cs typeface="+mn-cs"/>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kern="1200" dirty="0">
                          <a:solidFill>
                            <a:schemeClr val="tx1"/>
                          </a:solidFill>
                          <a:latin typeface="Palatino Linotype" panose="02040502050505030304" pitchFamily="18" charset="0"/>
                          <a:ea typeface="+mn-ea"/>
                          <a:cs typeface="+mn-cs"/>
                        </a:rPr>
                        <a:t>Bank of South Sudan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kern="1200" dirty="0">
                          <a:solidFill>
                            <a:schemeClr val="tx1"/>
                          </a:solidFill>
                          <a:latin typeface="Palatino Linotype" panose="02040502050505030304" pitchFamily="18" charset="0"/>
                          <a:ea typeface="+mn-ea"/>
                          <a:cs typeface="+mn-cs"/>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kern="1200" dirty="0">
                          <a:solidFill>
                            <a:schemeClr val="tx1"/>
                          </a:solidFill>
                          <a:latin typeface="Palatino Linotype" panose="02040502050505030304" pitchFamily="18" charset="0"/>
                          <a:ea typeface="+mn-ea"/>
                          <a:cs typeface="+mn-cs"/>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algn="just">
                        <a:lnSpc>
                          <a:spcPct val="107000"/>
                        </a:lnSpc>
                        <a:spcBef>
                          <a:spcPts val="0"/>
                        </a:spcBef>
                        <a:spcAft>
                          <a:spcPts val="0"/>
                        </a:spcAft>
                      </a:pPr>
                      <a:r>
                        <a:rPr lang="en-GB" sz="1800" kern="1200" dirty="0">
                          <a:solidFill>
                            <a:schemeClr val="tx1"/>
                          </a:solidFill>
                          <a:latin typeface="Palatino Linotype" panose="02040502050505030304" pitchFamily="18" charset="0"/>
                          <a:ea typeface="+mn-ea"/>
                          <a:cs typeface="+mn-cs"/>
                        </a:rPr>
                        <a:t>2</a:t>
                      </a:r>
                      <a:endParaRPr lang="en-US" sz="1800"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800" kern="1200" dirty="0">
                          <a:solidFill>
                            <a:schemeClr val="tx1"/>
                          </a:solidFill>
                          <a:latin typeface="Palatino Linotype" panose="02040502050505030304" pitchFamily="18" charset="0"/>
                          <a:ea typeface="+mn-ea"/>
                          <a:cs typeface="+mn-cs"/>
                        </a:rPr>
                        <a:t>Commercial Banks </a:t>
                      </a:r>
                      <a:endParaRPr lang="en-US" sz="1800"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kern="1200">
                          <a:solidFill>
                            <a:schemeClr val="tx1"/>
                          </a:solidFill>
                          <a:latin typeface="Palatino Linotype" panose="02040502050505030304" pitchFamily="18" charset="0"/>
                          <a:ea typeface="+mn-ea"/>
                          <a:cs typeface="+mn-cs"/>
                        </a:rPr>
                        <a:t>31</a:t>
                      </a:r>
                      <a:endParaRPr lang="en-US" sz="1800" kern="120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kern="1200" dirty="0">
                          <a:solidFill>
                            <a:schemeClr val="tx1"/>
                          </a:solidFill>
                          <a:latin typeface="Palatino Linotype" panose="02040502050505030304" pitchFamily="18" charset="0"/>
                          <a:ea typeface="+mn-ea"/>
                          <a:cs typeface="+mn-cs"/>
                        </a:rPr>
                        <a:t>91</a:t>
                      </a:r>
                      <a:endParaRPr lang="en-US" sz="1800"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lgn="just">
                        <a:lnSpc>
                          <a:spcPct val="107000"/>
                        </a:lnSpc>
                        <a:spcBef>
                          <a:spcPts val="0"/>
                        </a:spcBef>
                        <a:spcAft>
                          <a:spcPts val="0"/>
                        </a:spcAft>
                      </a:pPr>
                      <a:r>
                        <a:rPr lang="en-GB" sz="1800" kern="1200" dirty="0">
                          <a:solidFill>
                            <a:schemeClr val="tx1"/>
                          </a:solidFill>
                          <a:latin typeface="Palatino Linotype" panose="02040502050505030304" pitchFamily="18" charset="0"/>
                          <a:ea typeface="+mn-ea"/>
                          <a:cs typeface="+mn-cs"/>
                        </a:rPr>
                        <a:t>3</a:t>
                      </a:r>
                      <a:endParaRPr lang="en-US" sz="1800"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800" kern="1200" dirty="0">
                          <a:solidFill>
                            <a:schemeClr val="tx1"/>
                          </a:solidFill>
                          <a:latin typeface="Palatino Linotype" panose="02040502050505030304" pitchFamily="18" charset="0"/>
                          <a:ea typeface="+mn-ea"/>
                          <a:cs typeface="+mn-cs"/>
                        </a:rPr>
                        <a:t>Forex bureaus </a:t>
                      </a:r>
                      <a:endParaRPr lang="en-US" sz="1800"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kern="1200">
                          <a:solidFill>
                            <a:schemeClr val="tx1"/>
                          </a:solidFill>
                          <a:latin typeface="Palatino Linotype" panose="02040502050505030304" pitchFamily="18" charset="0"/>
                          <a:ea typeface="+mn-ea"/>
                          <a:cs typeface="+mn-cs"/>
                        </a:rPr>
                        <a:t>69</a:t>
                      </a:r>
                      <a:endParaRPr lang="en-US" sz="1800" kern="120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kern="1200" dirty="0">
                          <a:solidFill>
                            <a:schemeClr val="tx1"/>
                          </a:solidFill>
                          <a:latin typeface="Palatino Linotype" panose="02040502050505030304" pitchFamily="18" charset="0"/>
                          <a:ea typeface="+mn-ea"/>
                          <a:cs typeface="+mn-cs"/>
                        </a:rPr>
                        <a:t>-</a:t>
                      </a:r>
                      <a:endParaRPr lang="en-US" sz="1800"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algn="just">
                        <a:lnSpc>
                          <a:spcPct val="107000"/>
                        </a:lnSpc>
                        <a:spcBef>
                          <a:spcPts val="0"/>
                        </a:spcBef>
                        <a:spcAft>
                          <a:spcPts val="0"/>
                        </a:spcAft>
                      </a:pPr>
                      <a:r>
                        <a:rPr lang="en-GB" sz="1800" kern="1200" dirty="0">
                          <a:solidFill>
                            <a:schemeClr val="tx1"/>
                          </a:solidFill>
                          <a:latin typeface="Palatino Linotype" panose="02040502050505030304" pitchFamily="18" charset="0"/>
                          <a:ea typeface="+mn-ea"/>
                          <a:cs typeface="+mn-cs"/>
                        </a:rPr>
                        <a:t>4</a:t>
                      </a:r>
                      <a:endParaRPr lang="en-US" sz="1800"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800" kern="1200" dirty="0">
                          <a:solidFill>
                            <a:schemeClr val="tx1"/>
                          </a:solidFill>
                          <a:latin typeface="Palatino Linotype" panose="02040502050505030304" pitchFamily="18" charset="0"/>
                          <a:ea typeface="+mn-ea"/>
                          <a:cs typeface="+mn-cs"/>
                        </a:rPr>
                        <a:t>Mobile Money Service Providers </a:t>
                      </a:r>
                      <a:endParaRPr lang="en-US" sz="1800"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kern="1200">
                          <a:solidFill>
                            <a:schemeClr val="tx1"/>
                          </a:solidFill>
                          <a:latin typeface="Palatino Linotype" panose="02040502050505030304" pitchFamily="18" charset="0"/>
                          <a:ea typeface="+mn-ea"/>
                          <a:cs typeface="+mn-cs"/>
                        </a:rPr>
                        <a:t>11</a:t>
                      </a:r>
                      <a:endParaRPr lang="en-US" sz="1800" kern="120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kern="1200" dirty="0">
                          <a:solidFill>
                            <a:schemeClr val="tx1"/>
                          </a:solidFill>
                          <a:latin typeface="Palatino Linotype" panose="02040502050505030304" pitchFamily="18" charset="0"/>
                          <a:ea typeface="+mn-ea"/>
                          <a:cs typeface="+mn-cs"/>
                        </a:rPr>
                        <a:t>-</a:t>
                      </a:r>
                      <a:endParaRPr lang="en-US" sz="1800"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0" marR="0" algn="just">
                        <a:lnSpc>
                          <a:spcPct val="107000"/>
                        </a:lnSpc>
                        <a:spcBef>
                          <a:spcPts val="0"/>
                        </a:spcBef>
                        <a:spcAft>
                          <a:spcPts val="0"/>
                        </a:spcAft>
                      </a:pPr>
                      <a:r>
                        <a:rPr lang="en-GB" sz="1800" kern="1200" dirty="0">
                          <a:solidFill>
                            <a:schemeClr val="tx1"/>
                          </a:solidFill>
                          <a:latin typeface="Palatino Linotype" panose="02040502050505030304" pitchFamily="18" charset="0"/>
                          <a:ea typeface="+mn-ea"/>
                          <a:cs typeface="+mn-cs"/>
                        </a:rPr>
                        <a:t>5</a:t>
                      </a:r>
                      <a:endParaRPr lang="en-US" sz="1800"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800" kern="1200" dirty="0">
                          <a:solidFill>
                            <a:schemeClr val="tx1"/>
                          </a:solidFill>
                          <a:latin typeface="Palatino Linotype" panose="02040502050505030304" pitchFamily="18" charset="0"/>
                          <a:ea typeface="+mn-ea"/>
                          <a:cs typeface="+mn-cs"/>
                        </a:rPr>
                        <a:t>Agent Banking </a:t>
                      </a:r>
                      <a:endParaRPr lang="en-US" sz="1800"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kern="1200" dirty="0">
                          <a:solidFill>
                            <a:schemeClr val="tx1"/>
                          </a:solidFill>
                          <a:latin typeface="Palatino Linotype" panose="02040502050505030304" pitchFamily="18" charset="0"/>
                          <a:ea typeface="+mn-ea"/>
                          <a:cs typeface="+mn-cs"/>
                        </a:rPr>
                        <a:t>158</a:t>
                      </a:r>
                      <a:endParaRPr lang="en-US" sz="1800"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800" kern="1200" dirty="0">
                          <a:solidFill>
                            <a:schemeClr val="tx1"/>
                          </a:solidFill>
                          <a:latin typeface="Palatino Linotype" panose="02040502050505030304" pitchFamily="18" charset="0"/>
                          <a:ea typeface="+mn-ea"/>
                          <a:cs typeface="+mn-cs"/>
                        </a:rPr>
                        <a:t>-</a:t>
                      </a:r>
                      <a:endParaRPr lang="en-US" sz="1800" kern="1200" dirty="0">
                        <a:solidFill>
                          <a:schemeClr val="tx1"/>
                        </a:solidFill>
                        <a:latin typeface="Palatino Linotype" panose="02040502050505030304" pitchFamily="18"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3" name="Rectangle 12"/>
          <p:cNvSpPr/>
          <p:nvPr/>
        </p:nvSpPr>
        <p:spPr>
          <a:xfrm>
            <a:off x="1066800" y="2133600"/>
            <a:ext cx="6858000" cy="400110"/>
          </a:xfrm>
          <a:prstGeom prst="rect">
            <a:avLst/>
          </a:prstGeom>
        </p:spPr>
        <p:txBody>
          <a:bodyPr wrap="square">
            <a:spAutoFit/>
          </a:bodyPr>
          <a:lstStyle/>
          <a:p>
            <a:pPr lvl="1"/>
            <a:r>
              <a:rPr lang="en-US" sz="2000" b="1" dirty="0">
                <a:solidFill>
                  <a:schemeClr val="dk1"/>
                </a:solidFill>
                <a:latin typeface="Palatino Linotype" panose="02040502050505030304" pitchFamily="18" charset="0"/>
              </a:rPr>
              <a:t>Table 1: The structure South Sudan financial system </a:t>
            </a:r>
          </a:p>
        </p:txBody>
      </p:sp>
      <p:sp>
        <p:nvSpPr>
          <p:cNvPr id="14" name="TextBox 13"/>
          <p:cNvSpPr txBox="1"/>
          <p:nvPr/>
        </p:nvSpPr>
        <p:spPr>
          <a:xfrm>
            <a:off x="1524000" y="4876800"/>
            <a:ext cx="5943600" cy="307777"/>
          </a:xfrm>
          <a:prstGeom prst="rect">
            <a:avLst/>
          </a:prstGeom>
          <a:noFill/>
        </p:spPr>
        <p:txBody>
          <a:bodyPr wrap="square" rtlCol="0">
            <a:spAutoFit/>
          </a:bodyPr>
          <a:lstStyle/>
          <a:p>
            <a:pPr algn="just"/>
            <a:r>
              <a:rPr lang="en-US" sz="1400" b="1" dirty="0">
                <a:latin typeface="Palatino Linotype" panose="02040502050505030304" pitchFamily="18" charset="0"/>
              </a:rPr>
              <a:t>Source</a:t>
            </a:r>
            <a:r>
              <a:rPr lang="en-US" sz="1400" dirty="0">
                <a:latin typeface="Palatino Linotype" panose="02040502050505030304" pitchFamily="18" charset="0"/>
              </a:rPr>
              <a:t>: Bank of South Sudan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602F8A-DAC6-4AAE-8841-DF511A29A7E4}" type="slidenum">
              <a:rPr lang="en-US" smtClean="0"/>
              <a:pPr/>
              <a:t>8</a:t>
            </a:fld>
            <a:endParaRPr lang="en-US"/>
          </a:p>
        </p:txBody>
      </p:sp>
      <p:graphicFrame>
        <p:nvGraphicFramePr>
          <p:cNvPr id="3" name="Chart 2">
            <a:extLst>
              <a:ext uri="{FF2B5EF4-FFF2-40B4-BE49-F238E27FC236}">
                <a16:creationId xmlns:a16="http://schemas.microsoft.com/office/drawing/2014/main" id="{7B418A6F-23D0-91E5-4052-318158F88607}"/>
              </a:ext>
            </a:extLst>
          </p:cNvPr>
          <p:cNvGraphicFramePr/>
          <p:nvPr>
            <p:extLst>
              <p:ext uri="{D42A27DB-BD31-4B8C-83A1-F6EECF244321}">
                <p14:modId xmlns:p14="http://schemas.microsoft.com/office/powerpoint/2010/main" val="2950618490"/>
              </p:ext>
            </p:extLst>
          </p:nvPr>
        </p:nvGraphicFramePr>
        <p:xfrm>
          <a:off x="685800" y="838200"/>
          <a:ext cx="5705475"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00000000-0008-0000-0A00-000011000000}"/>
              </a:ext>
            </a:extLst>
          </p:cNvPr>
          <p:cNvGraphicFramePr/>
          <p:nvPr>
            <p:extLst>
              <p:ext uri="{D42A27DB-BD31-4B8C-83A1-F6EECF244321}">
                <p14:modId xmlns:p14="http://schemas.microsoft.com/office/powerpoint/2010/main" val="1520088396"/>
              </p:ext>
            </p:extLst>
          </p:nvPr>
        </p:nvGraphicFramePr>
        <p:xfrm>
          <a:off x="762000" y="3949559"/>
          <a:ext cx="5731510" cy="270002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990600" y="3772783"/>
            <a:ext cx="5181600" cy="307777"/>
          </a:xfrm>
          <a:prstGeom prst="rect">
            <a:avLst/>
          </a:prstGeom>
        </p:spPr>
        <p:txBody>
          <a:bodyPr wrap="square">
            <a:spAutoFit/>
          </a:bodyPr>
          <a:lstStyle/>
          <a:p>
            <a:r>
              <a:rPr lang="en-US" sz="1400" b="1" dirty="0"/>
              <a:t>Figure 2: South Sudan Monetary Policy and Inflation over time</a:t>
            </a:r>
            <a:endParaRPr lang="en-US" sz="1400" dirty="0"/>
          </a:p>
        </p:txBody>
      </p:sp>
      <p:sp>
        <p:nvSpPr>
          <p:cNvPr id="6" name="Rectangle 5"/>
          <p:cNvSpPr/>
          <p:nvPr/>
        </p:nvSpPr>
        <p:spPr>
          <a:xfrm>
            <a:off x="647700" y="534888"/>
            <a:ext cx="5257800" cy="307777"/>
          </a:xfrm>
          <a:prstGeom prst="rect">
            <a:avLst/>
          </a:prstGeom>
        </p:spPr>
        <p:txBody>
          <a:bodyPr wrap="square">
            <a:spAutoFit/>
          </a:bodyPr>
          <a:lstStyle/>
          <a:p>
            <a:r>
              <a:rPr lang="en-US" sz="1400" b="1" dirty="0"/>
              <a:t>Figure 1: Monetary Policy regimes and exchange rate developments</a:t>
            </a:r>
            <a:endParaRPr lang="en-US" sz="1400" i="1" dirty="0"/>
          </a:p>
        </p:txBody>
      </p:sp>
      <p:sp>
        <p:nvSpPr>
          <p:cNvPr id="8" name="Rectangle 7"/>
          <p:cNvSpPr/>
          <p:nvPr/>
        </p:nvSpPr>
        <p:spPr>
          <a:xfrm>
            <a:off x="6429375" y="571928"/>
            <a:ext cx="2514600" cy="6186309"/>
          </a:xfrm>
          <a:prstGeom prst="rect">
            <a:avLst/>
          </a:prstGeom>
        </p:spPr>
        <p:txBody>
          <a:bodyPr wrap="square">
            <a:spAutoFit/>
          </a:bodyPr>
          <a:lstStyle/>
          <a:p>
            <a:r>
              <a:rPr lang="en-US" dirty="0">
                <a:latin typeface="Palatino Linotype" panose="02040502050505030304" pitchFamily="18" charset="0"/>
              </a:rPr>
              <a:t>South Sudan was operating under the fixed exchange rate regime </a:t>
            </a:r>
            <a:r>
              <a:rPr lang="en-US" dirty="0">
                <a:solidFill>
                  <a:srgbClr val="FFC000"/>
                </a:solidFill>
                <a:latin typeface="Palatino Linotype" panose="02040502050505030304" pitchFamily="18" charset="0"/>
              </a:rPr>
              <a:t>(Shown by the </a:t>
            </a:r>
            <a:r>
              <a:rPr lang="en-US" dirty="0" err="1">
                <a:solidFill>
                  <a:srgbClr val="FFC000"/>
                </a:solidFill>
                <a:latin typeface="Palatino Linotype" panose="02040502050505030304" pitchFamily="18" charset="0"/>
              </a:rPr>
              <a:t>yelow</a:t>
            </a:r>
            <a:r>
              <a:rPr lang="en-US" dirty="0">
                <a:solidFill>
                  <a:srgbClr val="FFC000"/>
                </a:solidFill>
                <a:latin typeface="Palatino Linotype" panose="02040502050505030304" pitchFamily="18" charset="0"/>
              </a:rPr>
              <a:t> line)</a:t>
            </a:r>
            <a:r>
              <a:rPr lang="en-US" dirty="0">
                <a:latin typeface="Palatino Linotype" panose="02040502050505030304" pitchFamily="18" charset="0"/>
              </a:rPr>
              <a:t>until December 2015. </a:t>
            </a:r>
          </a:p>
          <a:p>
            <a:r>
              <a:rPr lang="en-US" dirty="0">
                <a:latin typeface="Palatino Linotype" panose="02040502050505030304" pitchFamily="18" charset="0"/>
              </a:rPr>
              <a:t>The BoSS could no longer defend the SSP from the continues depreciation, it adopted flexible exchange rate regime. </a:t>
            </a:r>
          </a:p>
          <a:p>
            <a:r>
              <a:rPr lang="en-US" dirty="0">
                <a:latin typeface="Palatino Linotype" panose="02040502050505030304" pitchFamily="18" charset="0"/>
              </a:rPr>
              <a:t>It </a:t>
            </a:r>
            <a:r>
              <a:rPr lang="en-US" b="1" dirty="0">
                <a:latin typeface="Palatino Linotype" panose="02040502050505030304" pitchFamily="18" charset="0"/>
              </a:rPr>
              <a:t>embarked on feasibility study</a:t>
            </a:r>
            <a:r>
              <a:rPr lang="en-US" dirty="0">
                <a:latin typeface="Palatino Linotype" panose="02040502050505030304" pitchFamily="18" charset="0"/>
              </a:rPr>
              <a:t> to choose the best monetary policy framework </a:t>
            </a:r>
            <a:r>
              <a:rPr lang="en-US" dirty="0">
                <a:solidFill>
                  <a:srgbClr val="FF0000"/>
                </a:solidFill>
                <a:latin typeface="Palatino Linotype" panose="02040502050505030304" pitchFamily="18" charset="0"/>
              </a:rPr>
              <a:t>(Shown by the red line)</a:t>
            </a:r>
            <a:r>
              <a:rPr lang="en-US" dirty="0">
                <a:latin typeface="Palatino Linotype" panose="02040502050505030304" pitchFamily="18" charset="0"/>
              </a:rPr>
              <a:t>. By 2017, it adopted the Reserve money framework (RMTF) </a:t>
            </a:r>
            <a:r>
              <a:rPr lang="en-US" dirty="0">
                <a:solidFill>
                  <a:srgbClr val="0070C0"/>
                </a:solidFill>
                <a:latin typeface="Palatino Linotype" panose="02040502050505030304" pitchFamily="18" charset="0"/>
              </a:rPr>
              <a:t>(Shown in blue)</a:t>
            </a:r>
            <a:r>
              <a:rPr lang="en-US" dirty="0">
                <a:latin typeface="Palatino Linotype" panose="02040502050505030304" pitchFamily="18" charset="0"/>
              </a:rPr>
              <a:t> in figure 2.</a:t>
            </a:r>
          </a:p>
        </p:txBody>
      </p:sp>
      <p:sp>
        <p:nvSpPr>
          <p:cNvPr id="9" name="Rectangle 8"/>
          <p:cNvSpPr/>
          <p:nvPr/>
        </p:nvSpPr>
        <p:spPr>
          <a:xfrm>
            <a:off x="1143000" y="6561903"/>
            <a:ext cx="5181600" cy="322845"/>
          </a:xfrm>
          <a:prstGeom prst="rect">
            <a:avLst/>
          </a:prstGeom>
        </p:spPr>
        <p:txBody>
          <a:bodyPr wrap="square">
            <a:spAutoFit/>
          </a:bodyPr>
          <a:lstStyle/>
          <a:p>
            <a:pPr algn="just">
              <a:lnSpc>
                <a:spcPct val="107000"/>
              </a:lnSpc>
              <a:spcAft>
                <a:spcPts val="800"/>
              </a:spcAft>
            </a:pPr>
            <a:r>
              <a:rPr lang="en-GB" sz="1400" b="1" kern="100" dirty="0">
                <a:latin typeface="Times New Roman"/>
                <a:ea typeface="Calibri"/>
                <a:cs typeface="Times New Roman"/>
              </a:rPr>
              <a:t>Source: </a:t>
            </a:r>
            <a:r>
              <a:rPr lang="en-GB" sz="1400" kern="100" dirty="0">
                <a:latin typeface="Times New Roman"/>
                <a:ea typeface="Calibri"/>
                <a:cs typeface="Times New Roman"/>
              </a:rPr>
              <a:t>National Bureau of Statistics and Bank of South Sudan</a:t>
            </a:r>
            <a:endParaRPr lang="en-US" sz="1400" dirty="0">
              <a:ea typeface="Calibri"/>
              <a:cs typeface="Times New Roman"/>
            </a:endParaRPr>
          </a:p>
        </p:txBody>
      </p:sp>
      <p:sp>
        <p:nvSpPr>
          <p:cNvPr id="10" name="Rectangle 9"/>
          <p:cNvSpPr/>
          <p:nvPr/>
        </p:nvSpPr>
        <p:spPr>
          <a:xfrm>
            <a:off x="2133600" y="3503661"/>
            <a:ext cx="4114800" cy="322845"/>
          </a:xfrm>
          <a:prstGeom prst="rect">
            <a:avLst/>
          </a:prstGeom>
        </p:spPr>
        <p:txBody>
          <a:bodyPr wrap="square">
            <a:spAutoFit/>
          </a:bodyPr>
          <a:lstStyle/>
          <a:p>
            <a:pPr algn="just">
              <a:lnSpc>
                <a:spcPct val="107000"/>
              </a:lnSpc>
              <a:spcAft>
                <a:spcPts val="800"/>
              </a:spcAft>
            </a:pPr>
            <a:r>
              <a:rPr lang="en-GB" sz="1400" b="1" kern="100" dirty="0">
                <a:latin typeface="Times New Roman"/>
                <a:ea typeface="Calibri"/>
                <a:cs typeface="Times New Roman"/>
              </a:rPr>
              <a:t>Source: </a:t>
            </a:r>
            <a:r>
              <a:rPr lang="en-GB" sz="1400" kern="100" dirty="0">
                <a:latin typeface="Times New Roman"/>
                <a:ea typeface="Calibri"/>
                <a:cs typeface="Times New Roman"/>
              </a:rPr>
              <a:t>Bank of South Sudan</a:t>
            </a:r>
            <a:endParaRPr lang="en-US" sz="1400" dirty="0">
              <a:ea typeface="Calibri"/>
              <a:cs typeface="Times New Roman"/>
            </a:endParaRPr>
          </a:p>
        </p:txBody>
      </p:sp>
      <p:sp>
        <p:nvSpPr>
          <p:cNvPr id="11" name="Rectangle 10"/>
          <p:cNvSpPr/>
          <p:nvPr/>
        </p:nvSpPr>
        <p:spPr>
          <a:xfrm>
            <a:off x="671148" y="125250"/>
            <a:ext cx="7063152" cy="400110"/>
          </a:xfrm>
          <a:prstGeom prst="rect">
            <a:avLst/>
          </a:prstGeom>
        </p:spPr>
        <p:txBody>
          <a:bodyPr wrap="none">
            <a:spAutoFit/>
          </a:bodyPr>
          <a:lstStyle/>
          <a:p>
            <a:pPr marL="914400" lvl="1" indent="-457200">
              <a:buFont typeface="+mj-lt"/>
              <a:buAutoNum type="arabicPeriod" startAt="3"/>
            </a:pPr>
            <a:r>
              <a:rPr lang="en-US" sz="2000" b="1" dirty="0">
                <a:solidFill>
                  <a:schemeClr val="dk1"/>
                </a:solidFill>
                <a:latin typeface="Palatino Linotype" panose="02040502050505030304" pitchFamily="18" charset="0"/>
              </a:rPr>
              <a:t>Evolution of Bank of South Sudan Monetary Policy</a:t>
            </a:r>
          </a:p>
        </p:txBody>
      </p:sp>
    </p:spTree>
    <p:extLst>
      <p:ext uri="{BB962C8B-B14F-4D97-AF65-F5344CB8AC3E}">
        <p14:creationId xmlns:p14="http://schemas.microsoft.com/office/powerpoint/2010/main" val="30670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1602F8A-DAC6-4AAE-8841-DF511A29A7E4}" type="slidenum">
              <a:rPr lang="en-US" smtClean="0"/>
              <a:pPr/>
              <a:t>9</a:t>
            </a:fld>
            <a:endParaRPr lang="en-US"/>
          </a:p>
        </p:txBody>
      </p:sp>
      <p:graphicFrame>
        <p:nvGraphicFramePr>
          <p:cNvPr id="7" name="Chart 6">
            <a:extLst>
              <a:ext uri="{FF2B5EF4-FFF2-40B4-BE49-F238E27FC236}">
                <a16:creationId xmlns:a16="http://schemas.microsoft.com/office/drawing/2014/main" id="{27C5C5B1-38A8-C96F-64BC-288760965D72}"/>
              </a:ext>
            </a:extLst>
          </p:cNvPr>
          <p:cNvGraphicFramePr/>
          <p:nvPr>
            <p:extLst>
              <p:ext uri="{D42A27DB-BD31-4B8C-83A1-F6EECF244321}">
                <p14:modId xmlns:p14="http://schemas.microsoft.com/office/powerpoint/2010/main" val="1381621525"/>
              </p:ext>
            </p:extLst>
          </p:nvPr>
        </p:nvGraphicFramePr>
        <p:xfrm>
          <a:off x="1600200" y="1295400"/>
          <a:ext cx="5943600" cy="381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4487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5239</TotalTime>
  <Words>2101</Words>
  <Application>Microsoft Office PowerPoint</Application>
  <PresentationFormat>On-screen Show (4:3)</PresentationFormat>
  <Paragraphs>351</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Amasis MT Pro Light</vt:lpstr>
      <vt:lpstr>Arial</vt:lpstr>
      <vt:lpstr>Calibri</vt:lpstr>
      <vt:lpstr>Mongolian Baiti</vt:lpstr>
      <vt:lpstr>Palatino Linotype</vt:lpstr>
      <vt:lpstr>Times New Roman</vt:lpstr>
      <vt:lpstr>Office Theme</vt:lpstr>
      <vt:lpstr>PowerPoint Presentation</vt:lpstr>
      <vt:lpstr>OUTLINE</vt:lpstr>
      <vt:lpstr>Introduction </vt:lpstr>
      <vt:lpstr>Other Secondary objectives includes but not limited to:</vt:lpstr>
      <vt:lpstr>PowerPoint Presentation</vt:lpstr>
      <vt:lpstr>In the process of executing its mandates and functions, </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on macroeconomic development</dc:title>
  <dc:creator>Thomas.Samuel</dc:creator>
  <cp:lastModifiedBy>Meeting</cp:lastModifiedBy>
  <cp:revision>332</cp:revision>
  <cp:lastPrinted>2019-07-08T09:05:54Z</cp:lastPrinted>
  <dcterms:created xsi:type="dcterms:W3CDTF">2018-07-02T00:51:19Z</dcterms:created>
  <dcterms:modified xsi:type="dcterms:W3CDTF">2023-09-05T07:05:03Z</dcterms:modified>
</cp:coreProperties>
</file>